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sdx" ContentType="application/vnd.ms-visio.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4" r:id="rId2"/>
  </p:sldMasterIdLst>
  <p:notesMasterIdLst>
    <p:notesMasterId r:id="rId145"/>
  </p:notesMasterIdLst>
  <p:sldIdLst>
    <p:sldId id="257" r:id="rId3"/>
    <p:sldId id="892" r:id="rId4"/>
    <p:sldId id="814" r:id="rId5"/>
    <p:sldId id="1080" r:id="rId6"/>
    <p:sldId id="1082" r:id="rId7"/>
    <p:sldId id="1081" r:id="rId8"/>
    <p:sldId id="1083" r:id="rId9"/>
    <p:sldId id="1084" r:id="rId10"/>
    <p:sldId id="944" r:id="rId11"/>
    <p:sldId id="948" r:id="rId12"/>
    <p:sldId id="945" r:id="rId13"/>
    <p:sldId id="949" r:id="rId14"/>
    <p:sldId id="950" r:id="rId15"/>
    <p:sldId id="951" r:id="rId16"/>
    <p:sldId id="952" r:id="rId17"/>
    <p:sldId id="958" r:id="rId18"/>
    <p:sldId id="953" r:id="rId19"/>
    <p:sldId id="954" r:id="rId20"/>
    <p:sldId id="955" r:id="rId21"/>
    <p:sldId id="957" r:id="rId22"/>
    <p:sldId id="956" r:id="rId23"/>
    <p:sldId id="960" r:id="rId24"/>
    <p:sldId id="959" r:id="rId25"/>
    <p:sldId id="961" r:id="rId26"/>
    <p:sldId id="968" r:id="rId27"/>
    <p:sldId id="1174" r:id="rId28"/>
    <p:sldId id="963" r:id="rId29"/>
    <p:sldId id="962" r:id="rId30"/>
    <p:sldId id="964" r:id="rId31"/>
    <p:sldId id="965" r:id="rId32"/>
    <p:sldId id="966" r:id="rId33"/>
    <p:sldId id="967" r:id="rId34"/>
    <p:sldId id="970" r:id="rId35"/>
    <p:sldId id="971" r:id="rId36"/>
    <p:sldId id="972" r:id="rId37"/>
    <p:sldId id="973" r:id="rId38"/>
    <p:sldId id="974" r:id="rId39"/>
    <p:sldId id="975" r:id="rId40"/>
    <p:sldId id="976" r:id="rId41"/>
    <p:sldId id="977" r:id="rId42"/>
    <p:sldId id="979" r:id="rId43"/>
    <p:sldId id="978" r:id="rId44"/>
    <p:sldId id="980" r:id="rId45"/>
    <p:sldId id="981" r:id="rId46"/>
    <p:sldId id="982" r:id="rId47"/>
    <p:sldId id="983" r:id="rId48"/>
    <p:sldId id="984" r:id="rId49"/>
    <p:sldId id="985" r:id="rId50"/>
    <p:sldId id="986" r:id="rId51"/>
    <p:sldId id="947" r:id="rId52"/>
    <p:sldId id="987" r:id="rId53"/>
    <p:sldId id="988" r:id="rId54"/>
    <p:sldId id="989" r:id="rId55"/>
    <p:sldId id="990" r:id="rId56"/>
    <p:sldId id="991" r:id="rId57"/>
    <p:sldId id="994" r:id="rId58"/>
    <p:sldId id="995" r:id="rId59"/>
    <p:sldId id="992" r:id="rId60"/>
    <p:sldId id="993" r:id="rId61"/>
    <p:sldId id="946" r:id="rId62"/>
    <p:sldId id="996" r:id="rId63"/>
    <p:sldId id="997" r:id="rId64"/>
    <p:sldId id="998" r:id="rId65"/>
    <p:sldId id="1001" r:id="rId66"/>
    <p:sldId id="1002" r:id="rId67"/>
    <p:sldId id="1066" r:id="rId68"/>
    <p:sldId id="1003" r:id="rId69"/>
    <p:sldId id="1004" r:id="rId70"/>
    <p:sldId id="1005" r:id="rId71"/>
    <p:sldId id="1006" r:id="rId72"/>
    <p:sldId id="1007" r:id="rId73"/>
    <p:sldId id="1067" r:id="rId74"/>
    <p:sldId id="1020" r:id="rId75"/>
    <p:sldId id="1021" r:id="rId76"/>
    <p:sldId id="1022" r:id="rId77"/>
    <p:sldId id="1023" r:id="rId78"/>
    <p:sldId id="1024" r:id="rId79"/>
    <p:sldId id="1025" r:id="rId80"/>
    <p:sldId id="1068" r:id="rId81"/>
    <p:sldId id="1010" r:id="rId82"/>
    <p:sldId id="1011" r:id="rId83"/>
    <p:sldId id="1012" r:id="rId84"/>
    <p:sldId id="1013" r:id="rId85"/>
    <p:sldId id="1014" r:id="rId86"/>
    <p:sldId id="1015" r:id="rId87"/>
    <p:sldId id="1016" r:id="rId88"/>
    <p:sldId id="1017" r:id="rId89"/>
    <p:sldId id="1018" r:id="rId90"/>
    <p:sldId id="1019" r:id="rId91"/>
    <p:sldId id="1069" r:id="rId92"/>
    <p:sldId id="1026" r:id="rId93"/>
    <p:sldId id="1027" r:id="rId94"/>
    <p:sldId id="1028" r:id="rId95"/>
    <p:sldId id="1030" r:id="rId96"/>
    <p:sldId id="1031" r:id="rId97"/>
    <p:sldId id="1029" r:id="rId98"/>
    <p:sldId id="1163" r:id="rId99"/>
    <p:sldId id="1032" r:id="rId100"/>
    <p:sldId id="1164" r:id="rId101"/>
    <p:sldId id="999" r:id="rId102"/>
    <p:sldId id="1048" r:id="rId103"/>
    <p:sldId id="1063" r:id="rId104"/>
    <p:sldId id="1049" r:id="rId105"/>
    <p:sldId id="1050" r:id="rId106"/>
    <p:sldId id="1051" r:id="rId107"/>
    <p:sldId id="1161" r:id="rId108"/>
    <p:sldId id="1052" r:id="rId109"/>
    <p:sldId id="1053" r:id="rId110"/>
    <p:sldId id="1055" r:id="rId111"/>
    <p:sldId id="1057" r:id="rId112"/>
    <p:sldId id="1058" r:id="rId113"/>
    <p:sldId id="1054" r:id="rId114"/>
    <p:sldId id="1059" r:id="rId115"/>
    <p:sldId id="1060" r:id="rId116"/>
    <p:sldId id="1061" r:id="rId117"/>
    <p:sldId id="1062" r:id="rId118"/>
    <p:sldId id="1162" r:id="rId119"/>
    <p:sldId id="1064" r:id="rId120"/>
    <p:sldId id="1033" r:id="rId121"/>
    <p:sldId id="1034" r:id="rId122"/>
    <p:sldId id="1035" r:id="rId123"/>
    <p:sldId id="1036" r:id="rId124"/>
    <p:sldId id="1037" r:id="rId125"/>
    <p:sldId id="1038" r:id="rId126"/>
    <p:sldId id="1039" r:id="rId127"/>
    <p:sldId id="1040" r:id="rId128"/>
    <p:sldId id="1041" r:id="rId129"/>
    <p:sldId id="1042" r:id="rId130"/>
    <p:sldId id="1065" r:id="rId131"/>
    <p:sldId id="1043" r:id="rId132"/>
    <p:sldId id="1044" r:id="rId133"/>
    <p:sldId id="1047" r:id="rId134"/>
    <p:sldId id="1045" r:id="rId135"/>
    <p:sldId id="1000" r:id="rId136"/>
    <p:sldId id="1070" r:id="rId137"/>
    <p:sldId id="1073" r:id="rId138"/>
    <p:sldId id="1074" r:id="rId139"/>
    <p:sldId id="1072" r:id="rId140"/>
    <p:sldId id="1075" r:id="rId141"/>
    <p:sldId id="1071" r:id="rId142"/>
    <p:sldId id="1077" r:id="rId143"/>
    <p:sldId id="1078" r:id="rId1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0">
          <p15:clr>
            <a:srgbClr val="A4A3A4"/>
          </p15:clr>
        </p15:guide>
        <p15:guide id="2" orient="horz" pos="1822">
          <p15:clr>
            <a:srgbClr val="A4A3A4"/>
          </p15:clr>
        </p15:guide>
        <p15:guide id="3" orient="horz" pos="2340">
          <p15:clr>
            <a:srgbClr val="A4A3A4"/>
          </p15:clr>
        </p15:guide>
        <p15:guide id="4" pos="3804">
          <p15:clr>
            <a:srgbClr val="A4A3A4"/>
          </p15:clr>
        </p15:guide>
        <p15:guide id="5" pos="746">
          <p15:clr>
            <a:srgbClr val="A4A3A4"/>
          </p15:clr>
        </p15:guide>
        <p15:guide id="6" pos="6994">
          <p15:clr>
            <a:srgbClr val="A4A3A4"/>
          </p15:clr>
        </p15:guide>
        <p15:guide id="7" pos="878">
          <p15:clr>
            <a:srgbClr val="A4A3A4"/>
          </p15:clr>
        </p15:guide>
        <p15:guide id="8" pos="747">
          <p15:clr>
            <a:srgbClr val="A4A3A4"/>
          </p15:clr>
        </p15:guide>
        <p15:guide id="9" pos="6995">
          <p15:clr>
            <a:srgbClr val="A4A3A4"/>
          </p15:clr>
        </p15:guide>
        <p15:guide id="10" pos="87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启成" initials="张启成" lastIdx="1" clrIdx="0"/>
  <p:cmAuthor id="2" name="WJZ" initials="W" lastIdx="2" clrIdx="1">
    <p:extLst>
      <p:ext uri="{19B8F6BF-5375-455C-9EA6-DF929625EA0E}">
        <p15:presenceInfo xmlns:p15="http://schemas.microsoft.com/office/powerpoint/2012/main" userId="WJ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FF0066"/>
    <a:srgbClr val="FDF9AD"/>
    <a:srgbClr val="74E8F8"/>
    <a:srgbClr val="FF65A3"/>
    <a:srgbClr val="F3F3F3"/>
    <a:srgbClr val="F0F0F0"/>
    <a:srgbClr val="F5F5F5"/>
    <a:srgbClr val="FF9900"/>
    <a:srgbClr val="00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168" autoAdjust="0"/>
    <p:restoredTop sz="97444" autoAdjust="0"/>
  </p:normalViewPr>
  <p:slideViewPr>
    <p:cSldViewPr snapToGrid="0" showGuides="1">
      <p:cViewPr varScale="1">
        <p:scale>
          <a:sx n="65" d="100"/>
          <a:sy n="65" d="100"/>
        </p:scale>
        <p:origin x="32" y="48"/>
      </p:cViewPr>
      <p:guideLst>
        <p:guide orient="horz" pos="2110"/>
        <p:guide orient="horz" pos="1822"/>
        <p:guide orient="horz" pos="2340"/>
        <p:guide pos="3804"/>
        <p:guide pos="746"/>
        <p:guide pos="6994"/>
        <p:guide pos="878"/>
        <p:guide pos="747"/>
        <p:guide pos="6995"/>
        <p:guide pos="879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theme" Target="theme/theme1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slide" Target="slides/slide114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137" Type="http://schemas.openxmlformats.org/officeDocument/2006/relationships/slide" Target="slides/slide13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40" Type="http://schemas.openxmlformats.org/officeDocument/2006/relationships/slide" Target="slides/slide138.xml"/><Relationship Id="rId14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43" Type="http://schemas.openxmlformats.org/officeDocument/2006/relationships/slide" Target="slides/slide141.xml"/><Relationship Id="rId14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commentAuthors" Target="commentAuthor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9AE03B-BA2C-45CA-BB36-86724099AD17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500F7BB-530A-4DF5-A815-0C8CF8EF4534}">
      <dgm:prSet phldrT="[文本]"/>
      <dgm:spPr/>
      <dgm:t>
        <a:bodyPr/>
        <a:lstStyle/>
        <a:p>
          <a:r>
            <a:rPr lang="zh-CN" altLang="en-US" dirty="0"/>
            <a:t>“块”放置</a:t>
          </a:r>
        </a:p>
      </dgm:t>
    </dgm:pt>
    <dgm:pt modelId="{F7A93230-78E0-4EF3-AA47-77DD5C0E7534}" type="parTrans" cxnId="{B66FC69B-0ED6-4AE6-8BE3-B0D35B6F71E8}">
      <dgm:prSet/>
      <dgm:spPr/>
      <dgm:t>
        <a:bodyPr/>
        <a:lstStyle/>
        <a:p>
          <a:endParaRPr lang="zh-CN" altLang="en-US"/>
        </a:p>
      </dgm:t>
    </dgm:pt>
    <dgm:pt modelId="{560E4211-8C5D-40EA-BAB0-DD92B0D6B181}" type="sibTrans" cxnId="{B66FC69B-0ED6-4AE6-8BE3-B0D35B6F71E8}">
      <dgm:prSet/>
      <dgm:spPr/>
      <dgm:t>
        <a:bodyPr/>
        <a:lstStyle/>
        <a:p>
          <a:endParaRPr lang="zh-CN" altLang="en-US"/>
        </a:p>
      </dgm:t>
    </dgm:pt>
    <dgm:pt modelId="{938F165D-A2BA-4FF0-9B14-C5F7F83AA01F}">
      <dgm:prSet phldrT="[文本]"/>
      <dgm:spPr/>
      <dgm:t>
        <a:bodyPr/>
        <a:lstStyle/>
        <a:p>
          <a:pPr algn="just"/>
          <a:r>
            <a:rPr lang="zh-CN" altLang="en-US" dirty="0"/>
            <a:t>一个“块”应该放置在</a:t>
          </a:r>
          <a:r>
            <a:rPr lang="en-US" altLang="zh-CN" dirty="0"/>
            <a:t>Cache</a:t>
          </a:r>
          <a:r>
            <a:rPr lang="zh-CN" altLang="en-US" dirty="0"/>
            <a:t>的什么位置？</a:t>
          </a:r>
        </a:p>
      </dgm:t>
    </dgm:pt>
    <dgm:pt modelId="{4B6666AE-1547-4C01-8825-D78C0E35944E}" type="parTrans" cxnId="{DDC85F77-A0E9-4F7C-A12D-D6B40B84B72A}">
      <dgm:prSet/>
      <dgm:spPr/>
      <dgm:t>
        <a:bodyPr/>
        <a:lstStyle/>
        <a:p>
          <a:endParaRPr lang="zh-CN" altLang="en-US"/>
        </a:p>
      </dgm:t>
    </dgm:pt>
    <dgm:pt modelId="{2EC69AC6-D1D2-44FD-9DFF-54712F726C23}" type="sibTrans" cxnId="{DDC85F77-A0E9-4F7C-A12D-D6B40B84B72A}">
      <dgm:prSet/>
      <dgm:spPr/>
      <dgm:t>
        <a:bodyPr/>
        <a:lstStyle/>
        <a:p>
          <a:endParaRPr lang="zh-CN" altLang="en-US"/>
        </a:p>
      </dgm:t>
    </dgm:pt>
    <dgm:pt modelId="{877200C8-8A6C-47C6-A50D-A85874B01D26}">
      <dgm:prSet phldrT="[文本]"/>
      <dgm:spPr/>
      <dgm:t>
        <a:bodyPr/>
        <a:lstStyle/>
        <a:p>
          <a:r>
            <a:rPr lang="zh-CN" altLang="en-US" dirty="0"/>
            <a:t>“块”识别</a:t>
          </a:r>
        </a:p>
      </dgm:t>
    </dgm:pt>
    <dgm:pt modelId="{2C734BA2-7382-4C7B-B01D-6DBCE411354D}" type="parTrans" cxnId="{2021DAE6-B518-456A-8899-BA14947AC748}">
      <dgm:prSet/>
      <dgm:spPr/>
      <dgm:t>
        <a:bodyPr/>
        <a:lstStyle/>
        <a:p>
          <a:endParaRPr lang="zh-CN" altLang="en-US"/>
        </a:p>
      </dgm:t>
    </dgm:pt>
    <dgm:pt modelId="{FED50055-1101-4345-9CE2-F0D8571B3A62}" type="sibTrans" cxnId="{2021DAE6-B518-456A-8899-BA14947AC748}">
      <dgm:prSet/>
      <dgm:spPr/>
      <dgm:t>
        <a:bodyPr/>
        <a:lstStyle/>
        <a:p>
          <a:endParaRPr lang="zh-CN" altLang="en-US"/>
        </a:p>
      </dgm:t>
    </dgm:pt>
    <dgm:pt modelId="{9EFD4E74-F9DB-4B92-B6FC-2A171CEDE7E1}">
      <dgm:prSet phldrT="[文本]"/>
      <dgm:spPr/>
      <dgm:t>
        <a:bodyPr/>
        <a:lstStyle/>
        <a:p>
          <a:pPr algn="just"/>
          <a:r>
            <a:rPr lang="zh-CN" altLang="en-US" dirty="0"/>
            <a:t>如果“块”在</a:t>
          </a:r>
          <a:r>
            <a:rPr lang="en-US" altLang="zh-CN" dirty="0"/>
            <a:t>Cache</a:t>
          </a:r>
          <a:r>
            <a:rPr lang="zh-CN" altLang="en-US" dirty="0"/>
            <a:t>中，如何找到它？</a:t>
          </a:r>
        </a:p>
      </dgm:t>
    </dgm:pt>
    <dgm:pt modelId="{25DC1061-EDF3-4DE9-8A76-D2DAA721A6C2}" type="parTrans" cxnId="{AEA9F046-BA39-4C10-9759-F30AAECD2C7E}">
      <dgm:prSet/>
      <dgm:spPr/>
      <dgm:t>
        <a:bodyPr/>
        <a:lstStyle/>
        <a:p>
          <a:endParaRPr lang="zh-CN" altLang="en-US"/>
        </a:p>
      </dgm:t>
    </dgm:pt>
    <dgm:pt modelId="{6A6BEF29-6C70-49C9-B3B5-43389E09B17C}" type="sibTrans" cxnId="{AEA9F046-BA39-4C10-9759-F30AAECD2C7E}">
      <dgm:prSet/>
      <dgm:spPr/>
      <dgm:t>
        <a:bodyPr/>
        <a:lstStyle/>
        <a:p>
          <a:endParaRPr lang="zh-CN" altLang="en-US"/>
        </a:p>
      </dgm:t>
    </dgm:pt>
    <dgm:pt modelId="{8E61EACF-FE1F-44A4-8DF8-BB2C0CBF31A8}">
      <dgm:prSet phldrT="[文本]"/>
      <dgm:spPr/>
      <dgm:t>
        <a:bodyPr/>
        <a:lstStyle/>
        <a:p>
          <a:r>
            <a:rPr lang="zh-CN" altLang="en-US" dirty="0"/>
            <a:t>写策略</a:t>
          </a:r>
        </a:p>
      </dgm:t>
    </dgm:pt>
    <dgm:pt modelId="{C4334609-2A1E-4FC8-8E19-4567CCC74F46}" type="parTrans" cxnId="{FFECB52D-E526-4FF2-955C-B13932EA28D6}">
      <dgm:prSet/>
      <dgm:spPr/>
      <dgm:t>
        <a:bodyPr/>
        <a:lstStyle/>
        <a:p>
          <a:endParaRPr lang="zh-CN" altLang="en-US"/>
        </a:p>
      </dgm:t>
    </dgm:pt>
    <dgm:pt modelId="{D64B3103-A105-4436-8B93-77512970753D}" type="sibTrans" cxnId="{FFECB52D-E526-4FF2-955C-B13932EA28D6}">
      <dgm:prSet/>
      <dgm:spPr/>
      <dgm:t>
        <a:bodyPr/>
        <a:lstStyle/>
        <a:p>
          <a:endParaRPr lang="zh-CN" altLang="en-US"/>
        </a:p>
      </dgm:t>
    </dgm:pt>
    <dgm:pt modelId="{FFA7A94A-9FB3-4C25-8B7E-8C7A7564C4A9}">
      <dgm:prSet phldrT="[文本]"/>
      <dgm:spPr/>
      <dgm:t>
        <a:bodyPr/>
        <a:lstStyle/>
        <a:p>
          <a:pPr algn="just"/>
          <a:r>
            <a:rPr lang="zh-CN" altLang="en-US" dirty="0"/>
            <a:t>对于写操作（</a:t>
          </a:r>
          <a:r>
            <a:rPr lang="en-US" altLang="zh-CN" dirty="0"/>
            <a:t>hit or miss</a:t>
          </a:r>
          <a:r>
            <a:rPr lang="zh-CN" altLang="en-US" dirty="0"/>
            <a:t>）应该如何处理？</a:t>
          </a:r>
        </a:p>
      </dgm:t>
    </dgm:pt>
    <dgm:pt modelId="{E98952D8-E47E-4608-88F9-1E9F55CD1A98}" type="parTrans" cxnId="{F59C5534-F755-4149-AA35-80158311F2A4}">
      <dgm:prSet/>
      <dgm:spPr/>
      <dgm:t>
        <a:bodyPr/>
        <a:lstStyle/>
        <a:p>
          <a:endParaRPr lang="zh-CN" altLang="en-US"/>
        </a:p>
      </dgm:t>
    </dgm:pt>
    <dgm:pt modelId="{75F2576E-0776-40BC-8B75-7097A0F133AA}" type="sibTrans" cxnId="{F59C5534-F755-4149-AA35-80158311F2A4}">
      <dgm:prSet/>
      <dgm:spPr/>
      <dgm:t>
        <a:bodyPr/>
        <a:lstStyle/>
        <a:p>
          <a:endParaRPr lang="zh-CN" altLang="en-US"/>
        </a:p>
      </dgm:t>
    </dgm:pt>
    <dgm:pt modelId="{9271032F-81D4-41C6-A0AB-26C83D0F64DB}">
      <dgm:prSet phldrT="[文本]"/>
      <dgm:spPr/>
      <dgm:t>
        <a:bodyPr/>
        <a:lstStyle/>
        <a:p>
          <a:r>
            <a:rPr lang="zh-CN" altLang="en-US" dirty="0"/>
            <a:t>“块”替换</a:t>
          </a:r>
        </a:p>
      </dgm:t>
    </dgm:pt>
    <dgm:pt modelId="{EE54D488-8A1C-4482-A0F8-7868DC0EEA20}" type="parTrans" cxnId="{E64A5314-5E1B-43DF-B2E0-21ED13C028BE}">
      <dgm:prSet/>
      <dgm:spPr/>
      <dgm:t>
        <a:bodyPr/>
        <a:lstStyle/>
        <a:p>
          <a:endParaRPr lang="zh-CN" altLang="en-US"/>
        </a:p>
      </dgm:t>
    </dgm:pt>
    <dgm:pt modelId="{C7ED3772-6233-43E0-9C36-D085D6C912ED}" type="sibTrans" cxnId="{E64A5314-5E1B-43DF-B2E0-21ED13C028BE}">
      <dgm:prSet/>
      <dgm:spPr/>
      <dgm:t>
        <a:bodyPr/>
        <a:lstStyle/>
        <a:p>
          <a:endParaRPr lang="zh-CN" altLang="en-US"/>
        </a:p>
      </dgm:t>
    </dgm:pt>
    <dgm:pt modelId="{208CC159-3EDC-4D47-9F11-6EC9CE9F52FC}">
      <dgm:prSet phldrT="[文本]"/>
      <dgm:spPr/>
      <dgm:t>
        <a:bodyPr/>
        <a:lstStyle/>
        <a:p>
          <a:pPr algn="just"/>
          <a:r>
            <a:rPr lang="zh-CN" altLang="en-US" dirty="0"/>
            <a:t>当发生</a:t>
          </a:r>
          <a:r>
            <a:rPr lang="en-US" altLang="zh-CN" dirty="0"/>
            <a:t>miss</a:t>
          </a:r>
          <a:r>
            <a:rPr lang="zh-CN" altLang="en-US" dirty="0"/>
            <a:t>的时候，哪个“块”应该被替换？</a:t>
          </a:r>
        </a:p>
      </dgm:t>
    </dgm:pt>
    <dgm:pt modelId="{E4837704-EAA7-409C-BFB9-DAF1B83E164B}" type="parTrans" cxnId="{5641E2F4-3DC3-4A43-A394-A6304B3813A6}">
      <dgm:prSet/>
      <dgm:spPr/>
      <dgm:t>
        <a:bodyPr/>
        <a:lstStyle/>
        <a:p>
          <a:endParaRPr lang="zh-CN" altLang="en-US"/>
        </a:p>
      </dgm:t>
    </dgm:pt>
    <dgm:pt modelId="{AB44C6F4-5956-4A3B-A4C2-2C4667B7EA24}" type="sibTrans" cxnId="{5641E2F4-3DC3-4A43-A394-A6304B3813A6}">
      <dgm:prSet/>
      <dgm:spPr/>
      <dgm:t>
        <a:bodyPr/>
        <a:lstStyle/>
        <a:p>
          <a:endParaRPr lang="zh-CN" altLang="en-US"/>
        </a:p>
      </dgm:t>
    </dgm:pt>
    <dgm:pt modelId="{77007FFE-C06E-4F10-856A-A20CE9BE7812}" type="pres">
      <dgm:prSet presAssocID="{CF9AE03B-BA2C-45CA-BB36-86724099AD17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ECD4D409-F614-4782-9998-E1AA3970A7BF}" type="pres">
      <dgm:prSet presAssocID="{CF9AE03B-BA2C-45CA-BB36-86724099AD17}" presName="children" presStyleCnt="0"/>
      <dgm:spPr/>
    </dgm:pt>
    <dgm:pt modelId="{E5CB06CE-816A-43AB-890B-4CC1435F38D3}" type="pres">
      <dgm:prSet presAssocID="{CF9AE03B-BA2C-45CA-BB36-86724099AD17}" presName="child1group" presStyleCnt="0"/>
      <dgm:spPr/>
    </dgm:pt>
    <dgm:pt modelId="{C6AD0E33-C1A3-47DF-B3A1-DE4DB8B7F712}" type="pres">
      <dgm:prSet presAssocID="{CF9AE03B-BA2C-45CA-BB36-86724099AD17}" presName="child1" presStyleLbl="bgAcc1" presStyleIdx="0" presStyleCnt="4"/>
      <dgm:spPr/>
    </dgm:pt>
    <dgm:pt modelId="{F79D74AF-D026-4B30-A8D2-D8C0B990B294}" type="pres">
      <dgm:prSet presAssocID="{CF9AE03B-BA2C-45CA-BB36-86724099AD17}" presName="child1Text" presStyleLbl="bgAcc1" presStyleIdx="0" presStyleCnt="4">
        <dgm:presLayoutVars>
          <dgm:bulletEnabled val="1"/>
        </dgm:presLayoutVars>
      </dgm:prSet>
      <dgm:spPr/>
    </dgm:pt>
    <dgm:pt modelId="{2D21F409-D067-4AB7-B33B-6BBF14173518}" type="pres">
      <dgm:prSet presAssocID="{CF9AE03B-BA2C-45CA-BB36-86724099AD17}" presName="child2group" presStyleCnt="0"/>
      <dgm:spPr/>
    </dgm:pt>
    <dgm:pt modelId="{5B6BE4F0-8040-46D1-958D-894531542E3A}" type="pres">
      <dgm:prSet presAssocID="{CF9AE03B-BA2C-45CA-BB36-86724099AD17}" presName="child2" presStyleLbl="bgAcc1" presStyleIdx="1" presStyleCnt="4"/>
      <dgm:spPr/>
    </dgm:pt>
    <dgm:pt modelId="{115C2AA7-68C0-4B4A-93EC-11EEB8B88ACD}" type="pres">
      <dgm:prSet presAssocID="{CF9AE03B-BA2C-45CA-BB36-86724099AD17}" presName="child2Text" presStyleLbl="bgAcc1" presStyleIdx="1" presStyleCnt="4">
        <dgm:presLayoutVars>
          <dgm:bulletEnabled val="1"/>
        </dgm:presLayoutVars>
      </dgm:prSet>
      <dgm:spPr/>
    </dgm:pt>
    <dgm:pt modelId="{3F0F9795-F7A8-4DE6-BAD6-BAF70C96C67F}" type="pres">
      <dgm:prSet presAssocID="{CF9AE03B-BA2C-45CA-BB36-86724099AD17}" presName="child3group" presStyleCnt="0"/>
      <dgm:spPr/>
    </dgm:pt>
    <dgm:pt modelId="{145B0F21-7238-45E9-AB5C-A9FA6540DDBB}" type="pres">
      <dgm:prSet presAssocID="{CF9AE03B-BA2C-45CA-BB36-86724099AD17}" presName="child3" presStyleLbl="bgAcc1" presStyleIdx="2" presStyleCnt="4"/>
      <dgm:spPr/>
    </dgm:pt>
    <dgm:pt modelId="{9B0F9929-8CE0-45D9-AC35-A0C5D8F2D39E}" type="pres">
      <dgm:prSet presAssocID="{CF9AE03B-BA2C-45CA-BB36-86724099AD17}" presName="child3Text" presStyleLbl="bgAcc1" presStyleIdx="2" presStyleCnt="4">
        <dgm:presLayoutVars>
          <dgm:bulletEnabled val="1"/>
        </dgm:presLayoutVars>
      </dgm:prSet>
      <dgm:spPr/>
    </dgm:pt>
    <dgm:pt modelId="{15B3E1E8-2EC9-4A22-A97A-3F3320314108}" type="pres">
      <dgm:prSet presAssocID="{CF9AE03B-BA2C-45CA-BB36-86724099AD17}" presName="child4group" presStyleCnt="0"/>
      <dgm:spPr/>
    </dgm:pt>
    <dgm:pt modelId="{5218C618-2014-4D2A-8E9B-E547B8959EDB}" type="pres">
      <dgm:prSet presAssocID="{CF9AE03B-BA2C-45CA-BB36-86724099AD17}" presName="child4" presStyleLbl="bgAcc1" presStyleIdx="3" presStyleCnt="4"/>
      <dgm:spPr/>
    </dgm:pt>
    <dgm:pt modelId="{608A1145-23D3-4A7F-A6AB-564321A50397}" type="pres">
      <dgm:prSet presAssocID="{CF9AE03B-BA2C-45CA-BB36-86724099AD17}" presName="child4Text" presStyleLbl="bgAcc1" presStyleIdx="3" presStyleCnt="4">
        <dgm:presLayoutVars>
          <dgm:bulletEnabled val="1"/>
        </dgm:presLayoutVars>
      </dgm:prSet>
      <dgm:spPr/>
    </dgm:pt>
    <dgm:pt modelId="{2F5FEB2A-D269-4EAF-ABEA-F449AE6AAED1}" type="pres">
      <dgm:prSet presAssocID="{CF9AE03B-BA2C-45CA-BB36-86724099AD17}" presName="childPlaceholder" presStyleCnt="0"/>
      <dgm:spPr/>
    </dgm:pt>
    <dgm:pt modelId="{4D2ABFD6-D201-4498-8193-BBA5813A7437}" type="pres">
      <dgm:prSet presAssocID="{CF9AE03B-BA2C-45CA-BB36-86724099AD17}" presName="circle" presStyleCnt="0"/>
      <dgm:spPr/>
    </dgm:pt>
    <dgm:pt modelId="{04188C8E-9B20-4CDB-B5FC-D6487BBDDD08}" type="pres">
      <dgm:prSet presAssocID="{CF9AE03B-BA2C-45CA-BB36-86724099AD17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0A5FD5ED-5EC4-4218-B660-FDA164077E74}" type="pres">
      <dgm:prSet presAssocID="{CF9AE03B-BA2C-45CA-BB36-86724099AD17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2158FB86-6E42-4AA1-814C-612946C172A5}" type="pres">
      <dgm:prSet presAssocID="{CF9AE03B-BA2C-45CA-BB36-86724099AD17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52EBB237-DFF2-461B-900B-3854DD4AAEF4}" type="pres">
      <dgm:prSet presAssocID="{CF9AE03B-BA2C-45CA-BB36-86724099AD17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B1469D24-0363-42E9-920C-8D5D104FD679}" type="pres">
      <dgm:prSet presAssocID="{CF9AE03B-BA2C-45CA-BB36-86724099AD17}" presName="quadrantPlaceholder" presStyleCnt="0"/>
      <dgm:spPr/>
    </dgm:pt>
    <dgm:pt modelId="{A18ABD98-7F03-42D3-9765-902FCB94BF29}" type="pres">
      <dgm:prSet presAssocID="{CF9AE03B-BA2C-45CA-BB36-86724099AD17}" presName="center1" presStyleLbl="fgShp" presStyleIdx="0" presStyleCnt="2"/>
      <dgm:spPr/>
    </dgm:pt>
    <dgm:pt modelId="{A27C9BBF-FE1C-423D-BDB0-3E5B9BA33298}" type="pres">
      <dgm:prSet presAssocID="{CF9AE03B-BA2C-45CA-BB36-86724099AD17}" presName="center2" presStyleLbl="fgShp" presStyleIdx="1" presStyleCnt="2"/>
      <dgm:spPr/>
    </dgm:pt>
  </dgm:ptLst>
  <dgm:cxnLst>
    <dgm:cxn modelId="{D0B0E408-9EA0-4E48-BA31-017627FFC1CB}" type="presOf" srcId="{FFA7A94A-9FB3-4C25-8B7E-8C7A7564C4A9}" destId="{9B0F9929-8CE0-45D9-AC35-A0C5D8F2D39E}" srcOrd="1" destOrd="0" presId="urn:microsoft.com/office/officeart/2005/8/layout/cycle4"/>
    <dgm:cxn modelId="{E64A5314-5E1B-43DF-B2E0-21ED13C028BE}" srcId="{CF9AE03B-BA2C-45CA-BB36-86724099AD17}" destId="{9271032F-81D4-41C6-A0AB-26C83D0F64DB}" srcOrd="3" destOrd="0" parTransId="{EE54D488-8A1C-4482-A0F8-7868DC0EEA20}" sibTransId="{C7ED3772-6233-43E0-9C36-D085D6C912ED}"/>
    <dgm:cxn modelId="{2714CC19-7976-41A7-8BF2-708A121A8B19}" type="presOf" srcId="{9271032F-81D4-41C6-A0AB-26C83D0F64DB}" destId="{52EBB237-DFF2-461B-900B-3854DD4AAEF4}" srcOrd="0" destOrd="0" presId="urn:microsoft.com/office/officeart/2005/8/layout/cycle4"/>
    <dgm:cxn modelId="{ED104322-854F-4CDA-BDED-845BF27C1BF1}" type="presOf" srcId="{8E61EACF-FE1F-44A4-8DF8-BB2C0CBF31A8}" destId="{2158FB86-6E42-4AA1-814C-612946C172A5}" srcOrd="0" destOrd="0" presId="urn:microsoft.com/office/officeart/2005/8/layout/cycle4"/>
    <dgm:cxn modelId="{FFECB52D-E526-4FF2-955C-B13932EA28D6}" srcId="{CF9AE03B-BA2C-45CA-BB36-86724099AD17}" destId="{8E61EACF-FE1F-44A4-8DF8-BB2C0CBF31A8}" srcOrd="2" destOrd="0" parTransId="{C4334609-2A1E-4FC8-8E19-4567CCC74F46}" sibTransId="{D64B3103-A105-4436-8B93-77512970753D}"/>
    <dgm:cxn modelId="{EF40552F-B555-4B00-872B-59027B6774F6}" type="presOf" srcId="{208CC159-3EDC-4D47-9F11-6EC9CE9F52FC}" destId="{5218C618-2014-4D2A-8E9B-E547B8959EDB}" srcOrd="0" destOrd="0" presId="urn:microsoft.com/office/officeart/2005/8/layout/cycle4"/>
    <dgm:cxn modelId="{F59C5534-F755-4149-AA35-80158311F2A4}" srcId="{8E61EACF-FE1F-44A4-8DF8-BB2C0CBF31A8}" destId="{FFA7A94A-9FB3-4C25-8B7E-8C7A7564C4A9}" srcOrd="0" destOrd="0" parTransId="{E98952D8-E47E-4608-88F9-1E9F55CD1A98}" sibTransId="{75F2576E-0776-40BC-8B75-7097A0F133AA}"/>
    <dgm:cxn modelId="{FC7C2140-4373-4373-8AC9-9B45F7D079F9}" type="presOf" srcId="{9EFD4E74-F9DB-4B92-B6FC-2A171CEDE7E1}" destId="{115C2AA7-68C0-4B4A-93EC-11EEB8B88ACD}" srcOrd="1" destOrd="0" presId="urn:microsoft.com/office/officeart/2005/8/layout/cycle4"/>
    <dgm:cxn modelId="{F9F50D60-28F7-4F92-A8D2-EB769A1FC58D}" type="presOf" srcId="{FFA7A94A-9FB3-4C25-8B7E-8C7A7564C4A9}" destId="{145B0F21-7238-45E9-AB5C-A9FA6540DDBB}" srcOrd="0" destOrd="0" presId="urn:microsoft.com/office/officeart/2005/8/layout/cycle4"/>
    <dgm:cxn modelId="{AEA9F046-BA39-4C10-9759-F30AAECD2C7E}" srcId="{877200C8-8A6C-47C6-A50D-A85874B01D26}" destId="{9EFD4E74-F9DB-4B92-B6FC-2A171CEDE7E1}" srcOrd="0" destOrd="0" parTransId="{25DC1061-EDF3-4DE9-8A76-D2DAA721A6C2}" sibTransId="{6A6BEF29-6C70-49C9-B3B5-43389E09B17C}"/>
    <dgm:cxn modelId="{1BD8E872-7F1E-4E5F-9DDF-3064AADF3A37}" type="presOf" srcId="{938F165D-A2BA-4FF0-9B14-C5F7F83AA01F}" destId="{F79D74AF-D026-4B30-A8D2-D8C0B990B294}" srcOrd="1" destOrd="0" presId="urn:microsoft.com/office/officeart/2005/8/layout/cycle4"/>
    <dgm:cxn modelId="{B270D556-9DAC-4891-98AE-026969170139}" type="presOf" srcId="{CF9AE03B-BA2C-45CA-BB36-86724099AD17}" destId="{77007FFE-C06E-4F10-856A-A20CE9BE7812}" srcOrd="0" destOrd="0" presId="urn:microsoft.com/office/officeart/2005/8/layout/cycle4"/>
    <dgm:cxn modelId="{DDC85F77-A0E9-4F7C-A12D-D6B40B84B72A}" srcId="{0500F7BB-530A-4DF5-A815-0C8CF8EF4534}" destId="{938F165D-A2BA-4FF0-9B14-C5F7F83AA01F}" srcOrd="0" destOrd="0" parTransId="{4B6666AE-1547-4C01-8825-D78C0E35944E}" sibTransId="{2EC69AC6-D1D2-44FD-9DFF-54712F726C23}"/>
    <dgm:cxn modelId="{0E646B58-791B-49BE-AC42-4C22B0ADF636}" type="presOf" srcId="{877200C8-8A6C-47C6-A50D-A85874B01D26}" destId="{0A5FD5ED-5EC4-4218-B660-FDA164077E74}" srcOrd="0" destOrd="0" presId="urn:microsoft.com/office/officeart/2005/8/layout/cycle4"/>
    <dgm:cxn modelId="{8E867258-4E7C-48B4-B7F3-988C2213086C}" type="presOf" srcId="{938F165D-A2BA-4FF0-9B14-C5F7F83AA01F}" destId="{C6AD0E33-C1A3-47DF-B3A1-DE4DB8B7F712}" srcOrd="0" destOrd="0" presId="urn:microsoft.com/office/officeart/2005/8/layout/cycle4"/>
    <dgm:cxn modelId="{B66FC69B-0ED6-4AE6-8BE3-B0D35B6F71E8}" srcId="{CF9AE03B-BA2C-45CA-BB36-86724099AD17}" destId="{0500F7BB-530A-4DF5-A815-0C8CF8EF4534}" srcOrd="0" destOrd="0" parTransId="{F7A93230-78E0-4EF3-AA47-77DD5C0E7534}" sibTransId="{560E4211-8C5D-40EA-BAB0-DD92B0D6B181}"/>
    <dgm:cxn modelId="{245AC2BA-99CD-4D77-9517-3EBF304ABB83}" type="presOf" srcId="{9EFD4E74-F9DB-4B92-B6FC-2A171CEDE7E1}" destId="{5B6BE4F0-8040-46D1-958D-894531542E3A}" srcOrd="0" destOrd="0" presId="urn:microsoft.com/office/officeart/2005/8/layout/cycle4"/>
    <dgm:cxn modelId="{491611D3-EA80-40CB-8737-4590412F6CA9}" type="presOf" srcId="{0500F7BB-530A-4DF5-A815-0C8CF8EF4534}" destId="{04188C8E-9B20-4CDB-B5FC-D6487BBDDD08}" srcOrd="0" destOrd="0" presId="urn:microsoft.com/office/officeart/2005/8/layout/cycle4"/>
    <dgm:cxn modelId="{799C30DC-5C46-47EA-AB01-F92660C66833}" type="presOf" srcId="{208CC159-3EDC-4D47-9F11-6EC9CE9F52FC}" destId="{608A1145-23D3-4A7F-A6AB-564321A50397}" srcOrd="1" destOrd="0" presId="urn:microsoft.com/office/officeart/2005/8/layout/cycle4"/>
    <dgm:cxn modelId="{2021DAE6-B518-456A-8899-BA14947AC748}" srcId="{CF9AE03B-BA2C-45CA-BB36-86724099AD17}" destId="{877200C8-8A6C-47C6-A50D-A85874B01D26}" srcOrd="1" destOrd="0" parTransId="{2C734BA2-7382-4C7B-B01D-6DBCE411354D}" sibTransId="{FED50055-1101-4345-9CE2-F0D8571B3A62}"/>
    <dgm:cxn modelId="{5641E2F4-3DC3-4A43-A394-A6304B3813A6}" srcId="{9271032F-81D4-41C6-A0AB-26C83D0F64DB}" destId="{208CC159-3EDC-4D47-9F11-6EC9CE9F52FC}" srcOrd="0" destOrd="0" parTransId="{E4837704-EAA7-409C-BFB9-DAF1B83E164B}" sibTransId="{AB44C6F4-5956-4A3B-A4C2-2C4667B7EA24}"/>
    <dgm:cxn modelId="{3D68E505-9250-49E5-B0CF-914682151FAD}" type="presParOf" srcId="{77007FFE-C06E-4F10-856A-A20CE9BE7812}" destId="{ECD4D409-F614-4782-9998-E1AA3970A7BF}" srcOrd="0" destOrd="0" presId="urn:microsoft.com/office/officeart/2005/8/layout/cycle4"/>
    <dgm:cxn modelId="{8A216334-D327-4DB6-A690-0F0BD16C1D72}" type="presParOf" srcId="{ECD4D409-F614-4782-9998-E1AA3970A7BF}" destId="{E5CB06CE-816A-43AB-890B-4CC1435F38D3}" srcOrd="0" destOrd="0" presId="urn:microsoft.com/office/officeart/2005/8/layout/cycle4"/>
    <dgm:cxn modelId="{39FB01A5-0A29-4521-9EDD-35D20EE905C6}" type="presParOf" srcId="{E5CB06CE-816A-43AB-890B-4CC1435F38D3}" destId="{C6AD0E33-C1A3-47DF-B3A1-DE4DB8B7F712}" srcOrd="0" destOrd="0" presId="urn:microsoft.com/office/officeart/2005/8/layout/cycle4"/>
    <dgm:cxn modelId="{32166ADA-8B68-478A-B69E-9E5C28C93557}" type="presParOf" srcId="{E5CB06CE-816A-43AB-890B-4CC1435F38D3}" destId="{F79D74AF-D026-4B30-A8D2-D8C0B990B294}" srcOrd="1" destOrd="0" presId="urn:microsoft.com/office/officeart/2005/8/layout/cycle4"/>
    <dgm:cxn modelId="{1FC85E72-604B-41D0-87F9-A7232551137D}" type="presParOf" srcId="{ECD4D409-F614-4782-9998-E1AA3970A7BF}" destId="{2D21F409-D067-4AB7-B33B-6BBF14173518}" srcOrd="1" destOrd="0" presId="urn:microsoft.com/office/officeart/2005/8/layout/cycle4"/>
    <dgm:cxn modelId="{91FA01D2-D2C5-47DA-B833-B4C701534658}" type="presParOf" srcId="{2D21F409-D067-4AB7-B33B-6BBF14173518}" destId="{5B6BE4F0-8040-46D1-958D-894531542E3A}" srcOrd="0" destOrd="0" presId="urn:microsoft.com/office/officeart/2005/8/layout/cycle4"/>
    <dgm:cxn modelId="{D96B7F6D-029F-4499-80D5-492CA77BC385}" type="presParOf" srcId="{2D21F409-D067-4AB7-B33B-6BBF14173518}" destId="{115C2AA7-68C0-4B4A-93EC-11EEB8B88ACD}" srcOrd="1" destOrd="0" presId="urn:microsoft.com/office/officeart/2005/8/layout/cycle4"/>
    <dgm:cxn modelId="{757AB0F1-BFA2-4327-AAEF-753818C50C6B}" type="presParOf" srcId="{ECD4D409-F614-4782-9998-E1AA3970A7BF}" destId="{3F0F9795-F7A8-4DE6-BAD6-BAF70C96C67F}" srcOrd="2" destOrd="0" presId="urn:microsoft.com/office/officeart/2005/8/layout/cycle4"/>
    <dgm:cxn modelId="{757836DB-1154-4F2F-86A6-B7F7A45DC170}" type="presParOf" srcId="{3F0F9795-F7A8-4DE6-BAD6-BAF70C96C67F}" destId="{145B0F21-7238-45E9-AB5C-A9FA6540DDBB}" srcOrd="0" destOrd="0" presId="urn:microsoft.com/office/officeart/2005/8/layout/cycle4"/>
    <dgm:cxn modelId="{34FEF8D0-D78C-4580-9D5E-1D22D36C4675}" type="presParOf" srcId="{3F0F9795-F7A8-4DE6-BAD6-BAF70C96C67F}" destId="{9B0F9929-8CE0-45D9-AC35-A0C5D8F2D39E}" srcOrd="1" destOrd="0" presId="urn:microsoft.com/office/officeart/2005/8/layout/cycle4"/>
    <dgm:cxn modelId="{62BC72BF-8DCE-4161-992D-4D1B02263DAB}" type="presParOf" srcId="{ECD4D409-F614-4782-9998-E1AA3970A7BF}" destId="{15B3E1E8-2EC9-4A22-A97A-3F3320314108}" srcOrd="3" destOrd="0" presId="urn:microsoft.com/office/officeart/2005/8/layout/cycle4"/>
    <dgm:cxn modelId="{73596E82-AE34-4698-B787-9D5C43D4ABC4}" type="presParOf" srcId="{15B3E1E8-2EC9-4A22-A97A-3F3320314108}" destId="{5218C618-2014-4D2A-8E9B-E547B8959EDB}" srcOrd="0" destOrd="0" presId="urn:microsoft.com/office/officeart/2005/8/layout/cycle4"/>
    <dgm:cxn modelId="{0CCA1515-4C63-4C8B-9659-2C0ECFF285CF}" type="presParOf" srcId="{15B3E1E8-2EC9-4A22-A97A-3F3320314108}" destId="{608A1145-23D3-4A7F-A6AB-564321A50397}" srcOrd="1" destOrd="0" presId="urn:microsoft.com/office/officeart/2005/8/layout/cycle4"/>
    <dgm:cxn modelId="{D0DBB5FA-C147-4F26-99A3-343FB0BE5024}" type="presParOf" srcId="{ECD4D409-F614-4782-9998-E1AA3970A7BF}" destId="{2F5FEB2A-D269-4EAF-ABEA-F449AE6AAED1}" srcOrd="4" destOrd="0" presId="urn:microsoft.com/office/officeart/2005/8/layout/cycle4"/>
    <dgm:cxn modelId="{75DE1F30-68F5-43E9-AB2F-34F17371FC0A}" type="presParOf" srcId="{77007FFE-C06E-4F10-856A-A20CE9BE7812}" destId="{4D2ABFD6-D201-4498-8193-BBA5813A7437}" srcOrd="1" destOrd="0" presId="urn:microsoft.com/office/officeart/2005/8/layout/cycle4"/>
    <dgm:cxn modelId="{66926583-3B81-45F1-A0DE-45CDABB3E12C}" type="presParOf" srcId="{4D2ABFD6-D201-4498-8193-BBA5813A7437}" destId="{04188C8E-9B20-4CDB-B5FC-D6487BBDDD08}" srcOrd="0" destOrd="0" presId="urn:microsoft.com/office/officeart/2005/8/layout/cycle4"/>
    <dgm:cxn modelId="{3E6A64EC-96F5-472F-A46C-360EF3FAF01D}" type="presParOf" srcId="{4D2ABFD6-D201-4498-8193-BBA5813A7437}" destId="{0A5FD5ED-5EC4-4218-B660-FDA164077E74}" srcOrd="1" destOrd="0" presId="urn:microsoft.com/office/officeart/2005/8/layout/cycle4"/>
    <dgm:cxn modelId="{CEEE4BF0-13BB-4DAD-8C02-B4FF856FF5B9}" type="presParOf" srcId="{4D2ABFD6-D201-4498-8193-BBA5813A7437}" destId="{2158FB86-6E42-4AA1-814C-612946C172A5}" srcOrd="2" destOrd="0" presId="urn:microsoft.com/office/officeart/2005/8/layout/cycle4"/>
    <dgm:cxn modelId="{67F7023F-4A7D-45E9-A61E-6CDA67E1D35D}" type="presParOf" srcId="{4D2ABFD6-D201-4498-8193-BBA5813A7437}" destId="{52EBB237-DFF2-461B-900B-3854DD4AAEF4}" srcOrd="3" destOrd="0" presId="urn:microsoft.com/office/officeart/2005/8/layout/cycle4"/>
    <dgm:cxn modelId="{3BFBA372-9E41-4321-B5F2-B71303A2A8D0}" type="presParOf" srcId="{4D2ABFD6-D201-4498-8193-BBA5813A7437}" destId="{B1469D24-0363-42E9-920C-8D5D104FD679}" srcOrd="4" destOrd="0" presId="urn:microsoft.com/office/officeart/2005/8/layout/cycle4"/>
    <dgm:cxn modelId="{AB082DAA-79B4-4985-B4AB-E34C429B4ED8}" type="presParOf" srcId="{77007FFE-C06E-4F10-856A-A20CE9BE7812}" destId="{A18ABD98-7F03-42D3-9765-902FCB94BF29}" srcOrd="2" destOrd="0" presId="urn:microsoft.com/office/officeart/2005/8/layout/cycle4"/>
    <dgm:cxn modelId="{60C0F2AC-F941-492F-93D7-E3007D73D929}" type="presParOf" srcId="{77007FFE-C06E-4F10-856A-A20CE9BE7812}" destId="{A27C9BBF-FE1C-423D-BDB0-3E5B9BA33298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9AE03B-BA2C-45CA-BB36-86724099AD17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500F7BB-530A-4DF5-A815-0C8CF8EF4534}">
      <dgm:prSet phldrT="[文本]"/>
      <dgm:spPr/>
      <dgm:t>
        <a:bodyPr/>
        <a:lstStyle/>
        <a:p>
          <a:r>
            <a:rPr lang="zh-CN" altLang="en-US" dirty="0"/>
            <a:t>“块”放置</a:t>
          </a:r>
        </a:p>
      </dgm:t>
    </dgm:pt>
    <dgm:pt modelId="{F7A93230-78E0-4EF3-AA47-77DD5C0E7534}" type="parTrans" cxnId="{B66FC69B-0ED6-4AE6-8BE3-B0D35B6F71E8}">
      <dgm:prSet/>
      <dgm:spPr/>
      <dgm:t>
        <a:bodyPr/>
        <a:lstStyle/>
        <a:p>
          <a:endParaRPr lang="zh-CN" altLang="en-US"/>
        </a:p>
      </dgm:t>
    </dgm:pt>
    <dgm:pt modelId="{560E4211-8C5D-40EA-BAB0-DD92B0D6B181}" type="sibTrans" cxnId="{B66FC69B-0ED6-4AE6-8BE3-B0D35B6F71E8}">
      <dgm:prSet/>
      <dgm:spPr/>
      <dgm:t>
        <a:bodyPr/>
        <a:lstStyle/>
        <a:p>
          <a:endParaRPr lang="zh-CN" altLang="en-US"/>
        </a:p>
      </dgm:t>
    </dgm:pt>
    <dgm:pt modelId="{938F165D-A2BA-4FF0-9B14-C5F7F83AA01F}">
      <dgm:prSet phldrT="[文本]"/>
      <dgm:spPr/>
      <dgm:t>
        <a:bodyPr/>
        <a:lstStyle/>
        <a:p>
          <a:pPr algn="just"/>
          <a:r>
            <a:rPr lang="zh-CN" altLang="en-US" dirty="0"/>
            <a:t>一个“块”应该放置在</a:t>
          </a:r>
          <a:r>
            <a:rPr lang="en-US" altLang="zh-CN" dirty="0"/>
            <a:t>Cache</a:t>
          </a:r>
          <a:r>
            <a:rPr lang="zh-CN" altLang="en-US" dirty="0"/>
            <a:t>的什么位置？</a:t>
          </a:r>
        </a:p>
      </dgm:t>
    </dgm:pt>
    <dgm:pt modelId="{4B6666AE-1547-4C01-8825-D78C0E35944E}" type="parTrans" cxnId="{DDC85F77-A0E9-4F7C-A12D-D6B40B84B72A}">
      <dgm:prSet/>
      <dgm:spPr/>
      <dgm:t>
        <a:bodyPr/>
        <a:lstStyle/>
        <a:p>
          <a:endParaRPr lang="zh-CN" altLang="en-US"/>
        </a:p>
      </dgm:t>
    </dgm:pt>
    <dgm:pt modelId="{2EC69AC6-D1D2-44FD-9DFF-54712F726C23}" type="sibTrans" cxnId="{DDC85F77-A0E9-4F7C-A12D-D6B40B84B72A}">
      <dgm:prSet/>
      <dgm:spPr/>
      <dgm:t>
        <a:bodyPr/>
        <a:lstStyle/>
        <a:p>
          <a:endParaRPr lang="zh-CN" altLang="en-US"/>
        </a:p>
      </dgm:t>
    </dgm:pt>
    <dgm:pt modelId="{877200C8-8A6C-47C6-A50D-A85874B01D26}">
      <dgm:prSet phldrT="[文本]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zh-CN" altLang="en-US" dirty="0"/>
            <a:t>“块”识别</a:t>
          </a:r>
        </a:p>
      </dgm:t>
    </dgm:pt>
    <dgm:pt modelId="{2C734BA2-7382-4C7B-B01D-6DBCE411354D}" type="parTrans" cxnId="{2021DAE6-B518-456A-8899-BA14947AC748}">
      <dgm:prSet/>
      <dgm:spPr/>
      <dgm:t>
        <a:bodyPr/>
        <a:lstStyle/>
        <a:p>
          <a:endParaRPr lang="zh-CN" altLang="en-US"/>
        </a:p>
      </dgm:t>
    </dgm:pt>
    <dgm:pt modelId="{FED50055-1101-4345-9CE2-F0D8571B3A62}" type="sibTrans" cxnId="{2021DAE6-B518-456A-8899-BA14947AC748}">
      <dgm:prSet/>
      <dgm:spPr/>
      <dgm:t>
        <a:bodyPr/>
        <a:lstStyle/>
        <a:p>
          <a:endParaRPr lang="zh-CN" altLang="en-US"/>
        </a:p>
      </dgm:t>
    </dgm:pt>
    <dgm:pt modelId="{9EFD4E74-F9DB-4B92-B6FC-2A171CEDE7E1}">
      <dgm:prSet phldrT="[文本]"/>
      <dgm:spPr/>
      <dgm:t>
        <a:bodyPr/>
        <a:lstStyle/>
        <a:p>
          <a:pPr algn="just"/>
          <a:r>
            <a:rPr lang="zh-CN" altLang="en-US" dirty="0"/>
            <a:t>如果“块”在</a:t>
          </a:r>
          <a:r>
            <a:rPr lang="en-US" altLang="zh-CN" dirty="0"/>
            <a:t>Cache</a:t>
          </a:r>
          <a:r>
            <a:rPr lang="zh-CN" altLang="en-US" dirty="0"/>
            <a:t>中，如何找到它？</a:t>
          </a:r>
        </a:p>
      </dgm:t>
    </dgm:pt>
    <dgm:pt modelId="{25DC1061-EDF3-4DE9-8A76-D2DAA721A6C2}" type="parTrans" cxnId="{AEA9F046-BA39-4C10-9759-F30AAECD2C7E}">
      <dgm:prSet/>
      <dgm:spPr/>
      <dgm:t>
        <a:bodyPr/>
        <a:lstStyle/>
        <a:p>
          <a:endParaRPr lang="zh-CN" altLang="en-US"/>
        </a:p>
      </dgm:t>
    </dgm:pt>
    <dgm:pt modelId="{6A6BEF29-6C70-49C9-B3B5-43389E09B17C}" type="sibTrans" cxnId="{AEA9F046-BA39-4C10-9759-F30AAECD2C7E}">
      <dgm:prSet/>
      <dgm:spPr/>
      <dgm:t>
        <a:bodyPr/>
        <a:lstStyle/>
        <a:p>
          <a:endParaRPr lang="zh-CN" altLang="en-US"/>
        </a:p>
      </dgm:t>
    </dgm:pt>
    <dgm:pt modelId="{8E61EACF-FE1F-44A4-8DF8-BB2C0CBF31A8}">
      <dgm:prSet phldrT="[文本]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zh-CN" altLang="en-US" dirty="0"/>
            <a:t>写策略</a:t>
          </a:r>
        </a:p>
      </dgm:t>
    </dgm:pt>
    <dgm:pt modelId="{C4334609-2A1E-4FC8-8E19-4567CCC74F46}" type="parTrans" cxnId="{FFECB52D-E526-4FF2-955C-B13932EA28D6}">
      <dgm:prSet/>
      <dgm:spPr/>
      <dgm:t>
        <a:bodyPr/>
        <a:lstStyle/>
        <a:p>
          <a:endParaRPr lang="zh-CN" altLang="en-US"/>
        </a:p>
      </dgm:t>
    </dgm:pt>
    <dgm:pt modelId="{D64B3103-A105-4436-8B93-77512970753D}" type="sibTrans" cxnId="{FFECB52D-E526-4FF2-955C-B13932EA28D6}">
      <dgm:prSet/>
      <dgm:spPr/>
      <dgm:t>
        <a:bodyPr/>
        <a:lstStyle/>
        <a:p>
          <a:endParaRPr lang="zh-CN" altLang="en-US"/>
        </a:p>
      </dgm:t>
    </dgm:pt>
    <dgm:pt modelId="{FFA7A94A-9FB3-4C25-8B7E-8C7A7564C4A9}">
      <dgm:prSet phldrT="[文本]"/>
      <dgm:spPr/>
      <dgm:t>
        <a:bodyPr/>
        <a:lstStyle/>
        <a:p>
          <a:pPr algn="just"/>
          <a:r>
            <a:rPr lang="zh-CN" altLang="en-US" dirty="0"/>
            <a:t>对于写操作（</a:t>
          </a:r>
          <a:r>
            <a:rPr lang="en-US" altLang="zh-CN" dirty="0"/>
            <a:t>hit or miss</a:t>
          </a:r>
          <a:r>
            <a:rPr lang="zh-CN" altLang="en-US" dirty="0"/>
            <a:t>）应该如何处理？</a:t>
          </a:r>
        </a:p>
      </dgm:t>
    </dgm:pt>
    <dgm:pt modelId="{E98952D8-E47E-4608-88F9-1E9F55CD1A98}" type="parTrans" cxnId="{F59C5534-F755-4149-AA35-80158311F2A4}">
      <dgm:prSet/>
      <dgm:spPr/>
      <dgm:t>
        <a:bodyPr/>
        <a:lstStyle/>
        <a:p>
          <a:endParaRPr lang="zh-CN" altLang="en-US"/>
        </a:p>
      </dgm:t>
    </dgm:pt>
    <dgm:pt modelId="{75F2576E-0776-40BC-8B75-7097A0F133AA}" type="sibTrans" cxnId="{F59C5534-F755-4149-AA35-80158311F2A4}">
      <dgm:prSet/>
      <dgm:spPr/>
      <dgm:t>
        <a:bodyPr/>
        <a:lstStyle/>
        <a:p>
          <a:endParaRPr lang="zh-CN" altLang="en-US"/>
        </a:p>
      </dgm:t>
    </dgm:pt>
    <dgm:pt modelId="{9271032F-81D4-41C6-A0AB-26C83D0F64DB}">
      <dgm:prSet phldrT="[文本]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zh-CN" altLang="en-US" dirty="0"/>
            <a:t>“块”替换</a:t>
          </a:r>
        </a:p>
      </dgm:t>
    </dgm:pt>
    <dgm:pt modelId="{EE54D488-8A1C-4482-A0F8-7868DC0EEA20}" type="parTrans" cxnId="{E64A5314-5E1B-43DF-B2E0-21ED13C028BE}">
      <dgm:prSet/>
      <dgm:spPr/>
      <dgm:t>
        <a:bodyPr/>
        <a:lstStyle/>
        <a:p>
          <a:endParaRPr lang="zh-CN" altLang="en-US"/>
        </a:p>
      </dgm:t>
    </dgm:pt>
    <dgm:pt modelId="{C7ED3772-6233-43E0-9C36-D085D6C912ED}" type="sibTrans" cxnId="{E64A5314-5E1B-43DF-B2E0-21ED13C028BE}">
      <dgm:prSet/>
      <dgm:spPr/>
      <dgm:t>
        <a:bodyPr/>
        <a:lstStyle/>
        <a:p>
          <a:endParaRPr lang="zh-CN" altLang="en-US"/>
        </a:p>
      </dgm:t>
    </dgm:pt>
    <dgm:pt modelId="{208CC159-3EDC-4D47-9F11-6EC9CE9F52FC}">
      <dgm:prSet phldrT="[文本]"/>
      <dgm:spPr/>
      <dgm:t>
        <a:bodyPr/>
        <a:lstStyle/>
        <a:p>
          <a:pPr algn="just"/>
          <a:r>
            <a:rPr lang="zh-CN" altLang="en-US" dirty="0"/>
            <a:t>当发生</a:t>
          </a:r>
          <a:r>
            <a:rPr lang="en-US" altLang="zh-CN" dirty="0"/>
            <a:t>miss</a:t>
          </a:r>
          <a:r>
            <a:rPr lang="zh-CN" altLang="en-US" dirty="0"/>
            <a:t>的时候，哪个“块”应该被替换？</a:t>
          </a:r>
        </a:p>
      </dgm:t>
    </dgm:pt>
    <dgm:pt modelId="{E4837704-EAA7-409C-BFB9-DAF1B83E164B}" type="parTrans" cxnId="{5641E2F4-3DC3-4A43-A394-A6304B3813A6}">
      <dgm:prSet/>
      <dgm:spPr/>
      <dgm:t>
        <a:bodyPr/>
        <a:lstStyle/>
        <a:p>
          <a:endParaRPr lang="zh-CN" altLang="en-US"/>
        </a:p>
      </dgm:t>
    </dgm:pt>
    <dgm:pt modelId="{AB44C6F4-5956-4A3B-A4C2-2C4667B7EA24}" type="sibTrans" cxnId="{5641E2F4-3DC3-4A43-A394-A6304B3813A6}">
      <dgm:prSet/>
      <dgm:spPr/>
      <dgm:t>
        <a:bodyPr/>
        <a:lstStyle/>
        <a:p>
          <a:endParaRPr lang="zh-CN" altLang="en-US"/>
        </a:p>
      </dgm:t>
    </dgm:pt>
    <dgm:pt modelId="{77007FFE-C06E-4F10-856A-A20CE9BE7812}" type="pres">
      <dgm:prSet presAssocID="{CF9AE03B-BA2C-45CA-BB36-86724099AD17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ECD4D409-F614-4782-9998-E1AA3970A7BF}" type="pres">
      <dgm:prSet presAssocID="{CF9AE03B-BA2C-45CA-BB36-86724099AD17}" presName="children" presStyleCnt="0"/>
      <dgm:spPr/>
    </dgm:pt>
    <dgm:pt modelId="{E5CB06CE-816A-43AB-890B-4CC1435F38D3}" type="pres">
      <dgm:prSet presAssocID="{CF9AE03B-BA2C-45CA-BB36-86724099AD17}" presName="child1group" presStyleCnt="0"/>
      <dgm:spPr/>
    </dgm:pt>
    <dgm:pt modelId="{C6AD0E33-C1A3-47DF-B3A1-DE4DB8B7F712}" type="pres">
      <dgm:prSet presAssocID="{CF9AE03B-BA2C-45CA-BB36-86724099AD17}" presName="child1" presStyleLbl="bgAcc1" presStyleIdx="0" presStyleCnt="4"/>
      <dgm:spPr/>
    </dgm:pt>
    <dgm:pt modelId="{F79D74AF-D026-4B30-A8D2-D8C0B990B294}" type="pres">
      <dgm:prSet presAssocID="{CF9AE03B-BA2C-45CA-BB36-86724099AD17}" presName="child1Text" presStyleLbl="bgAcc1" presStyleIdx="0" presStyleCnt="4">
        <dgm:presLayoutVars>
          <dgm:bulletEnabled val="1"/>
        </dgm:presLayoutVars>
      </dgm:prSet>
      <dgm:spPr/>
    </dgm:pt>
    <dgm:pt modelId="{2D21F409-D067-4AB7-B33B-6BBF14173518}" type="pres">
      <dgm:prSet presAssocID="{CF9AE03B-BA2C-45CA-BB36-86724099AD17}" presName="child2group" presStyleCnt="0"/>
      <dgm:spPr/>
    </dgm:pt>
    <dgm:pt modelId="{5B6BE4F0-8040-46D1-958D-894531542E3A}" type="pres">
      <dgm:prSet presAssocID="{CF9AE03B-BA2C-45CA-BB36-86724099AD17}" presName="child2" presStyleLbl="bgAcc1" presStyleIdx="1" presStyleCnt="4"/>
      <dgm:spPr/>
    </dgm:pt>
    <dgm:pt modelId="{115C2AA7-68C0-4B4A-93EC-11EEB8B88ACD}" type="pres">
      <dgm:prSet presAssocID="{CF9AE03B-BA2C-45CA-BB36-86724099AD17}" presName="child2Text" presStyleLbl="bgAcc1" presStyleIdx="1" presStyleCnt="4">
        <dgm:presLayoutVars>
          <dgm:bulletEnabled val="1"/>
        </dgm:presLayoutVars>
      </dgm:prSet>
      <dgm:spPr/>
    </dgm:pt>
    <dgm:pt modelId="{3F0F9795-F7A8-4DE6-BAD6-BAF70C96C67F}" type="pres">
      <dgm:prSet presAssocID="{CF9AE03B-BA2C-45CA-BB36-86724099AD17}" presName="child3group" presStyleCnt="0"/>
      <dgm:spPr/>
    </dgm:pt>
    <dgm:pt modelId="{145B0F21-7238-45E9-AB5C-A9FA6540DDBB}" type="pres">
      <dgm:prSet presAssocID="{CF9AE03B-BA2C-45CA-BB36-86724099AD17}" presName="child3" presStyleLbl="bgAcc1" presStyleIdx="2" presStyleCnt="4"/>
      <dgm:spPr/>
    </dgm:pt>
    <dgm:pt modelId="{9B0F9929-8CE0-45D9-AC35-A0C5D8F2D39E}" type="pres">
      <dgm:prSet presAssocID="{CF9AE03B-BA2C-45CA-BB36-86724099AD17}" presName="child3Text" presStyleLbl="bgAcc1" presStyleIdx="2" presStyleCnt="4">
        <dgm:presLayoutVars>
          <dgm:bulletEnabled val="1"/>
        </dgm:presLayoutVars>
      </dgm:prSet>
      <dgm:spPr/>
    </dgm:pt>
    <dgm:pt modelId="{15B3E1E8-2EC9-4A22-A97A-3F3320314108}" type="pres">
      <dgm:prSet presAssocID="{CF9AE03B-BA2C-45CA-BB36-86724099AD17}" presName="child4group" presStyleCnt="0"/>
      <dgm:spPr/>
    </dgm:pt>
    <dgm:pt modelId="{5218C618-2014-4D2A-8E9B-E547B8959EDB}" type="pres">
      <dgm:prSet presAssocID="{CF9AE03B-BA2C-45CA-BB36-86724099AD17}" presName="child4" presStyleLbl="bgAcc1" presStyleIdx="3" presStyleCnt="4"/>
      <dgm:spPr/>
    </dgm:pt>
    <dgm:pt modelId="{608A1145-23D3-4A7F-A6AB-564321A50397}" type="pres">
      <dgm:prSet presAssocID="{CF9AE03B-BA2C-45CA-BB36-86724099AD17}" presName="child4Text" presStyleLbl="bgAcc1" presStyleIdx="3" presStyleCnt="4">
        <dgm:presLayoutVars>
          <dgm:bulletEnabled val="1"/>
        </dgm:presLayoutVars>
      </dgm:prSet>
      <dgm:spPr/>
    </dgm:pt>
    <dgm:pt modelId="{2F5FEB2A-D269-4EAF-ABEA-F449AE6AAED1}" type="pres">
      <dgm:prSet presAssocID="{CF9AE03B-BA2C-45CA-BB36-86724099AD17}" presName="childPlaceholder" presStyleCnt="0"/>
      <dgm:spPr/>
    </dgm:pt>
    <dgm:pt modelId="{4D2ABFD6-D201-4498-8193-BBA5813A7437}" type="pres">
      <dgm:prSet presAssocID="{CF9AE03B-BA2C-45CA-BB36-86724099AD17}" presName="circle" presStyleCnt="0"/>
      <dgm:spPr/>
    </dgm:pt>
    <dgm:pt modelId="{04188C8E-9B20-4CDB-B5FC-D6487BBDDD08}" type="pres">
      <dgm:prSet presAssocID="{CF9AE03B-BA2C-45CA-BB36-86724099AD17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0A5FD5ED-5EC4-4218-B660-FDA164077E74}" type="pres">
      <dgm:prSet presAssocID="{CF9AE03B-BA2C-45CA-BB36-86724099AD17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2158FB86-6E42-4AA1-814C-612946C172A5}" type="pres">
      <dgm:prSet presAssocID="{CF9AE03B-BA2C-45CA-BB36-86724099AD17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52EBB237-DFF2-461B-900B-3854DD4AAEF4}" type="pres">
      <dgm:prSet presAssocID="{CF9AE03B-BA2C-45CA-BB36-86724099AD17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B1469D24-0363-42E9-920C-8D5D104FD679}" type="pres">
      <dgm:prSet presAssocID="{CF9AE03B-BA2C-45CA-BB36-86724099AD17}" presName="quadrantPlaceholder" presStyleCnt="0"/>
      <dgm:spPr/>
    </dgm:pt>
    <dgm:pt modelId="{A18ABD98-7F03-42D3-9765-902FCB94BF29}" type="pres">
      <dgm:prSet presAssocID="{CF9AE03B-BA2C-45CA-BB36-86724099AD17}" presName="center1" presStyleLbl="fgShp" presStyleIdx="0" presStyleCnt="2"/>
      <dgm:spPr/>
    </dgm:pt>
    <dgm:pt modelId="{A27C9BBF-FE1C-423D-BDB0-3E5B9BA33298}" type="pres">
      <dgm:prSet presAssocID="{CF9AE03B-BA2C-45CA-BB36-86724099AD17}" presName="center2" presStyleLbl="fgShp" presStyleIdx="1" presStyleCnt="2"/>
      <dgm:spPr/>
    </dgm:pt>
  </dgm:ptLst>
  <dgm:cxnLst>
    <dgm:cxn modelId="{D0B0E408-9EA0-4E48-BA31-017627FFC1CB}" type="presOf" srcId="{FFA7A94A-9FB3-4C25-8B7E-8C7A7564C4A9}" destId="{9B0F9929-8CE0-45D9-AC35-A0C5D8F2D39E}" srcOrd="1" destOrd="0" presId="urn:microsoft.com/office/officeart/2005/8/layout/cycle4"/>
    <dgm:cxn modelId="{E64A5314-5E1B-43DF-B2E0-21ED13C028BE}" srcId="{CF9AE03B-BA2C-45CA-BB36-86724099AD17}" destId="{9271032F-81D4-41C6-A0AB-26C83D0F64DB}" srcOrd="3" destOrd="0" parTransId="{EE54D488-8A1C-4482-A0F8-7868DC0EEA20}" sibTransId="{C7ED3772-6233-43E0-9C36-D085D6C912ED}"/>
    <dgm:cxn modelId="{2714CC19-7976-41A7-8BF2-708A121A8B19}" type="presOf" srcId="{9271032F-81D4-41C6-A0AB-26C83D0F64DB}" destId="{52EBB237-DFF2-461B-900B-3854DD4AAEF4}" srcOrd="0" destOrd="0" presId="urn:microsoft.com/office/officeart/2005/8/layout/cycle4"/>
    <dgm:cxn modelId="{ED104322-854F-4CDA-BDED-845BF27C1BF1}" type="presOf" srcId="{8E61EACF-FE1F-44A4-8DF8-BB2C0CBF31A8}" destId="{2158FB86-6E42-4AA1-814C-612946C172A5}" srcOrd="0" destOrd="0" presId="urn:microsoft.com/office/officeart/2005/8/layout/cycle4"/>
    <dgm:cxn modelId="{FFECB52D-E526-4FF2-955C-B13932EA28D6}" srcId="{CF9AE03B-BA2C-45CA-BB36-86724099AD17}" destId="{8E61EACF-FE1F-44A4-8DF8-BB2C0CBF31A8}" srcOrd="2" destOrd="0" parTransId="{C4334609-2A1E-4FC8-8E19-4567CCC74F46}" sibTransId="{D64B3103-A105-4436-8B93-77512970753D}"/>
    <dgm:cxn modelId="{EF40552F-B555-4B00-872B-59027B6774F6}" type="presOf" srcId="{208CC159-3EDC-4D47-9F11-6EC9CE9F52FC}" destId="{5218C618-2014-4D2A-8E9B-E547B8959EDB}" srcOrd="0" destOrd="0" presId="urn:microsoft.com/office/officeart/2005/8/layout/cycle4"/>
    <dgm:cxn modelId="{F59C5534-F755-4149-AA35-80158311F2A4}" srcId="{8E61EACF-FE1F-44A4-8DF8-BB2C0CBF31A8}" destId="{FFA7A94A-9FB3-4C25-8B7E-8C7A7564C4A9}" srcOrd="0" destOrd="0" parTransId="{E98952D8-E47E-4608-88F9-1E9F55CD1A98}" sibTransId="{75F2576E-0776-40BC-8B75-7097A0F133AA}"/>
    <dgm:cxn modelId="{FC7C2140-4373-4373-8AC9-9B45F7D079F9}" type="presOf" srcId="{9EFD4E74-F9DB-4B92-B6FC-2A171CEDE7E1}" destId="{115C2AA7-68C0-4B4A-93EC-11EEB8B88ACD}" srcOrd="1" destOrd="0" presId="urn:microsoft.com/office/officeart/2005/8/layout/cycle4"/>
    <dgm:cxn modelId="{F9F50D60-28F7-4F92-A8D2-EB769A1FC58D}" type="presOf" srcId="{FFA7A94A-9FB3-4C25-8B7E-8C7A7564C4A9}" destId="{145B0F21-7238-45E9-AB5C-A9FA6540DDBB}" srcOrd="0" destOrd="0" presId="urn:microsoft.com/office/officeart/2005/8/layout/cycle4"/>
    <dgm:cxn modelId="{AEA9F046-BA39-4C10-9759-F30AAECD2C7E}" srcId="{877200C8-8A6C-47C6-A50D-A85874B01D26}" destId="{9EFD4E74-F9DB-4B92-B6FC-2A171CEDE7E1}" srcOrd="0" destOrd="0" parTransId="{25DC1061-EDF3-4DE9-8A76-D2DAA721A6C2}" sibTransId="{6A6BEF29-6C70-49C9-B3B5-43389E09B17C}"/>
    <dgm:cxn modelId="{1BD8E872-7F1E-4E5F-9DDF-3064AADF3A37}" type="presOf" srcId="{938F165D-A2BA-4FF0-9B14-C5F7F83AA01F}" destId="{F79D74AF-D026-4B30-A8D2-D8C0B990B294}" srcOrd="1" destOrd="0" presId="urn:microsoft.com/office/officeart/2005/8/layout/cycle4"/>
    <dgm:cxn modelId="{B270D556-9DAC-4891-98AE-026969170139}" type="presOf" srcId="{CF9AE03B-BA2C-45CA-BB36-86724099AD17}" destId="{77007FFE-C06E-4F10-856A-A20CE9BE7812}" srcOrd="0" destOrd="0" presId="urn:microsoft.com/office/officeart/2005/8/layout/cycle4"/>
    <dgm:cxn modelId="{DDC85F77-A0E9-4F7C-A12D-D6B40B84B72A}" srcId="{0500F7BB-530A-4DF5-A815-0C8CF8EF4534}" destId="{938F165D-A2BA-4FF0-9B14-C5F7F83AA01F}" srcOrd="0" destOrd="0" parTransId="{4B6666AE-1547-4C01-8825-D78C0E35944E}" sibTransId="{2EC69AC6-D1D2-44FD-9DFF-54712F726C23}"/>
    <dgm:cxn modelId="{0E646B58-791B-49BE-AC42-4C22B0ADF636}" type="presOf" srcId="{877200C8-8A6C-47C6-A50D-A85874B01D26}" destId="{0A5FD5ED-5EC4-4218-B660-FDA164077E74}" srcOrd="0" destOrd="0" presId="urn:microsoft.com/office/officeart/2005/8/layout/cycle4"/>
    <dgm:cxn modelId="{8E867258-4E7C-48B4-B7F3-988C2213086C}" type="presOf" srcId="{938F165D-A2BA-4FF0-9B14-C5F7F83AA01F}" destId="{C6AD0E33-C1A3-47DF-B3A1-DE4DB8B7F712}" srcOrd="0" destOrd="0" presId="urn:microsoft.com/office/officeart/2005/8/layout/cycle4"/>
    <dgm:cxn modelId="{B66FC69B-0ED6-4AE6-8BE3-B0D35B6F71E8}" srcId="{CF9AE03B-BA2C-45CA-BB36-86724099AD17}" destId="{0500F7BB-530A-4DF5-A815-0C8CF8EF4534}" srcOrd="0" destOrd="0" parTransId="{F7A93230-78E0-4EF3-AA47-77DD5C0E7534}" sibTransId="{560E4211-8C5D-40EA-BAB0-DD92B0D6B181}"/>
    <dgm:cxn modelId="{245AC2BA-99CD-4D77-9517-3EBF304ABB83}" type="presOf" srcId="{9EFD4E74-F9DB-4B92-B6FC-2A171CEDE7E1}" destId="{5B6BE4F0-8040-46D1-958D-894531542E3A}" srcOrd="0" destOrd="0" presId="urn:microsoft.com/office/officeart/2005/8/layout/cycle4"/>
    <dgm:cxn modelId="{491611D3-EA80-40CB-8737-4590412F6CA9}" type="presOf" srcId="{0500F7BB-530A-4DF5-A815-0C8CF8EF4534}" destId="{04188C8E-9B20-4CDB-B5FC-D6487BBDDD08}" srcOrd="0" destOrd="0" presId="urn:microsoft.com/office/officeart/2005/8/layout/cycle4"/>
    <dgm:cxn modelId="{799C30DC-5C46-47EA-AB01-F92660C66833}" type="presOf" srcId="{208CC159-3EDC-4D47-9F11-6EC9CE9F52FC}" destId="{608A1145-23D3-4A7F-A6AB-564321A50397}" srcOrd="1" destOrd="0" presId="urn:microsoft.com/office/officeart/2005/8/layout/cycle4"/>
    <dgm:cxn modelId="{2021DAE6-B518-456A-8899-BA14947AC748}" srcId="{CF9AE03B-BA2C-45CA-BB36-86724099AD17}" destId="{877200C8-8A6C-47C6-A50D-A85874B01D26}" srcOrd="1" destOrd="0" parTransId="{2C734BA2-7382-4C7B-B01D-6DBCE411354D}" sibTransId="{FED50055-1101-4345-9CE2-F0D8571B3A62}"/>
    <dgm:cxn modelId="{5641E2F4-3DC3-4A43-A394-A6304B3813A6}" srcId="{9271032F-81D4-41C6-A0AB-26C83D0F64DB}" destId="{208CC159-3EDC-4D47-9F11-6EC9CE9F52FC}" srcOrd="0" destOrd="0" parTransId="{E4837704-EAA7-409C-BFB9-DAF1B83E164B}" sibTransId="{AB44C6F4-5956-4A3B-A4C2-2C4667B7EA24}"/>
    <dgm:cxn modelId="{3D68E505-9250-49E5-B0CF-914682151FAD}" type="presParOf" srcId="{77007FFE-C06E-4F10-856A-A20CE9BE7812}" destId="{ECD4D409-F614-4782-9998-E1AA3970A7BF}" srcOrd="0" destOrd="0" presId="urn:microsoft.com/office/officeart/2005/8/layout/cycle4"/>
    <dgm:cxn modelId="{8A216334-D327-4DB6-A690-0F0BD16C1D72}" type="presParOf" srcId="{ECD4D409-F614-4782-9998-E1AA3970A7BF}" destId="{E5CB06CE-816A-43AB-890B-4CC1435F38D3}" srcOrd="0" destOrd="0" presId="urn:microsoft.com/office/officeart/2005/8/layout/cycle4"/>
    <dgm:cxn modelId="{39FB01A5-0A29-4521-9EDD-35D20EE905C6}" type="presParOf" srcId="{E5CB06CE-816A-43AB-890B-4CC1435F38D3}" destId="{C6AD0E33-C1A3-47DF-B3A1-DE4DB8B7F712}" srcOrd="0" destOrd="0" presId="urn:microsoft.com/office/officeart/2005/8/layout/cycle4"/>
    <dgm:cxn modelId="{32166ADA-8B68-478A-B69E-9E5C28C93557}" type="presParOf" srcId="{E5CB06CE-816A-43AB-890B-4CC1435F38D3}" destId="{F79D74AF-D026-4B30-A8D2-D8C0B990B294}" srcOrd="1" destOrd="0" presId="urn:microsoft.com/office/officeart/2005/8/layout/cycle4"/>
    <dgm:cxn modelId="{1FC85E72-604B-41D0-87F9-A7232551137D}" type="presParOf" srcId="{ECD4D409-F614-4782-9998-E1AA3970A7BF}" destId="{2D21F409-D067-4AB7-B33B-6BBF14173518}" srcOrd="1" destOrd="0" presId="urn:microsoft.com/office/officeart/2005/8/layout/cycle4"/>
    <dgm:cxn modelId="{91FA01D2-D2C5-47DA-B833-B4C701534658}" type="presParOf" srcId="{2D21F409-D067-4AB7-B33B-6BBF14173518}" destId="{5B6BE4F0-8040-46D1-958D-894531542E3A}" srcOrd="0" destOrd="0" presId="urn:microsoft.com/office/officeart/2005/8/layout/cycle4"/>
    <dgm:cxn modelId="{D96B7F6D-029F-4499-80D5-492CA77BC385}" type="presParOf" srcId="{2D21F409-D067-4AB7-B33B-6BBF14173518}" destId="{115C2AA7-68C0-4B4A-93EC-11EEB8B88ACD}" srcOrd="1" destOrd="0" presId="urn:microsoft.com/office/officeart/2005/8/layout/cycle4"/>
    <dgm:cxn modelId="{757AB0F1-BFA2-4327-AAEF-753818C50C6B}" type="presParOf" srcId="{ECD4D409-F614-4782-9998-E1AA3970A7BF}" destId="{3F0F9795-F7A8-4DE6-BAD6-BAF70C96C67F}" srcOrd="2" destOrd="0" presId="urn:microsoft.com/office/officeart/2005/8/layout/cycle4"/>
    <dgm:cxn modelId="{757836DB-1154-4F2F-86A6-B7F7A45DC170}" type="presParOf" srcId="{3F0F9795-F7A8-4DE6-BAD6-BAF70C96C67F}" destId="{145B0F21-7238-45E9-AB5C-A9FA6540DDBB}" srcOrd="0" destOrd="0" presId="urn:microsoft.com/office/officeart/2005/8/layout/cycle4"/>
    <dgm:cxn modelId="{34FEF8D0-D78C-4580-9D5E-1D22D36C4675}" type="presParOf" srcId="{3F0F9795-F7A8-4DE6-BAD6-BAF70C96C67F}" destId="{9B0F9929-8CE0-45D9-AC35-A0C5D8F2D39E}" srcOrd="1" destOrd="0" presId="urn:microsoft.com/office/officeart/2005/8/layout/cycle4"/>
    <dgm:cxn modelId="{62BC72BF-8DCE-4161-992D-4D1B02263DAB}" type="presParOf" srcId="{ECD4D409-F614-4782-9998-E1AA3970A7BF}" destId="{15B3E1E8-2EC9-4A22-A97A-3F3320314108}" srcOrd="3" destOrd="0" presId="urn:microsoft.com/office/officeart/2005/8/layout/cycle4"/>
    <dgm:cxn modelId="{73596E82-AE34-4698-B787-9D5C43D4ABC4}" type="presParOf" srcId="{15B3E1E8-2EC9-4A22-A97A-3F3320314108}" destId="{5218C618-2014-4D2A-8E9B-E547B8959EDB}" srcOrd="0" destOrd="0" presId="urn:microsoft.com/office/officeart/2005/8/layout/cycle4"/>
    <dgm:cxn modelId="{0CCA1515-4C63-4C8B-9659-2C0ECFF285CF}" type="presParOf" srcId="{15B3E1E8-2EC9-4A22-A97A-3F3320314108}" destId="{608A1145-23D3-4A7F-A6AB-564321A50397}" srcOrd="1" destOrd="0" presId="urn:microsoft.com/office/officeart/2005/8/layout/cycle4"/>
    <dgm:cxn modelId="{D0DBB5FA-C147-4F26-99A3-343FB0BE5024}" type="presParOf" srcId="{ECD4D409-F614-4782-9998-E1AA3970A7BF}" destId="{2F5FEB2A-D269-4EAF-ABEA-F449AE6AAED1}" srcOrd="4" destOrd="0" presId="urn:microsoft.com/office/officeart/2005/8/layout/cycle4"/>
    <dgm:cxn modelId="{75DE1F30-68F5-43E9-AB2F-34F17371FC0A}" type="presParOf" srcId="{77007FFE-C06E-4F10-856A-A20CE9BE7812}" destId="{4D2ABFD6-D201-4498-8193-BBA5813A7437}" srcOrd="1" destOrd="0" presId="urn:microsoft.com/office/officeart/2005/8/layout/cycle4"/>
    <dgm:cxn modelId="{66926583-3B81-45F1-A0DE-45CDABB3E12C}" type="presParOf" srcId="{4D2ABFD6-D201-4498-8193-BBA5813A7437}" destId="{04188C8E-9B20-4CDB-B5FC-D6487BBDDD08}" srcOrd="0" destOrd="0" presId="urn:microsoft.com/office/officeart/2005/8/layout/cycle4"/>
    <dgm:cxn modelId="{3E6A64EC-96F5-472F-A46C-360EF3FAF01D}" type="presParOf" srcId="{4D2ABFD6-D201-4498-8193-BBA5813A7437}" destId="{0A5FD5ED-5EC4-4218-B660-FDA164077E74}" srcOrd="1" destOrd="0" presId="urn:microsoft.com/office/officeart/2005/8/layout/cycle4"/>
    <dgm:cxn modelId="{CEEE4BF0-13BB-4DAD-8C02-B4FF856FF5B9}" type="presParOf" srcId="{4D2ABFD6-D201-4498-8193-BBA5813A7437}" destId="{2158FB86-6E42-4AA1-814C-612946C172A5}" srcOrd="2" destOrd="0" presId="urn:microsoft.com/office/officeart/2005/8/layout/cycle4"/>
    <dgm:cxn modelId="{67F7023F-4A7D-45E9-A61E-6CDA67E1D35D}" type="presParOf" srcId="{4D2ABFD6-D201-4498-8193-BBA5813A7437}" destId="{52EBB237-DFF2-461B-900B-3854DD4AAEF4}" srcOrd="3" destOrd="0" presId="urn:microsoft.com/office/officeart/2005/8/layout/cycle4"/>
    <dgm:cxn modelId="{3BFBA372-9E41-4321-B5F2-B71303A2A8D0}" type="presParOf" srcId="{4D2ABFD6-D201-4498-8193-BBA5813A7437}" destId="{B1469D24-0363-42E9-920C-8D5D104FD679}" srcOrd="4" destOrd="0" presId="urn:microsoft.com/office/officeart/2005/8/layout/cycle4"/>
    <dgm:cxn modelId="{AB082DAA-79B4-4985-B4AB-E34C429B4ED8}" type="presParOf" srcId="{77007FFE-C06E-4F10-856A-A20CE9BE7812}" destId="{A18ABD98-7F03-42D3-9765-902FCB94BF29}" srcOrd="2" destOrd="0" presId="urn:microsoft.com/office/officeart/2005/8/layout/cycle4"/>
    <dgm:cxn modelId="{60C0F2AC-F941-492F-93D7-E3007D73D929}" type="presParOf" srcId="{77007FFE-C06E-4F10-856A-A20CE9BE7812}" destId="{A27C9BBF-FE1C-423D-BDB0-3E5B9BA33298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F9AE03B-BA2C-45CA-BB36-86724099AD17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500F7BB-530A-4DF5-A815-0C8CF8EF4534}">
      <dgm:prSet phldrT="[文本]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zh-CN" altLang="en-US" dirty="0"/>
            <a:t>“块”放置</a:t>
          </a:r>
        </a:p>
      </dgm:t>
    </dgm:pt>
    <dgm:pt modelId="{F7A93230-78E0-4EF3-AA47-77DD5C0E7534}" type="parTrans" cxnId="{B66FC69B-0ED6-4AE6-8BE3-B0D35B6F71E8}">
      <dgm:prSet/>
      <dgm:spPr/>
      <dgm:t>
        <a:bodyPr/>
        <a:lstStyle/>
        <a:p>
          <a:endParaRPr lang="zh-CN" altLang="en-US"/>
        </a:p>
      </dgm:t>
    </dgm:pt>
    <dgm:pt modelId="{560E4211-8C5D-40EA-BAB0-DD92B0D6B181}" type="sibTrans" cxnId="{B66FC69B-0ED6-4AE6-8BE3-B0D35B6F71E8}">
      <dgm:prSet/>
      <dgm:spPr/>
      <dgm:t>
        <a:bodyPr/>
        <a:lstStyle/>
        <a:p>
          <a:endParaRPr lang="zh-CN" altLang="en-US"/>
        </a:p>
      </dgm:t>
    </dgm:pt>
    <dgm:pt modelId="{938F165D-A2BA-4FF0-9B14-C5F7F83AA01F}">
      <dgm:prSet phldrT="[文本]"/>
      <dgm:spPr/>
      <dgm:t>
        <a:bodyPr/>
        <a:lstStyle/>
        <a:p>
          <a:pPr algn="just"/>
          <a:r>
            <a:rPr lang="zh-CN" altLang="en-US" dirty="0"/>
            <a:t>一个“块”应该放置在</a:t>
          </a:r>
          <a:r>
            <a:rPr lang="en-US" altLang="zh-CN" dirty="0"/>
            <a:t>Cache</a:t>
          </a:r>
          <a:r>
            <a:rPr lang="zh-CN" altLang="en-US" dirty="0"/>
            <a:t>的什么位置？</a:t>
          </a:r>
        </a:p>
      </dgm:t>
    </dgm:pt>
    <dgm:pt modelId="{4B6666AE-1547-4C01-8825-D78C0E35944E}" type="parTrans" cxnId="{DDC85F77-A0E9-4F7C-A12D-D6B40B84B72A}">
      <dgm:prSet/>
      <dgm:spPr/>
      <dgm:t>
        <a:bodyPr/>
        <a:lstStyle/>
        <a:p>
          <a:endParaRPr lang="zh-CN" altLang="en-US"/>
        </a:p>
      </dgm:t>
    </dgm:pt>
    <dgm:pt modelId="{2EC69AC6-D1D2-44FD-9DFF-54712F726C23}" type="sibTrans" cxnId="{DDC85F77-A0E9-4F7C-A12D-D6B40B84B72A}">
      <dgm:prSet/>
      <dgm:spPr/>
      <dgm:t>
        <a:bodyPr/>
        <a:lstStyle/>
        <a:p>
          <a:endParaRPr lang="zh-CN" altLang="en-US"/>
        </a:p>
      </dgm:t>
    </dgm:pt>
    <dgm:pt modelId="{877200C8-8A6C-47C6-A50D-A85874B01D26}">
      <dgm:prSet phldrT="[文本]"/>
      <dgm:spPr/>
      <dgm:t>
        <a:bodyPr/>
        <a:lstStyle/>
        <a:p>
          <a:r>
            <a:rPr lang="zh-CN" altLang="en-US" dirty="0"/>
            <a:t>“块”识别</a:t>
          </a:r>
        </a:p>
      </dgm:t>
    </dgm:pt>
    <dgm:pt modelId="{2C734BA2-7382-4C7B-B01D-6DBCE411354D}" type="parTrans" cxnId="{2021DAE6-B518-456A-8899-BA14947AC748}">
      <dgm:prSet/>
      <dgm:spPr/>
      <dgm:t>
        <a:bodyPr/>
        <a:lstStyle/>
        <a:p>
          <a:endParaRPr lang="zh-CN" altLang="en-US"/>
        </a:p>
      </dgm:t>
    </dgm:pt>
    <dgm:pt modelId="{FED50055-1101-4345-9CE2-F0D8571B3A62}" type="sibTrans" cxnId="{2021DAE6-B518-456A-8899-BA14947AC748}">
      <dgm:prSet/>
      <dgm:spPr/>
      <dgm:t>
        <a:bodyPr/>
        <a:lstStyle/>
        <a:p>
          <a:endParaRPr lang="zh-CN" altLang="en-US"/>
        </a:p>
      </dgm:t>
    </dgm:pt>
    <dgm:pt modelId="{9EFD4E74-F9DB-4B92-B6FC-2A171CEDE7E1}">
      <dgm:prSet phldrT="[文本]"/>
      <dgm:spPr/>
      <dgm:t>
        <a:bodyPr/>
        <a:lstStyle/>
        <a:p>
          <a:pPr algn="just"/>
          <a:r>
            <a:rPr lang="zh-CN" altLang="en-US" dirty="0"/>
            <a:t>如果“块”在</a:t>
          </a:r>
          <a:r>
            <a:rPr lang="en-US" altLang="zh-CN" dirty="0"/>
            <a:t>Cache</a:t>
          </a:r>
          <a:r>
            <a:rPr lang="zh-CN" altLang="en-US" dirty="0"/>
            <a:t>中，如何找到它？</a:t>
          </a:r>
        </a:p>
      </dgm:t>
    </dgm:pt>
    <dgm:pt modelId="{25DC1061-EDF3-4DE9-8A76-D2DAA721A6C2}" type="parTrans" cxnId="{AEA9F046-BA39-4C10-9759-F30AAECD2C7E}">
      <dgm:prSet/>
      <dgm:spPr/>
      <dgm:t>
        <a:bodyPr/>
        <a:lstStyle/>
        <a:p>
          <a:endParaRPr lang="zh-CN" altLang="en-US"/>
        </a:p>
      </dgm:t>
    </dgm:pt>
    <dgm:pt modelId="{6A6BEF29-6C70-49C9-B3B5-43389E09B17C}" type="sibTrans" cxnId="{AEA9F046-BA39-4C10-9759-F30AAECD2C7E}">
      <dgm:prSet/>
      <dgm:spPr/>
      <dgm:t>
        <a:bodyPr/>
        <a:lstStyle/>
        <a:p>
          <a:endParaRPr lang="zh-CN" altLang="en-US"/>
        </a:p>
      </dgm:t>
    </dgm:pt>
    <dgm:pt modelId="{8E61EACF-FE1F-44A4-8DF8-BB2C0CBF31A8}">
      <dgm:prSet phldrT="[文本]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zh-CN" altLang="en-US" dirty="0"/>
            <a:t>写策略</a:t>
          </a:r>
        </a:p>
      </dgm:t>
    </dgm:pt>
    <dgm:pt modelId="{C4334609-2A1E-4FC8-8E19-4567CCC74F46}" type="parTrans" cxnId="{FFECB52D-E526-4FF2-955C-B13932EA28D6}">
      <dgm:prSet/>
      <dgm:spPr/>
      <dgm:t>
        <a:bodyPr/>
        <a:lstStyle/>
        <a:p>
          <a:endParaRPr lang="zh-CN" altLang="en-US"/>
        </a:p>
      </dgm:t>
    </dgm:pt>
    <dgm:pt modelId="{D64B3103-A105-4436-8B93-77512970753D}" type="sibTrans" cxnId="{FFECB52D-E526-4FF2-955C-B13932EA28D6}">
      <dgm:prSet/>
      <dgm:spPr/>
      <dgm:t>
        <a:bodyPr/>
        <a:lstStyle/>
        <a:p>
          <a:endParaRPr lang="zh-CN" altLang="en-US"/>
        </a:p>
      </dgm:t>
    </dgm:pt>
    <dgm:pt modelId="{FFA7A94A-9FB3-4C25-8B7E-8C7A7564C4A9}">
      <dgm:prSet phldrT="[文本]"/>
      <dgm:spPr/>
      <dgm:t>
        <a:bodyPr/>
        <a:lstStyle/>
        <a:p>
          <a:pPr algn="just"/>
          <a:r>
            <a:rPr lang="zh-CN" altLang="en-US" dirty="0"/>
            <a:t>对于写操作（</a:t>
          </a:r>
          <a:r>
            <a:rPr lang="en-US" altLang="zh-CN" dirty="0"/>
            <a:t>hit or miss</a:t>
          </a:r>
          <a:r>
            <a:rPr lang="zh-CN" altLang="en-US" dirty="0"/>
            <a:t>）应该如何处理？</a:t>
          </a:r>
        </a:p>
      </dgm:t>
    </dgm:pt>
    <dgm:pt modelId="{E98952D8-E47E-4608-88F9-1E9F55CD1A98}" type="parTrans" cxnId="{F59C5534-F755-4149-AA35-80158311F2A4}">
      <dgm:prSet/>
      <dgm:spPr/>
      <dgm:t>
        <a:bodyPr/>
        <a:lstStyle/>
        <a:p>
          <a:endParaRPr lang="zh-CN" altLang="en-US"/>
        </a:p>
      </dgm:t>
    </dgm:pt>
    <dgm:pt modelId="{75F2576E-0776-40BC-8B75-7097A0F133AA}" type="sibTrans" cxnId="{F59C5534-F755-4149-AA35-80158311F2A4}">
      <dgm:prSet/>
      <dgm:spPr/>
      <dgm:t>
        <a:bodyPr/>
        <a:lstStyle/>
        <a:p>
          <a:endParaRPr lang="zh-CN" altLang="en-US"/>
        </a:p>
      </dgm:t>
    </dgm:pt>
    <dgm:pt modelId="{9271032F-81D4-41C6-A0AB-26C83D0F64DB}">
      <dgm:prSet phldrT="[文本]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zh-CN" altLang="en-US" dirty="0"/>
            <a:t>“块”替换</a:t>
          </a:r>
        </a:p>
      </dgm:t>
    </dgm:pt>
    <dgm:pt modelId="{EE54D488-8A1C-4482-A0F8-7868DC0EEA20}" type="parTrans" cxnId="{E64A5314-5E1B-43DF-B2E0-21ED13C028BE}">
      <dgm:prSet/>
      <dgm:spPr/>
      <dgm:t>
        <a:bodyPr/>
        <a:lstStyle/>
        <a:p>
          <a:endParaRPr lang="zh-CN" altLang="en-US"/>
        </a:p>
      </dgm:t>
    </dgm:pt>
    <dgm:pt modelId="{C7ED3772-6233-43E0-9C36-D085D6C912ED}" type="sibTrans" cxnId="{E64A5314-5E1B-43DF-B2E0-21ED13C028BE}">
      <dgm:prSet/>
      <dgm:spPr/>
      <dgm:t>
        <a:bodyPr/>
        <a:lstStyle/>
        <a:p>
          <a:endParaRPr lang="zh-CN" altLang="en-US"/>
        </a:p>
      </dgm:t>
    </dgm:pt>
    <dgm:pt modelId="{208CC159-3EDC-4D47-9F11-6EC9CE9F52FC}">
      <dgm:prSet phldrT="[文本]"/>
      <dgm:spPr/>
      <dgm:t>
        <a:bodyPr/>
        <a:lstStyle/>
        <a:p>
          <a:pPr algn="just"/>
          <a:r>
            <a:rPr lang="zh-CN" altLang="en-US" dirty="0"/>
            <a:t>当发生</a:t>
          </a:r>
          <a:r>
            <a:rPr lang="en-US" altLang="zh-CN" dirty="0"/>
            <a:t>miss</a:t>
          </a:r>
          <a:r>
            <a:rPr lang="zh-CN" altLang="en-US" dirty="0"/>
            <a:t>的时候，哪个“块”应该被替换？</a:t>
          </a:r>
        </a:p>
      </dgm:t>
    </dgm:pt>
    <dgm:pt modelId="{E4837704-EAA7-409C-BFB9-DAF1B83E164B}" type="parTrans" cxnId="{5641E2F4-3DC3-4A43-A394-A6304B3813A6}">
      <dgm:prSet/>
      <dgm:spPr/>
      <dgm:t>
        <a:bodyPr/>
        <a:lstStyle/>
        <a:p>
          <a:endParaRPr lang="zh-CN" altLang="en-US"/>
        </a:p>
      </dgm:t>
    </dgm:pt>
    <dgm:pt modelId="{AB44C6F4-5956-4A3B-A4C2-2C4667B7EA24}" type="sibTrans" cxnId="{5641E2F4-3DC3-4A43-A394-A6304B3813A6}">
      <dgm:prSet/>
      <dgm:spPr/>
      <dgm:t>
        <a:bodyPr/>
        <a:lstStyle/>
        <a:p>
          <a:endParaRPr lang="zh-CN" altLang="en-US"/>
        </a:p>
      </dgm:t>
    </dgm:pt>
    <dgm:pt modelId="{77007FFE-C06E-4F10-856A-A20CE9BE7812}" type="pres">
      <dgm:prSet presAssocID="{CF9AE03B-BA2C-45CA-BB36-86724099AD17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ECD4D409-F614-4782-9998-E1AA3970A7BF}" type="pres">
      <dgm:prSet presAssocID="{CF9AE03B-BA2C-45CA-BB36-86724099AD17}" presName="children" presStyleCnt="0"/>
      <dgm:spPr/>
    </dgm:pt>
    <dgm:pt modelId="{E5CB06CE-816A-43AB-890B-4CC1435F38D3}" type="pres">
      <dgm:prSet presAssocID="{CF9AE03B-BA2C-45CA-BB36-86724099AD17}" presName="child1group" presStyleCnt="0"/>
      <dgm:spPr/>
    </dgm:pt>
    <dgm:pt modelId="{C6AD0E33-C1A3-47DF-B3A1-DE4DB8B7F712}" type="pres">
      <dgm:prSet presAssocID="{CF9AE03B-BA2C-45CA-BB36-86724099AD17}" presName="child1" presStyleLbl="bgAcc1" presStyleIdx="0" presStyleCnt="4"/>
      <dgm:spPr/>
    </dgm:pt>
    <dgm:pt modelId="{F79D74AF-D026-4B30-A8D2-D8C0B990B294}" type="pres">
      <dgm:prSet presAssocID="{CF9AE03B-BA2C-45CA-BB36-86724099AD17}" presName="child1Text" presStyleLbl="bgAcc1" presStyleIdx="0" presStyleCnt="4">
        <dgm:presLayoutVars>
          <dgm:bulletEnabled val="1"/>
        </dgm:presLayoutVars>
      </dgm:prSet>
      <dgm:spPr/>
    </dgm:pt>
    <dgm:pt modelId="{2D21F409-D067-4AB7-B33B-6BBF14173518}" type="pres">
      <dgm:prSet presAssocID="{CF9AE03B-BA2C-45CA-BB36-86724099AD17}" presName="child2group" presStyleCnt="0"/>
      <dgm:spPr/>
    </dgm:pt>
    <dgm:pt modelId="{5B6BE4F0-8040-46D1-958D-894531542E3A}" type="pres">
      <dgm:prSet presAssocID="{CF9AE03B-BA2C-45CA-BB36-86724099AD17}" presName="child2" presStyleLbl="bgAcc1" presStyleIdx="1" presStyleCnt="4"/>
      <dgm:spPr/>
    </dgm:pt>
    <dgm:pt modelId="{115C2AA7-68C0-4B4A-93EC-11EEB8B88ACD}" type="pres">
      <dgm:prSet presAssocID="{CF9AE03B-BA2C-45CA-BB36-86724099AD17}" presName="child2Text" presStyleLbl="bgAcc1" presStyleIdx="1" presStyleCnt="4">
        <dgm:presLayoutVars>
          <dgm:bulletEnabled val="1"/>
        </dgm:presLayoutVars>
      </dgm:prSet>
      <dgm:spPr/>
    </dgm:pt>
    <dgm:pt modelId="{3F0F9795-F7A8-4DE6-BAD6-BAF70C96C67F}" type="pres">
      <dgm:prSet presAssocID="{CF9AE03B-BA2C-45CA-BB36-86724099AD17}" presName="child3group" presStyleCnt="0"/>
      <dgm:spPr/>
    </dgm:pt>
    <dgm:pt modelId="{145B0F21-7238-45E9-AB5C-A9FA6540DDBB}" type="pres">
      <dgm:prSet presAssocID="{CF9AE03B-BA2C-45CA-BB36-86724099AD17}" presName="child3" presStyleLbl="bgAcc1" presStyleIdx="2" presStyleCnt="4"/>
      <dgm:spPr/>
    </dgm:pt>
    <dgm:pt modelId="{9B0F9929-8CE0-45D9-AC35-A0C5D8F2D39E}" type="pres">
      <dgm:prSet presAssocID="{CF9AE03B-BA2C-45CA-BB36-86724099AD17}" presName="child3Text" presStyleLbl="bgAcc1" presStyleIdx="2" presStyleCnt="4">
        <dgm:presLayoutVars>
          <dgm:bulletEnabled val="1"/>
        </dgm:presLayoutVars>
      </dgm:prSet>
      <dgm:spPr/>
    </dgm:pt>
    <dgm:pt modelId="{15B3E1E8-2EC9-4A22-A97A-3F3320314108}" type="pres">
      <dgm:prSet presAssocID="{CF9AE03B-BA2C-45CA-BB36-86724099AD17}" presName="child4group" presStyleCnt="0"/>
      <dgm:spPr/>
    </dgm:pt>
    <dgm:pt modelId="{5218C618-2014-4D2A-8E9B-E547B8959EDB}" type="pres">
      <dgm:prSet presAssocID="{CF9AE03B-BA2C-45CA-BB36-86724099AD17}" presName="child4" presStyleLbl="bgAcc1" presStyleIdx="3" presStyleCnt="4"/>
      <dgm:spPr/>
    </dgm:pt>
    <dgm:pt modelId="{608A1145-23D3-4A7F-A6AB-564321A50397}" type="pres">
      <dgm:prSet presAssocID="{CF9AE03B-BA2C-45CA-BB36-86724099AD17}" presName="child4Text" presStyleLbl="bgAcc1" presStyleIdx="3" presStyleCnt="4">
        <dgm:presLayoutVars>
          <dgm:bulletEnabled val="1"/>
        </dgm:presLayoutVars>
      </dgm:prSet>
      <dgm:spPr/>
    </dgm:pt>
    <dgm:pt modelId="{2F5FEB2A-D269-4EAF-ABEA-F449AE6AAED1}" type="pres">
      <dgm:prSet presAssocID="{CF9AE03B-BA2C-45CA-BB36-86724099AD17}" presName="childPlaceholder" presStyleCnt="0"/>
      <dgm:spPr/>
    </dgm:pt>
    <dgm:pt modelId="{4D2ABFD6-D201-4498-8193-BBA5813A7437}" type="pres">
      <dgm:prSet presAssocID="{CF9AE03B-BA2C-45CA-BB36-86724099AD17}" presName="circle" presStyleCnt="0"/>
      <dgm:spPr/>
    </dgm:pt>
    <dgm:pt modelId="{04188C8E-9B20-4CDB-B5FC-D6487BBDDD08}" type="pres">
      <dgm:prSet presAssocID="{CF9AE03B-BA2C-45CA-BB36-86724099AD17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0A5FD5ED-5EC4-4218-B660-FDA164077E74}" type="pres">
      <dgm:prSet presAssocID="{CF9AE03B-BA2C-45CA-BB36-86724099AD17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2158FB86-6E42-4AA1-814C-612946C172A5}" type="pres">
      <dgm:prSet presAssocID="{CF9AE03B-BA2C-45CA-BB36-86724099AD17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52EBB237-DFF2-461B-900B-3854DD4AAEF4}" type="pres">
      <dgm:prSet presAssocID="{CF9AE03B-BA2C-45CA-BB36-86724099AD17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B1469D24-0363-42E9-920C-8D5D104FD679}" type="pres">
      <dgm:prSet presAssocID="{CF9AE03B-BA2C-45CA-BB36-86724099AD17}" presName="quadrantPlaceholder" presStyleCnt="0"/>
      <dgm:spPr/>
    </dgm:pt>
    <dgm:pt modelId="{A18ABD98-7F03-42D3-9765-902FCB94BF29}" type="pres">
      <dgm:prSet presAssocID="{CF9AE03B-BA2C-45CA-BB36-86724099AD17}" presName="center1" presStyleLbl="fgShp" presStyleIdx="0" presStyleCnt="2"/>
      <dgm:spPr/>
    </dgm:pt>
    <dgm:pt modelId="{A27C9BBF-FE1C-423D-BDB0-3E5B9BA33298}" type="pres">
      <dgm:prSet presAssocID="{CF9AE03B-BA2C-45CA-BB36-86724099AD17}" presName="center2" presStyleLbl="fgShp" presStyleIdx="1" presStyleCnt="2"/>
      <dgm:spPr/>
    </dgm:pt>
  </dgm:ptLst>
  <dgm:cxnLst>
    <dgm:cxn modelId="{D0B0E408-9EA0-4E48-BA31-017627FFC1CB}" type="presOf" srcId="{FFA7A94A-9FB3-4C25-8B7E-8C7A7564C4A9}" destId="{9B0F9929-8CE0-45D9-AC35-A0C5D8F2D39E}" srcOrd="1" destOrd="0" presId="urn:microsoft.com/office/officeart/2005/8/layout/cycle4"/>
    <dgm:cxn modelId="{E64A5314-5E1B-43DF-B2E0-21ED13C028BE}" srcId="{CF9AE03B-BA2C-45CA-BB36-86724099AD17}" destId="{9271032F-81D4-41C6-A0AB-26C83D0F64DB}" srcOrd="3" destOrd="0" parTransId="{EE54D488-8A1C-4482-A0F8-7868DC0EEA20}" sibTransId="{C7ED3772-6233-43E0-9C36-D085D6C912ED}"/>
    <dgm:cxn modelId="{2714CC19-7976-41A7-8BF2-708A121A8B19}" type="presOf" srcId="{9271032F-81D4-41C6-A0AB-26C83D0F64DB}" destId="{52EBB237-DFF2-461B-900B-3854DD4AAEF4}" srcOrd="0" destOrd="0" presId="urn:microsoft.com/office/officeart/2005/8/layout/cycle4"/>
    <dgm:cxn modelId="{ED104322-854F-4CDA-BDED-845BF27C1BF1}" type="presOf" srcId="{8E61EACF-FE1F-44A4-8DF8-BB2C0CBF31A8}" destId="{2158FB86-6E42-4AA1-814C-612946C172A5}" srcOrd="0" destOrd="0" presId="urn:microsoft.com/office/officeart/2005/8/layout/cycle4"/>
    <dgm:cxn modelId="{FFECB52D-E526-4FF2-955C-B13932EA28D6}" srcId="{CF9AE03B-BA2C-45CA-BB36-86724099AD17}" destId="{8E61EACF-FE1F-44A4-8DF8-BB2C0CBF31A8}" srcOrd="2" destOrd="0" parTransId="{C4334609-2A1E-4FC8-8E19-4567CCC74F46}" sibTransId="{D64B3103-A105-4436-8B93-77512970753D}"/>
    <dgm:cxn modelId="{EF40552F-B555-4B00-872B-59027B6774F6}" type="presOf" srcId="{208CC159-3EDC-4D47-9F11-6EC9CE9F52FC}" destId="{5218C618-2014-4D2A-8E9B-E547B8959EDB}" srcOrd="0" destOrd="0" presId="urn:microsoft.com/office/officeart/2005/8/layout/cycle4"/>
    <dgm:cxn modelId="{F59C5534-F755-4149-AA35-80158311F2A4}" srcId="{8E61EACF-FE1F-44A4-8DF8-BB2C0CBF31A8}" destId="{FFA7A94A-9FB3-4C25-8B7E-8C7A7564C4A9}" srcOrd="0" destOrd="0" parTransId="{E98952D8-E47E-4608-88F9-1E9F55CD1A98}" sibTransId="{75F2576E-0776-40BC-8B75-7097A0F133AA}"/>
    <dgm:cxn modelId="{FC7C2140-4373-4373-8AC9-9B45F7D079F9}" type="presOf" srcId="{9EFD4E74-F9DB-4B92-B6FC-2A171CEDE7E1}" destId="{115C2AA7-68C0-4B4A-93EC-11EEB8B88ACD}" srcOrd="1" destOrd="0" presId="urn:microsoft.com/office/officeart/2005/8/layout/cycle4"/>
    <dgm:cxn modelId="{F9F50D60-28F7-4F92-A8D2-EB769A1FC58D}" type="presOf" srcId="{FFA7A94A-9FB3-4C25-8B7E-8C7A7564C4A9}" destId="{145B0F21-7238-45E9-AB5C-A9FA6540DDBB}" srcOrd="0" destOrd="0" presId="urn:microsoft.com/office/officeart/2005/8/layout/cycle4"/>
    <dgm:cxn modelId="{AEA9F046-BA39-4C10-9759-F30AAECD2C7E}" srcId="{877200C8-8A6C-47C6-A50D-A85874B01D26}" destId="{9EFD4E74-F9DB-4B92-B6FC-2A171CEDE7E1}" srcOrd="0" destOrd="0" parTransId="{25DC1061-EDF3-4DE9-8A76-D2DAA721A6C2}" sibTransId="{6A6BEF29-6C70-49C9-B3B5-43389E09B17C}"/>
    <dgm:cxn modelId="{1BD8E872-7F1E-4E5F-9DDF-3064AADF3A37}" type="presOf" srcId="{938F165D-A2BA-4FF0-9B14-C5F7F83AA01F}" destId="{F79D74AF-D026-4B30-A8D2-D8C0B990B294}" srcOrd="1" destOrd="0" presId="urn:microsoft.com/office/officeart/2005/8/layout/cycle4"/>
    <dgm:cxn modelId="{B270D556-9DAC-4891-98AE-026969170139}" type="presOf" srcId="{CF9AE03B-BA2C-45CA-BB36-86724099AD17}" destId="{77007FFE-C06E-4F10-856A-A20CE9BE7812}" srcOrd="0" destOrd="0" presId="urn:microsoft.com/office/officeart/2005/8/layout/cycle4"/>
    <dgm:cxn modelId="{DDC85F77-A0E9-4F7C-A12D-D6B40B84B72A}" srcId="{0500F7BB-530A-4DF5-A815-0C8CF8EF4534}" destId="{938F165D-A2BA-4FF0-9B14-C5F7F83AA01F}" srcOrd="0" destOrd="0" parTransId="{4B6666AE-1547-4C01-8825-D78C0E35944E}" sibTransId="{2EC69AC6-D1D2-44FD-9DFF-54712F726C23}"/>
    <dgm:cxn modelId="{0E646B58-791B-49BE-AC42-4C22B0ADF636}" type="presOf" srcId="{877200C8-8A6C-47C6-A50D-A85874B01D26}" destId="{0A5FD5ED-5EC4-4218-B660-FDA164077E74}" srcOrd="0" destOrd="0" presId="urn:microsoft.com/office/officeart/2005/8/layout/cycle4"/>
    <dgm:cxn modelId="{8E867258-4E7C-48B4-B7F3-988C2213086C}" type="presOf" srcId="{938F165D-A2BA-4FF0-9B14-C5F7F83AA01F}" destId="{C6AD0E33-C1A3-47DF-B3A1-DE4DB8B7F712}" srcOrd="0" destOrd="0" presId="urn:microsoft.com/office/officeart/2005/8/layout/cycle4"/>
    <dgm:cxn modelId="{B66FC69B-0ED6-4AE6-8BE3-B0D35B6F71E8}" srcId="{CF9AE03B-BA2C-45CA-BB36-86724099AD17}" destId="{0500F7BB-530A-4DF5-A815-0C8CF8EF4534}" srcOrd="0" destOrd="0" parTransId="{F7A93230-78E0-4EF3-AA47-77DD5C0E7534}" sibTransId="{560E4211-8C5D-40EA-BAB0-DD92B0D6B181}"/>
    <dgm:cxn modelId="{245AC2BA-99CD-4D77-9517-3EBF304ABB83}" type="presOf" srcId="{9EFD4E74-F9DB-4B92-B6FC-2A171CEDE7E1}" destId="{5B6BE4F0-8040-46D1-958D-894531542E3A}" srcOrd="0" destOrd="0" presId="urn:microsoft.com/office/officeart/2005/8/layout/cycle4"/>
    <dgm:cxn modelId="{491611D3-EA80-40CB-8737-4590412F6CA9}" type="presOf" srcId="{0500F7BB-530A-4DF5-A815-0C8CF8EF4534}" destId="{04188C8E-9B20-4CDB-B5FC-D6487BBDDD08}" srcOrd="0" destOrd="0" presId="urn:microsoft.com/office/officeart/2005/8/layout/cycle4"/>
    <dgm:cxn modelId="{799C30DC-5C46-47EA-AB01-F92660C66833}" type="presOf" srcId="{208CC159-3EDC-4D47-9F11-6EC9CE9F52FC}" destId="{608A1145-23D3-4A7F-A6AB-564321A50397}" srcOrd="1" destOrd="0" presId="urn:microsoft.com/office/officeart/2005/8/layout/cycle4"/>
    <dgm:cxn modelId="{2021DAE6-B518-456A-8899-BA14947AC748}" srcId="{CF9AE03B-BA2C-45CA-BB36-86724099AD17}" destId="{877200C8-8A6C-47C6-A50D-A85874B01D26}" srcOrd="1" destOrd="0" parTransId="{2C734BA2-7382-4C7B-B01D-6DBCE411354D}" sibTransId="{FED50055-1101-4345-9CE2-F0D8571B3A62}"/>
    <dgm:cxn modelId="{5641E2F4-3DC3-4A43-A394-A6304B3813A6}" srcId="{9271032F-81D4-41C6-A0AB-26C83D0F64DB}" destId="{208CC159-3EDC-4D47-9F11-6EC9CE9F52FC}" srcOrd="0" destOrd="0" parTransId="{E4837704-EAA7-409C-BFB9-DAF1B83E164B}" sibTransId="{AB44C6F4-5956-4A3B-A4C2-2C4667B7EA24}"/>
    <dgm:cxn modelId="{3D68E505-9250-49E5-B0CF-914682151FAD}" type="presParOf" srcId="{77007FFE-C06E-4F10-856A-A20CE9BE7812}" destId="{ECD4D409-F614-4782-9998-E1AA3970A7BF}" srcOrd="0" destOrd="0" presId="urn:microsoft.com/office/officeart/2005/8/layout/cycle4"/>
    <dgm:cxn modelId="{8A216334-D327-4DB6-A690-0F0BD16C1D72}" type="presParOf" srcId="{ECD4D409-F614-4782-9998-E1AA3970A7BF}" destId="{E5CB06CE-816A-43AB-890B-4CC1435F38D3}" srcOrd="0" destOrd="0" presId="urn:microsoft.com/office/officeart/2005/8/layout/cycle4"/>
    <dgm:cxn modelId="{39FB01A5-0A29-4521-9EDD-35D20EE905C6}" type="presParOf" srcId="{E5CB06CE-816A-43AB-890B-4CC1435F38D3}" destId="{C6AD0E33-C1A3-47DF-B3A1-DE4DB8B7F712}" srcOrd="0" destOrd="0" presId="urn:microsoft.com/office/officeart/2005/8/layout/cycle4"/>
    <dgm:cxn modelId="{32166ADA-8B68-478A-B69E-9E5C28C93557}" type="presParOf" srcId="{E5CB06CE-816A-43AB-890B-4CC1435F38D3}" destId="{F79D74AF-D026-4B30-A8D2-D8C0B990B294}" srcOrd="1" destOrd="0" presId="urn:microsoft.com/office/officeart/2005/8/layout/cycle4"/>
    <dgm:cxn modelId="{1FC85E72-604B-41D0-87F9-A7232551137D}" type="presParOf" srcId="{ECD4D409-F614-4782-9998-E1AA3970A7BF}" destId="{2D21F409-D067-4AB7-B33B-6BBF14173518}" srcOrd="1" destOrd="0" presId="urn:microsoft.com/office/officeart/2005/8/layout/cycle4"/>
    <dgm:cxn modelId="{91FA01D2-D2C5-47DA-B833-B4C701534658}" type="presParOf" srcId="{2D21F409-D067-4AB7-B33B-6BBF14173518}" destId="{5B6BE4F0-8040-46D1-958D-894531542E3A}" srcOrd="0" destOrd="0" presId="urn:microsoft.com/office/officeart/2005/8/layout/cycle4"/>
    <dgm:cxn modelId="{D96B7F6D-029F-4499-80D5-492CA77BC385}" type="presParOf" srcId="{2D21F409-D067-4AB7-B33B-6BBF14173518}" destId="{115C2AA7-68C0-4B4A-93EC-11EEB8B88ACD}" srcOrd="1" destOrd="0" presId="urn:microsoft.com/office/officeart/2005/8/layout/cycle4"/>
    <dgm:cxn modelId="{757AB0F1-BFA2-4327-AAEF-753818C50C6B}" type="presParOf" srcId="{ECD4D409-F614-4782-9998-E1AA3970A7BF}" destId="{3F0F9795-F7A8-4DE6-BAD6-BAF70C96C67F}" srcOrd="2" destOrd="0" presId="urn:microsoft.com/office/officeart/2005/8/layout/cycle4"/>
    <dgm:cxn modelId="{757836DB-1154-4F2F-86A6-B7F7A45DC170}" type="presParOf" srcId="{3F0F9795-F7A8-4DE6-BAD6-BAF70C96C67F}" destId="{145B0F21-7238-45E9-AB5C-A9FA6540DDBB}" srcOrd="0" destOrd="0" presId="urn:microsoft.com/office/officeart/2005/8/layout/cycle4"/>
    <dgm:cxn modelId="{34FEF8D0-D78C-4580-9D5E-1D22D36C4675}" type="presParOf" srcId="{3F0F9795-F7A8-4DE6-BAD6-BAF70C96C67F}" destId="{9B0F9929-8CE0-45D9-AC35-A0C5D8F2D39E}" srcOrd="1" destOrd="0" presId="urn:microsoft.com/office/officeart/2005/8/layout/cycle4"/>
    <dgm:cxn modelId="{62BC72BF-8DCE-4161-992D-4D1B02263DAB}" type="presParOf" srcId="{ECD4D409-F614-4782-9998-E1AA3970A7BF}" destId="{15B3E1E8-2EC9-4A22-A97A-3F3320314108}" srcOrd="3" destOrd="0" presId="urn:microsoft.com/office/officeart/2005/8/layout/cycle4"/>
    <dgm:cxn modelId="{73596E82-AE34-4698-B787-9D5C43D4ABC4}" type="presParOf" srcId="{15B3E1E8-2EC9-4A22-A97A-3F3320314108}" destId="{5218C618-2014-4D2A-8E9B-E547B8959EDB}" srcOrd="0" destOrd="0" presId="urn:microsoft.com/office/officeart/2005/8/layout/cycle4"/>
    <dgm:cxn modelId="{0CCA1515-4C63-4C8B-9659-2C0ECFF285CF}" type="presParOf" srcId="{15B3E1E8-2EC9-4A22-A97A-3F3320314108}" destId="{608A1145-23D3-4A7F-A6AB-564321A50397}" srcOrd="1" destOrd="0" presId="urn:microsoft.com/office/officeart/2005/8/layout/cycle4"/>
    <dgm:cxn modelId="{D0DBB5FA-C147-4F26-99A3-343FB0BE5024}" type="presParOf" srcId="{ECD4D409-F614-4782-9998-E1AA3970A7BF}" destId="{2F5FEB2A-D269-4EAF-ABEA-F449AE6AAED1}" srcOrd="4" destOrd="0" presId="urn:microsoft.com/office/officeart/2005/8/layout/cycle4"/>
    <dgm:cxn modelId="{75DE1F30-68F5-43E9-AB2F-34F17371FC0A}" type="presParOf" srcId="{77007FFE-C06E-4F10-856A-A20CE9BE7812}" destId="{4D2ABFD6-D201-4498-8193-BBA5813A7437}" srcOrd="1" destOrd="0" presId="urn:microsoft.com/office/officeart/2005/8/layout/cycle4"/>
    <dgm:cxn modelId="{66926583-3B81-45F1-A0DE-45CDABB3E12C}" type="presParOf" srcId="{4D2ABFD6-D201-4498-8193-BBA5813A7437}" destId="{04188C8E-9B20-4CDB-B5FC-D6487BBDDD08}" srcOrd="0" destOrd="0" presId="urn:microsoft.com/office/officeart/2005/8/layout/cycle4"/>
    <dgm:cxn modelId="{3E6A64EC-96F5-472F-A46C-360EF3FAF01D}" type="presParOf" srcId="{4D2ABFD6-D201-4498-8193-BBA5813A7437}" destId="{0A5FD5ED-5EC4-4218-B660-FDA164077E74}" srcOrd="1" destOrd="0" presId="urn:microsoft.com/office/officeart/2005/8/layout/cycle4"/>
    <dgm:cxn modelId="{CEEE4BF0-13BB-4DAD-8C02-B4FF856FF5B9}" type="presParOf" srcId="{4D2ABFD6-D201-4498-8193-BBA5813A7437}" destId="{2158FB86-6E42-4AA1-814C-612946C172A5}" srcOrd="2" destOrd="0" presId="urn:microsoft.com/office/officeart/2005/8/layout/cycle4"/>
    <dgm:cxn modelId="{67F7023F-4A7D-45E9-A61E-6CDA67E1D35D}" type="presParOf" srcId="{4D2ABFD6-D201-4498-8193-BBA5813A7437}" destId="{52EBB237-DFF2-461B-900B-3854DD4AAEF4}" srcOrd="3" destOrd="0" presId="urn:microsoft.com/office/officeart/2005/8/layout/cycle4"/>
    <dgm:cxn modelId="{3BFBA372-9E41-4321-B5F2-B71303A2A8D0}" type="presParOf" srcId="{4D2ABFD6-D201-4498-8193-BBA5813A7437}" destId="{B1469D24-0363-42E9-920C-8D5D104FD679}" srcOrd="4" destOrd="0" presId="urn:microsoft.com/office/officeart/2005/8/layout/cycle4"/>
    <dgm:cxn modelId="{AB082DAA-79B4-4985-B4AB-E34C429B4ED8}" type="presParOf" srcId="{77007FFE-C06E-4F10-856A-A20CE9BE7812}" destId="{A18ABD98-7F03-42D3-9765-902FCB94BF29}" srcOrd="2" destOrd="0" presId="urn:microsoft.com/office/officeart/2005/8/layout/cycle4"/>
    <dgm:cxn modelId="{60C0F2AC-F941-492F-93D7-E3007D73D929}" type="presParOf" srcId="{77007FFE-C06E-4F10-856A-A20CE9BE7812}" destId="{A27C9BBF-FE1C-423D-BDB0-3E5B9BA33298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9AE03B-BA2C-45CA-BB36-86724099AD17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500F7BB-530A-4DF5-A815-0C8CF8EF4534}">
      <dgm:prSet phldrT="[文本]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zh-CN" altLang="en-US" dirty="0"/>
            <a:t>“块”放置</a:t>
          </a:r>
        </a:p>
      </dgm:t>
    </dgm:pt>
    <dgm:pt modelId="{F7A93230-78E0-4EF3-AA47-77DD5C0E7534}" type="parTrans" cxnId="{B66FC69B-0ED6-4AE6-8BE3-B0D35B6F71E8}">
      <dgm:prSet/>
      <dgm:spPr/>
      <dgm:t>
        <a:bodyPr/>
        <a:lstStyle/>
        <a:p>
          <a:endParaRPr lang="zh-CN" altLang="en-US"/>
        </a:p>
      </dgm:t>
    </dgm:pt>
    <dgm:pt modelId="{560E4211-8C5D-40EA-BAB0-DD92B0D6B181}" type="sibTrans" cxnId="{B66FC69B-0ED6-4AE6-8BE3-B0D35B6F71E8}">
      <dgm:prSet/>
      <dgm:spPr/>
      <dgm:t>
        <a:bodyPr/>
        <a:lstStyle/>
        <a:p>
          <a:endParaRPr lang="zh-CN" altLang="en-US"/>
        </a:p>
      </dgm:t>
    </dgm:pt>
    <dgm:pt modelId="{938F165D-A2BA-4FF0-9B14-C5F7F83AA01F}">
      <dgm:prSet phldrT="[文本]"/>
      <dgm:spPr/>
      <dgm:t>
        <a:bodyPr/>
        <a:lstStyle/>
        <a:p>
          <a:pPr algn="just"/>
          <a:r>
            <a:rPr lang="zh-CN" altLang="en-US" dirty="0"/>
            <a:t>一个“块”应该放置在</a:t>
          </a:r>
          <a:r>
            <a:rPr lang="en-US" altLang="zh-CN" dirty="0"/>
            <a:t>Cache</a:t>
          </a:r>
          <a:r>
            <a:rPr lang="zh-CN" altLang="en-US" dirty="0"/>
            <a:t>的什么位置？</a:t>
          </a:r>
        </a:p>
      </dgm:t>
    </dgm:pt>
    <dgm:pt modelId="{4B6666AE-1547-4C01-8825-D78C0E35944E}" type="parTrans" cxnId="{DDC85F77-A0E9-4F7C-A12D-D6B40B84B72A}">
      <dgm:prSet/>
      <dgm:spPr/>
      <dgm:t>
        <a:bodyPr/>
        <a:lstStyle/>
        <a:p>
          <a:endParaRPr lang="zh-CN" altLang="en-US"/>
        </a:p>
      </dgm:t>
    </dgm:pt>
    <dgm:pt modelId="{2EC69AC6-D1D2-44FD-9DFF-54712F726C23}" type="sibTrans" cxnId="{DDC85F77-A0E9-4F7C-A12D-D6B40B84B72A}">
      <dgm:prSet/>
      <dgm:spPr/>
      <dgm:t>
        <a:bodyPr/>
        <a:lstStyle/>
        <a:p>
          <a:endParaRPr lang="zh-CN" altLang="en-US"/>
        </a:p>
      </dgm:t>
    </dgm:pt>
    <dgm:pt modelId="{877200C8-8A6C-47C6-A50D-A85874B01D26}">
      <dgm:prSet phldrT="[文本]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zh-CN" altLang="en-US" dirty="0"/>
            <a:t>“块”识别</a:t>
          </a:r>
        </a:p>
      </dgm:t>
    </dgm:pt>
    <dgm:pt modelId="{2C734BA2-7382-4C7B-B01D-6DBCE411354D}" type="parTrans" cxnId="{2021DAE6-B518-456A-8899-BA14947AC748}">
      <dgm:prSet/>
      <dgm:spPr/>
      <dgm:t>
        <a:bodyPr/>
        <a:lstStyle/>
        <a:p>
          <a:endParaRPr lang="zh-CN" altLang="en-US"/>
        </a:p>
      </dgm:t>
    </dgm:pt>
    <dgm:pt modelId="{FED50055-1101-4345-9CE2-F0D8571B3A62}" type="sibTrans" cxnId="{2021DAE6-B518-456A-8899-BA14947AC748}">
      <dgm:prSet/>
      <dgm:spPr/>
      <dgm:t>
        <a:bodyPr/>
        <a:lstStyle/>
        <a:p>
          <a:endParaRPr lang="zh-CN" altLang="en-US"/>
        </a:p>
      </dgm:t>
    </dgm:pt>
    <dgm:pt modelId="{9EFD4E74-F9DB-4B92-B6FC-2A171CEDE7E1}">
      <dgm:prSet phldrT="[文本]"/>
      <dgm:spPr/>
      <dgm:t>
        <a:bodyPr/>
        <a:lstStyle/>
        <a:p>
          <a:pPr algn="just"/>
          <a:r>
            <a:rPr lang="zh-CN" altLang="en-US" dirty="0"/>
            <a:t>如果“块”在</a:t>
          </a:r>
          <a:r>
            <a:rPr lang="en-US" altLang="zh-CN" dirty="0"/>
            <a:t>Cache</a:t>
          </a:r>
          <a:r>
            <a:rPr lang="zh-CN" altLang="en-US" dirty="0"/>
            <a:t>中，如何找到它？</a:t>
          </a:r>
        </a:p>
      </dgm:t>
    </dgm:pt>
    <dgm:pt modelId="{25DC1061-EDF3-4DE9-8A76-D2DAA721A6C2}" type="parTrans" cxnId="{AEA9F046-BA39-4C10-9759-F30AAECD2C7E}">
      <dgm:prSet/>
      <dgm:spPr/>
      <dgm:t>
        <a:bodyPr/>
        <a:lstStyle/>
        <a:p>
          <a:endParaRPr lang="zh-CN" altLang="en-US"/>
        </a:p>
      </dgm:t>
    </dgm:pt>
    <dgm:pt modelId="{6A6BEF29-6C70-49C9-B3B5-43389E09B17C}" type="sibTrans" cxnId="{AEA9F046-BA39-4C10-9759-F30AAECD2C7E}">
      <dgm:prSet/>
      <dgm:spPr/>
      <dgm:t>
        <a:bodyPr/>
        <a:lstStyle/>
        <a:p>
          <a:endParaRPr lang="zh-CN" altLang="en-US"/>
        </a:p>
      </dgm:t>
    </dgm:pt>
    <dgm:pt modelId="{8E61EACF-FE1F-44A4-8DF8-BB2C0CBF31A8}">
      <dgm:prSet phldrT="[文本]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zh-CN" altLang="en-US" dirty="0"/>
            <a:t>写策略</a:t>
          </a:r>
        </a:p>
      </dgm:t>
    </dgm:pt>
    <dgm:pt modelId="{C4334609-2A1E-4FC8-8E19-4567CCC74F46}" type="parTrans" cxnId="{FFECB52D-E526-4FF2-955C-B13932EA28D6}">
      <dgm:prSet/>
      <dgm:spPr/>
      <dgm:t>
        <a:bodyPr/>
        <a:lstStyle/>
        <a:p>
          <a:endParaRPr lang="zh-CN" altLang="en-US"/>
        </a:p>
      </dgm:t>
    </dgm:pt>
    <dgm:pt modelId="{D64B3103-A105-4436-8B93-77512970753D}" type="sibTrans" cxnId="{FFECB52D-E526-4FF2-955C-B13932EA28D6}">
      <dgm:prSet/>
      <dgm:spPr/>
      <dgm:t>
        <a:bodyPr/>
        <a:lstStyle/>
        <a:p>
          <a:endParaRPr lang="zh-CN" altLang="en-US"/>
        </a:p>
      </dgm:t>
    </dgm:pt>
    <dgm:pt modelId="{FFA7A94A-9FB3-4C25-8B7E-8C7A7564C4A9}">
      <dgm:prSet phldrT="[文本]"/>
      <dgm:spPr/>
      <dgm:t>
        <a:bodyPr/>
        <a:lstStyle/>
        <a:p>
          <a:pPr algn="just"/>
          <a:r>
            <a:rPr lang="zh-CN" altLang="en-US" dirty="0"/>
            <a:t>对于写操作（</a:t>
          </a:r>
          <a:r>
            <a:rPr lang="en-US" altLang="zh-CN" dirty="0"/>
            <a:t>hit or miss</a:t>
          </a:r>
          <a:r>
            <a:rPr lang="zh-CN" altLang="en-US" dirty="0"/>
            <a:t>）应该如何处理？</a:t>
          </a:r>
        </a:p>
      </dgm:t>
    </dgm:pt>
    <dgm:pt modelId="{E98952D8-E47E-4608-88F9-1E9F55CD1A98}" type="parTrans" cxnId="{F59C5534-F755-4149-AA35-80158311F2A4}">
      <dgm:prSet/>
      <dgm:spPr/>
      <dgm:t>
        <a:bodyPr/>
        <a:lstStyle/>
        <a:p>
          <a:endParaRPr lang="zh-CN" altLang="en-US"/>
        </a:p>
      </dgm:t>
    </dgm:pt>
    <dgm:pt modelId="{75F2576E-0776-40BC-8B75-7097A0F133AA}" type="sibTrans" cxnId="{F59C5534-F755-4149-AA35-80158311F2A4}">
      <dgm:prSet/>
      <dgm:spPr/>
      <dgm:t>
        <a:bodyPr/>
        <a:lstStyle/>
        <a:p>
          <a:endParaRPr lang="zh-CN" altLang="en-US"/>
        </a:p>
      </dgm:t>
    </dgm:pt>
    <dgm:pt modelId="{9271032F-81D4-41C6-A0AB-26C83D0F64DB}">
      <dgm:prSet phldrT="[文本]"/>
      <dgm:spPr/>
      <dgm:t>
        <a:bodyPr/>
        <a:lstStyle/>
        <a:p>
          <a:r>
            <a:rPr lang="zh-CN" altLang="en-US" dirty="0"/>
            <a:t>“块”替换</a:t>
          </a:r>
        </a:p>
      </dgm:t>
    </dgm:pt>
    <dgm:pt modelId="{EE54D488-8A1C-4482-A0F8-7868DC0EEA20}" type="parTrans" cxnId="{E64A5314-5E1B-43DF-B2E0-21ED13C028BE}">
      <dgm:prSet/>
      <dgm:spPr/>
      <dgm:t>
        <a:bodyPr/>
        <a:lstStyle/>
        <a:p>
          <a:endParaRPr lang="zh-CN" altLang="en-US"/>
        </a:p>
      </dgm:t>
    </dgm:pt>
    <dgm:pt modelId="{C7ED3772-6233-43E0-9C36-D085D6C912ED}" type="sibTrans" cxnId="{E64A5314-5E1B-43DF-B2E0-21ED13C028BE}">
      <dgm:prSet/>
      <dgm:spPr/>
      <dgm:t>
        <a:bodyPr/>
        <a:lstStyle/>
        <a:p>
          <a:endParaRPr lang="zh-CN" altLang="en-US"/>
        </a:p>
      </dgm:t>
    </dgm:pt>
    <dgm:pt modelId="{208CC159-3EDC-4D47-9F11-6EC9CE9F52FC}">
      <dgm:prSet phldrT="[文本]"/>
      <dgm:spPr/>
      <dgm:t>
        <a:bodyPr/>
        <a:lstStyle/>
        <a:p>
          <a:pPr algn="just"/>
          <a:r>
            <a:rPr lang="zh-CN" altLang="en-US" dirty="0"/>
            <a:t>当发生</a:t>
          </a:r>
          <a:r>
            <a:rPr lang="en-US" altLang="zh-CN" dirty="0"/>
            <a:t>miss</a:t>
          </a:r>
          <a:r>
            <a:rPr lang="zh-CN" altLang="en-US" dirty="0"/>
            <a:t>的时候，哪个“块”应该被替换？</a:t>
          </a:r>
        </a:p>
      </dgm:t>
    </dgm:pt>
    <dgm:pt modelId="{E4837704-EAA7-409C-BFB9-DAF1B83E164B}" type="parTrans" cxnId="{5641E2F4-3DC3-4A43-A394-A6304B3813A6}">
      <dgm:prSet/>
      <dgm:spPr/>
      <dgm:t>
        <a:bodyPr/>
        <a:lstStyle/>
        <a:p>
          <a:endParaRPr lang="zh-CN" altLang="en-US"/>
        </a:p>
      </dgm:t>
    </dgm:pt>
    <dgm:pt modelId="{AB44C6F4-5956-4A3B-A4C2-2C4667B7EA24}" type="sibTrans" cxnId="{5641E2F4-3DC3-4A43-A394-A6304B3813A6}">
      <dgm:prSet/>
      <dgm:spPr/>
      <dgm:t>
        <a:bodyPr/>
        <a:lstStyle/>
        <a:p>
          <a:endParaRPr lang="zh-CN" altLang="en-US"/>
        </a:p>
      </dgm:t>
    </dgm:pt>
    <dgm:pt modelId="{77007FFE-C06E-4F10-856A-A20CE9BE7812}" type="pres">
      <dgm:prSet presAssocID="{CF9AE03B-BA2C-45CA-BB36-86724099AD17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ECD4D409-F614-4782-9998-E1AA3970A7BF}" type="pres">
      <dgm:prSet presAssocID="{CF9AE03B-BA2C-45CA-BB36-86724099AD17}" presName="children" presStyleCnt="0"/>
      <dgm:spPr/>
    </dgm:pt>
    <dgm:pt modelId="{E5CB06CE-816A-43AB-890B-4CC1435F38D3}" type="pres">
      <dgm:prSet presAssocID="{CF9AE03B-BA2C-45CA-BB36-86724099AD17}" presName="child1group" presStyleCnt="0"/>
      <dgm:spPr/>
    </dgm:pt>
    <dgm:pt modelId="{C6AD0E33-C1A3-47DF-B3A1-DE4DB8B7F712}" type="pres">
      <dgm:prSet presAssocID="{CF9AE03B-BA2C-45CA-BB36-86724099AD17}" presName="child1" presStyleLbl="bgAcc1" presStyleIdx="0" presStyleCnt="4"/>
      <dgm:spPr/>
    </dgm:pt>
    <dgm:pt modelId="{F79D74AF-D026-4B30-A8D2-D8C0B990B294}" type="pres">
      <dgm:prSet presAssocID="{CF9AE03B-BA2C-45CA-BB36-86724099AD17}" presName="child1Text" presStyleLbl="bgAcc1" presStyleIdx="0" presStyleCnt="4">
        <dgm:presLayoutVars>
          <dgm:bulletEnabled val="1"/>
        </dgm:presLayoutVars>
      </dgm:prSet>
      <dgm:spPr/>
    </dgm:pt>
    <dgm:pt modelId="{2D21F409-D067-4AB7-B33B-6BBF14173518}" type="pres">
      <dgm:prSet presAssocID="{CF9AE03B-BA2C-45CA-BB36-86724099AD17}" presName="child2group" presStyleCnt="0"/>
      <dgm:spPr/>
    </dgm:pt>
    <dgm:pt modelId="{5B6BE4F0-8040-46D1-958D-894531542E3A}" type="pres">
      <dgm:prSet presAssocID="{CF9AE03B-BA2C-45CA-BB36-86724099AD17}" presName="child2" presStyleLbl="bgAcc1" presStyleIdx="1" presStyleCnt="4"/>
      <dgm:spPr/>
    </dgm:pt>
    <dgm:pt modelId="{115C2AA7-68C0-4B4A-93EC-11EEB8B88ACD}" type="pres">
      <dgm:prSet presAssocID="{CF9AE03B-BA2C-45CA-BB36-86724099AD17}" presName="child2Text" presStyleLbl="bgAcc1" presStyleIdx="1" presStyleCnt="4">
        <dgm:presLayoutVars>
          <dgm:bulletEnabled val="1"/>
        </dgm:presLayoutVars>
      </dgm:prSet>
      <dgm:spPr/>
    </dgm:pt>
    <dgm:pt modelId="{3F0F9795-F7A8-4DE6-BAD6-BAF70C96C67F}" type="pres">
      <dgm:prSet presAssocID="{CF9AE03B-BA2C-45CA-BB36-86724099AD17}" presName="child3group" presStyleCnt="0"/>
      <dgm:spPr/>
    </dgm:pt>
    <dgm:pt modelId="{145B0F21-7238-45E9-AB5C-A9FA6540DDBB}" type="pres">
      <dgm:prSet presAssocID="{CF9AE03B-BA2C-45CA-BB36-86724099AD17}" presName="child3" presStyleLbl="bgAcc1" presStyleIdx="2" presStyleCnt="4"/>
      <dgm:spPr/>
    </dgm:pt>
    <dgm:pt modelId="{9B0F9929-8CE0-45D9-AC35-A0C5D8F2D39E}" type="pres">
      <dgm:prSet presAssocID="{CF9AE03B-BA2C-45CA-BB36-86724099AD17}" presName="child3Text" presStyleLbl="bgAcc1" presStyleIdx="2" presStyleCnt="4">
        <dgm:presLayoutVars>
          <dgm:bulletEnabled val="1"/>
        </dgm:presLayoutVars>
      </dgm:prSet>
      <dgm:spPr/>
    </dgm:pt>
    <dgm:pt modelId="{15B3E1E8-2EC9-4A22-A97A-3F3320314108}" type="pres">
      <dgm:prSet presAssocID="{CF9AE03B-BA2C-45CA-BB36-86724099AD17}" presName="child4group" presStyleCnt="0"/>
      <dgm:spPr/>
    </dgm:pt>
    <dgm:pt modelId="{5218C618-2014-4D2A-8E9B-E547B8959EDB}" type="pres">
      <dgm:prSet presAssocID="{CF9AE03B-BA2C-45CA-BB36-86724099AD17}" presName="child4" presStyleLbl="bgAcc1" presStyleIdx="3" presStyleCnt="4"/>
      <dgm:spPr/>
    </dgm:pt>
    <dgm:pt modelId="{608A1145-23D3-4A7F-A6AB-564321A50397}" type="pres">
      <dgm:prSet presAssocID="{CF9AE03B-BA2C-45CA-BB36-86724099AD17}" presName="child4Text" presStyleLbl="bgAcc1" presStyleIdx="3" presStyleCnt="4">
        <dgm:presLayoutVars>
          <dgm:bulletEnabled val="1"/>
        </dgm:presLayoutVars>
      </dgm:prSet>
      <dgm:spPr/>
    </dgm:pt>
    <dgm:pt modelId="{2F5FEB2A-D269-4EAF-ABEA-F449AE6AAED1}" type="pres">
      <dgm:prSet presAssocID="{CF9AE03B-BA2C-45CA-BB36-86724099AD17}" presName="childPlaceholder" presStyleCnt="0"/>
      <dgm:spPr/>
    </dgm:pt>
    <dgm:pt modelId="{4D2ABFD6-D201-4498-8193-BBA5813A7437}" type="pres">
      <dgm:prSet presAssocID="{CF9AE03B-BA2C-45CA-BB36-86724099AD17}" presName="circle" presStyleCnt="0"/>
      <dgm:spPr/>
    </dgm:pt>
    <dgm:pt modelId="{04188C8E-9B20-4CDB-B5FC-D6487BBDDD08}" type="pres">
      <dgm:prSet presAssocID="{CF9AE03B-BA2C-45CA-BB36-86724099AD17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0A5FD5ED-5EC4-4218-B660-FDA164077E74}" type="pres">
      <dgm:prSet presAssocID="{CF9AE03B-BA2C-45CA-BB36-86724099AD17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2158FB86-6E42-4AA1-814C-612946C172A5}" type="pres">
      <dgm:prSet presAssocID="{CF9AE03B-BA2C-45CA-BB36-86724099AD17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52EBB237-DFF2-461B-900B-3854DD4AAEF4}" type="pres">
      <dgm:prSet presAssocID="{CF9AE03B-BA2C-45CA-BB36-86724099AD17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B1469D24-0363-42E9-920C-8D5D104FD679}" type="pres">
      <dgm:prSet presAssocID="{CF9AE03B-BA2C-45CA-BB36-86724099AD17}" presName="quadrantPlaceholder" presStyleCnt="0"/>
      <dgm:spPr/>
    </dgm:pt>
    <dgm:pt modelId="{A18ABD98-7F03-42D3-9765-902FCB94BF29}" type="pres">
      <dgm:prSet presAssocID="{CF9AE03B-BA2C-45CA-BB36-86724099AD17}" presName="center1" presStyleLbl="fgShp" presStyleIdx="0" presStyleCnt="2"/>
      <dgm:spPr/>
    </dgm:pt>
    <dgm:pt modelId="{A27C9BBF-FE1C-423D-BDB0-3E5B9BA33298}" type="pres">
      <dgm:prSet presAssocID="{CF9AE03B-BA2C-45CA-BB36-86724099AD17}" presName="center2" presStyleLbl="fgShp" presStyleIdx="1" presStyleCnt="2"/>
      <dgm:spPr/>
    </dgm:pt>
  </dgm:ptLst>
  <dgm:cxnLst>
    <dgm:cxn modelId="{D0B0E408-9EA0-4E48-BA31-017627FFC1CB}" type="presOf" srcId="{FFA7A94A-9FB3-4C25-8B7E-8C7A7564C4A9}" destId="{9B0F9929-8CE0-45D9-AC35-A0C5D8F2D39E}" srcOrd="1" destOrd="0" presId="urn:microsoft.com/office/officeart/2005/8/layout/cycle4"/>
    <dgm:cxn modelId="{E64A5314-5E1B-43DF-B2E0-21ED13C028BE}" srcId="{CF9AE03B-BA2C-45CA-BB36-86724099AD17}" destId="{9271032F-81D4-41C6-A0AB-26C83D0F64DB}" srcOrd="3" destOrd="0" parTransId="{EE54D488-8A1C-4482-A0F8-7868DC0EEA20}" sibTransId="{C7ED3772-6233-43E0-9C36-D085D6C912ED}"/>
    <dgm:cxn modelId="{2714CC19-7976-41A7-8BF2-708A121A8B19}" type="presOf" srcId="{9271032F-81D4-41C6-A0AB-26C83D0F64DB}" destId="{52EBB237-DFF2-461B-900B-3854DD4AAEF4}" srcOrd="0" destOrd="0" presId="urn:microsoft.com/office/officeart/2005/8/layout/cycle4"/>
    <dgm:cxn modelId="{ED104322-854F-4CDA-BDED-845BF27C1BF1}" type="presOf" srcId="{8E61EACF-FE1F-44A4-8DF8-BB2C0CBF31A8}" destId="{2158FB86-6E42-4AA1-814C-612946C172A5}" srcOrd="0" destOrd="0" presId="urn:microsoft.com/office/officeart/2005/8/layout/cycle4"/>
    <dgm:cxn modelId="{FFECB52D-E526-4FF2-955C-B13932EA28D6}" srcId="{CF9AE03B-BA2C-45CA-BB36-86724099AD17}" destId="{8E61EACF-FE1F-44A4-8DF8-BB2C0CBF31A8}" srcOrd="2" destOrd="0" parTransId="{C4334609-2A1E-4FC8-8E19-4567CCC74F46}" sibTransId="{D64B3103-A105-4436-8B93-77512970753D}"/>
    <dgm:cxn modelId="{EF40552F-B555-4B00-872B-59027B6774F6}" type="presOf" srcId="{208CC159-3EDC-4D47-9F11-6EC9CE9F52FC}" destId="{5218C618-2014-4D2A-8E9B-E547B8959EDB}" srcOrd="0" destOrd="0" presId="urn:microsoft.com/office/officeart/2005/8/layout/cycle4"/>
    <dgm:cxn modelId="{F59C5534-F755-4149-AA35-80158311F2A4}" srcId="{8E61EACF-FE1F-44A4-8DF8-BB2C0CBF31A8}" destId="{FFA7A94A-9FB3-4C25-8B7E-8C7A7564C4A9}" srcOrd="0" destOrd="0" parTransId="{E98952D8-E47E-4608-88F9-1E9F55CD1A98}" sibTransId="{75F2576E-0776-40BC-8B75-7097A0F133AA}"/>
    <dgm:cxn modelId="{FC7C2140-4373-4373-8AC9-9B45F7D079F9}" type="presOf" srcId="{9EFD4E74-F9DB-4B92-B6FC-2A171CEDE7E1}" destId="{115C2AA7-68C0-4B4A-93EC-11EEB8B88ACD}" srcOrd="1" destOrd="0" presId="urn:microsoft.com/office/officeart/2005/8/layout/cycle4"/>
    <dgm:cxn modelId="{F9F50D60-28F7-4F92-A8D2-EB769A1FC58D}" type="presOf" srcId="{FFA7A94A-9FB3-4C25-8B7E-8C7A7564C4A9}" destId="{145B0F21-7238-45E9-AB5C-A9FA6540DDBB}" srcOrd="0" destOrd="0" presId="urn:microsoft.com/office/officeart/2005/8/layout/cycle4"/>
    <dgm:cxn modelId="{AEA9F046-BA39-4C10-9759-F30AAECD2C7E}" srcId="{877200C8-8A6C-47C6-A50D-A85874B01D26}" destId="{9EFD4E74-F9DB-4B92-B6FC-2A171CEDE7E1}" srcOrd="0" destOrd="0" parTransId="{25DC1061-EDF3-4DE9-8A76-D2DAA721A6C2}" sibTransId="{6A6BEF29-6C70-49C9-B3B5-43389E09B17C}"/>
    <dgm:cxn modelId="{1BD8E872-7F1E-4E5F-9DDF-3064AADF3A37}" type="presOf" srcId="{938F165D-A2BA-4FF0-9B14-C5F7F83AA01F}" destId="{F79D74AF-D026-4B30-A8D2-D8C0B990B294}" srcOrd="1" destOrd="0" presId="urn:microsoft.com/office/officeart/2005/8/layout/cycle4"/>
    <dgm:cxn modelId="{B270D556-9DAC-4891-98AE-026969170139}" type="presOf" srcId="{CF9AE03B-BA2C-45CA-BB36-86724099AD17}" destId="{77007FFE-C06E-4F10-856A-A20CE9BE7812}" srcOrd="0" destOrd="0" presId="urn:microsoft.com/office/officeart/2005/8/layout/cycle4"/>
    <dgm:cxn modelId="{DDC85F77-A0E9-4F7C-A12D-D6B40B84B72A}" srcId="{0500F7BB-530A-4DF5-A815-0C8CF8EF4534}" destId="{938F165D-A2BA-4FF0-9B14-C5F7F83AA01F}" srcOrd="0" destOrd="0" parTransId="{4B6666AE-1547-4C01-8825-D78C0E35944E}" sibTransId="{2EC69AC6-D1D2-44FD-9DFF-54712F726C23}"/>
    <dgm:cxn modelId="{0E646B58-791B-49BE-AC42-4C22B0ADF636}" type="presOf" srcId="{877200C8-8A6C-47C6-A50D-A85874B01D26}" destId="{0A5FD5ED-5EC4-4218-B660-FDA164077E74}" srcOrd="0" destOrd="0" presId="urn:microsoft.com/office/officeart/2005/8/layout/cycle4"/>
    <dgm:cxn modelId="{8E867258-4E7C-48B4-B7F3-988C2213086C}" type="presOf" srcId="{938F165D-A2BA-4FF0-9B14-C5F7F83AA01F}" destId="{C6AD0E33-C1A3-47DF-B3A1-DE4DB8B7F712}" srcOrd="0" destOrd="0" presId="urn:microsoft.com/office/officeart/2005/8/layout/cycle4"/>
    <dgm:cxn modelId="{B66FC69B-0ED6-4AE6-8BE3-B0D35B6F71E8}" srcId="{CF9AE03B-BA2C-45CA-BB36-86724099AD17}" destId="{0500F7BB-530A-4DF5-A815-0C8CF8EF4534}" srcOrd="0" destOrd="0" parTransId="{F7A93230-78E0-4EF3-AA47-77DD5C0E7534}" sibTransId="{560E4211-8C5D-40EA-BAB0-DD92B0D6B181}"/>
    <dgm:cxn modelId="{245AC2BA-99CD-4D77-9517-3EBF304ABB83}" type="presOf" srcId="{9EFD4E74-F9DB-4B92-B6FC-2A171CEDE7E1}" destId="{5B6BE4F0-8040-46D1-958D-894531542E3A}" srcOrd="0" destOrd="0" presId="urn:microsoft.com/office/officeart/2005/8/layout/cycle4"/>
    <dgm:cxn modelId="{491611D3-EA80-40CB-8737-4590412F6CA9}" type="presOf" srcId="{0500F7BB-530A-4DF5-A815-0C8CF8EF4534}" destId="{04188C8E-9B20-4CDB-B5FC-D6487BBDDD08}" srcOrd="0" destOrd="0" presId="urn:microsoft.com/office/officeart/2005/8/layout/cycle4"/>
    <dgm:cxn modelId="{799C30DC-5C46-47EA-AB01-F92660C66833}" type="presOf" srcId="{208CC159-3EDC-4D47-9F11-6EC9CE9F52FC}" destId="{608A1145-23D3-4A7F-A6AB-564321A50397}" srcOrd="1" destOrd="0" presId="urn:microsoft.com/office/officeart/2005/8/layout/cycle4"/>
    <dgm:cxn modelId="{2021DAE6-B518-456A-8899-BA14947AC748}" srcId="{CF9AE03B-BA2C-45CA-BB36-86724099AD17}" destId="{877200C8-8A6C-47C6-A50D-A85874B01D26}" srcOrd="1" destOrd="0" parTransId="{2C734BA2-7382-4C7B-B01D-6DBCE411354D}" sibTransId="{FED50055-1101-4345-9CE2-F0D8571B3A62}"/>
    <dgm:cxn modelId="{5641E2F4-3DC3-4A43-A394-A6304B3813A6}" srcId="{9271032F-81D4-41C6-A0AB-26C83D0F64DB}" destId="{208CC159-3EDC-4D47-9F11-6EC9CE9F52FC}" srcOrd="0" destOrd="0" parTransId="{E4837704-EAA7-409C-BFB9-DAF1B83E164B}" sibTransId="{AB44C6F4-5956-4A3B-A4C2-2C4667B7EA24}"/>
    <dgm:cxn modelId="{3D68E505-9250-49E5-B0CF-914682151FAD}" type="presParOf" srcId="{77007FFE-C06E-4F10-856A-A20CE9BE7812}" destId="{ECD4D409-F614-4782-9998-E1AA3970A7BF}" srcOrd="0" destOrd="0" presId="urn:microsoft.com/office/officeart/2005/8/layout/cycle4"/>
    <dgm:cxn modelId="{8A216334-D327-4DB6-A690-0F0BD16C1D72}" type="presParOf" srcId="{ECD4D409-F614-4782-9998-E1AA3970A7BF}" destId="{E5CB06CE-816A-43AB-890B-4CC1435F38D3}" srcOrd="0" destOrd="0" presId="urn:microsoft.com/office/officeart/2005/8/layout/cycle4"/>
    <dgm:cxn modelId="{39FB01A5-0A29-4521-9EDD-35D20EE905C6}" type="presParOf" srcId="{E5CB06CE-816A-43AB-890B-4CC1435F38D3}" destId="{C6AD0E33-C1A3-47DF-B3A1-DE4DB8B7F712}" srcOrd="0" destOrd="0" presId="urn:microsoft.com/office/officeart/2005/8/layout/cycle4"/>
    <dgm:cxn modelId="{32166ADA-8B68-478A-B69E-9E5C28C93557}" type="presParOf" srcId="{E5CB06CE-816A-43AB-890B-4CC1435F38D3}" destId="{F79D74AF-D026-4B30-A8D2-D8C0B990B294}" srcOrd="1" destOrd="0" presId="urn:microsoft.com/office/officeart/2005/8/layout/cycle4"/>
    <dgm:cxn modelId="{1FC85E72-604B-41D0-87F9-A7232551137D}" type="presParOf" srcId="{ECD4D409-F614-4782-9998-E1AA3970A7BF}" destId="{2D21F409-D067-4AB7-B33B-6BBF14173518}" srcOrd="1" destOrd="0" presId="urn:microsoft.com/office/officeart/2005/8/layout/cycle4"/>
    <dgm:cxn modelId="{91FA01D2-D2C5-47DA-B833-B4C701534658}" type="presParOf" srcId="{2D21F409-D067-4AB7-B33B-6BBF14173518}" destId="{5B6BE4F0-8040-46D1-958D-894531542E3A}" srcOrd="0" destOrd="0" presId="urn:microsoft.com/office/officeart/2005/8/layout/cycle4"/>
    <dgm:cxn modelId="{D96B7F6D-029F-4499-80D5-492CA77BC385}" type="presParOf" srcId="{2D21F409-D067-4AB7-B33B-6BBF14173518}" destId="{115C2AA7-68C0-4B4A-93EC-11EEB8B88ACD}" srcOrd="1" destOrd="0" presId="urn:microsoft.com/office/officeart/2005/8/layout/cycle4"/>
    <dgm:cxn modelId="{757AB0F1-BFA2-4327-AAEF-753818C50C6B}" type="presParOf" srcId="{ECD4D409-F614-4782-9998-E1AA3970A7BF}" destId="{3F0F9795-F7A8-4DE6-BAD6-BAF70C96C67F}" srcOrd="2" destOrd="0" presId="urn:microsoft.com/office/officeart/2005/8/layout/cycle4"/>
    <dgm:cxn modelId="{757836DB-1154-4F2F-86A6-B7F7A45DC170}" type="presParOf" srcId="{3F0F9795-F7A8-4DE6-BAD6-BAF70C96C67F}" destId="{145B0F21-7238-45E9-AB5C-A9FA6540DDBB}" srcOrd="0" destOrd="0" presId="urn:microsoft.com/office/officeart/2005/8/layout/cycle4"/>
    <dgm:cxn modelId="{34FEF8D0-D78C-4580-9D5E-1D22D36C4675}" type="presParOf" srcId="{3F0F9795-F7A8-4DE6-BAD6-BAF70C96C67F}" destId="{9B0F9929-8CE0-45D9-AC35-A0C5D8F2D39E}" srcOrd="1" destOrd="0" presId="urn:microsoft.com/office/officeart/2005/8/layout/cycle4"/>
    <dgm:cxn modelId="{62BC72BF-8DCE-4161-992D-4D1B02263DAB}" type="presParOf" srcId="{ECD4D409-F614-4782-9998-E1AA3970A7BF}" destId="{15B3E1E8-2EC9-4A22-A97A-3F3320314108}" srcOrd="3" destOrd="0" presId="urn:microsoft.com/office/officeart/2005/8/layout/cycle4"/>
    <dgm:cxn modelId="{73596E82-AE34-4698-B787-9D5C43D4ABC4}" type="presParOf" srcId="{15B3E1E8-2EC9-4A22-A97A-3F3320314108}" destId="{5218C618-2014-4D2A-8E9B-E547B8959EDB}" srcOrd="0" destOrd="0" presId="urn:microsoft.com/office/officeart/2005/8/layout/cycle4"/>
    <dgm:cxn modelId="{0CCA1515-4C63-4C8B-9659-2C0ECFF285CF}" type="presParOf" srcId="{15B3E1E8-2EC9-4A22-A97A-3F3320314108}" destId="{608A1145-23D3-4A7F-A6AB-564321A50397}" srcOrd="1" destOrd="0" presId="urn:microsoft.com/office/officeart/2005/8/layout/cycle4"/>
    <dgm:cxn modelId="{D0DBB5FA-C147-4F26-99A3-343FB0BE5024}" type="presParOf" srcId="{ECD4D409-F614-4782-9998-E1AA3970A7BF}" destId="{2F5FEB2A-D269-4EAF-ABEA-F449AE6AAED1}" srcOrd="4" destOrd="0" presId="urn:microsoft.com/office/officeart/2005/8/layout/cycle4"/>
    <dgm:cxn modelId="{75DE1F30-68F5-43E9-AB2F-34F17371FC0A}" type="presParOf" srcId="{77007FFE-C06E-4F10-856A-A20CE9BE7812}" destId="{4D2ABFD6-D201-4498-8193-BBA5813A7437}" srcOrd="1" destOrd="0" presId="urn:microsoft.com/office/officeart/2005/8/layout/cycle4"/>
    <dgm:cxn modelId="{66926583-3B81-45F1-A0DE-45CDABB3E12C}" type="presParOf" srcId="{4D2ABFD6-D201-4498-8193-BBA5813A7437}" destId="{04188C8E-9B20-4CDB-B5FC-D6487BBDDD08}" srcOrd="0" destOrd="0" presId="urn:microsoft.com/office/officeart/2005/8/layout/cycle4"/>
    <dgm:cxn modelId="{3E6A64EC-96F5-472F-A46C-360EF3FAF01D}" type="presParOf" srcId="{4D2ABFD6-D201-4498-8193-BBA5813A7437}" destId="{0A5FD5ED-5EC4-4218-B660-FDA164077E74}" srcOrd="1" destOrd="0" presId="urn:microsoft.com/office/officeart/2005/8/layout/cycle4"/>
    <dgm:cxn modelId="{CEEE4BF0-13BB-4DAD-8C02-B4FF856FF5B9}" type="presParOf" srcId="{4D2ABFD6-D201-4498-8193-BBA5813A7437}" destId="{2158FB86-6E42-4AA1-814C-612946C172A5}" srcOrd="2" destOrd="0" presId="urn:microsoft.com/office/officeart/2005/8/layout/cycle4"/>
    <dgm:cxn modelId="{67F7023F-4A7D-45E9-A61E-6CDA67E1D35D}" type="presParOf" srcId="{4D2ABFD6-D201-4498-8193-BBA5813A7437}" destId="{52EBB237-DFF2-461B-900B-3854DD4AAEF4}" srcOrd="3" destOrd="0" presId="urn:microsoft.com/office/officeart/2005/8/layout/cycle4"/>
    <dgm:cxn modelId="{3BFBA372-9E41-4321-B5F2-B71303A2A8D0}" type="presParOf" srcId="{4D2ABFD6-D201-4498-8193-BBA5813A7437}" destId="{B1469D24-0363-42E9-920C-8D5D104FD679}" srcOrd="4" destOrd="0" presId="urn:microsoft.com/office/officeart/2005/8/layout/cycle4"/>
    <dgm:cxn modelId="{AB082DAA-79B4-4985-B4AB-E34C429B4ED8}" type="presParOf" srcId="{77007FFE-C06E-4F10-856A-A20CE9BE7812}" destId="{A18ABD98-7F03-42D3-9765-902FCB94BF29}" srcOrd="2" destOrd="0" presId="urn:microsoft.com/office/officeart/2005/8/layout/cycle4"/>
    <dgm:cxn modelId="{60C0F2AC-F941-492F-93D7-E3007D73D929}" type="presParOf" srcId="{77007FFE-C06E-4F10-856A-A20CE9BE7812}" destId="{A27C9BBF-FE1C-423D-BDB0-3E5B9BA33298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F9AE03B-BA2C-45CA-BB36-86724099AD17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500F7BB-530A-4DF5-A815-0C8CF8EF4534}">
      <dgm:prSet phldrT="[文本]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zh-CN" altLang="en-US" dirty="0"/>
            <a:t>“块”放置</a:t>
          </a:r>
        </a:p>
      </dgm:t>
    </dgm:pt>
    <dgm:pt modelId="{F7A93230-78E0-4EF3-AA47-77DD5C0E7534}" type="parTrans" cxnId="{B66FC69B-0ED6-4AE6-8BE3-B0D35B6F71E8}">
      <dgm:prSet/>
      <dgm:spPr/>
      <dgm:t>
        <a:bodyPr/>
        <a:lstStyle/>
        <a:p>
          <a:endParaRPr lang="zh-CN" altLang="en-US"/>
        </a:p>
      </dgm:t>
    </dgm:pt>
    <dgm:pt modelId="{560E4211-8C5D-40EA-BAB0-DD92B0D6B181}" type="sibTrans" cxnId="{B66FC69B-0ED6-4AE6-8BE3-B0D35B6F71E8}">
      <dgm:prSet/>
      <dgm:spPr/>
      <dgm:t>
        <a:bodyPr/>
        <a:lstStyle/>
        <a:p>
          <a:endParaRPr lang="zh-CN" altLang="en-US"/>
        </a:p>
      </dgm:t>
    </dgm:pt>
    <dgm:pt modelId="{938F165D-A2BA-4FF0-9B14-C5F7F83AA01F}">
      <dgm:prSet phldrT="[文本]"/>
      <dgm:spPr/>
      <dgm:t>
        <a:bodyPr/>
        <a:lstStyle/>
        <a:p>
          <a:pPr algn="just"/>
          <a:r>
            <a:rPr lang="zh-CN" altLang="en-US" dirty="0"/>
            <a:t>一个“块”应该放置在</a:t>
          </a:r>
          <a:r>
            <a:rPr lang="en-US" altLang="zh-CN" dirty="0"/>
            <a:t>Cache</a:t>
          </a:r>
          <a:r>
            <a:rPr lang="zh-CN" altLang="en-US" dirty="0"/>
            <a:t>的什么位置？</a:t>
          </a:r>
        </a:p>
      </dgm:t>
    </dgm:pt>
    <dgm:pt modelId="{4B6666AE-1547-4C01-8825-D78C0E35944E}" type="parTrans" cxnId="{DDC85F77-A0E9-4F7C-A12D-D6B40B84B72A}">
      <dgm:prSet/>
      <dgm:spPr/>
      <dgm:t>
        <a:bodyPr/>
        <a:lstStyle/>
        <a:p>
          <a:endParaRPr lang="zh-CN" altLang="en-US"/>
        </a:p>
      </dgm:t>
    </dgm:pt>
    <dgm:pt modelId="{2EC69AC6-D1D2-44FD-9DFF-54712F726C23}" type="sibTrans" cxnId="{DDC85F77-A0E9-4F7C-A12D-D6B40B84B72A}">
      <dgm:prSet/>
      <dgm:spPr/>
      <dgm:t>
        <a:bodyPr/>
        <a:lstStyle/>
        <a:p>
          <a:endParaRPr lang="zh-CN" altLang="en-US"/>
        </a:p>
      </dgm:t>
    </dgm:pt>
    <dgm:pt modelId="{877200C8-8A6C-47C6-A50D-A85874B01D26}">
      <dgm:prSet phldrT="[文本]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zh-CN" altLang="en-US" dirty="0"/>
            <a:t>“块”识别</a:t>
          </a:r>
        </a:p>
      </dgm:t>
    </dgm:pt>
    <dgm:pt modelId="{2C734BA2-7382-4C7B-B01D-6DBCE411354D}" type="parTrans" cxnId="{2021DAE6-B518-456A-8899-BA14947AC748}">
      <dgm:prSet/>
      <dgm:spPr/>
      <dgm:t>
        <a:bodyPr/>
        <a:lstStyle/>
        <a:p>
          <a:endParaRPr lang="zh-CN" altLang="en-US"/>
        </a:p>
      </dgm:t>
    </dgm:pt>
    <dgm:pt modelId="{FED50055-1101-4345-9CE2-F0D8571B3A62}" type="sibTrans" cxnId="{2021DAE6-B518-456A-8899-BA14947AC748}">
      <dgm:prSet/>
      <dgm:spPr/>
      <dgm:t>
        <a:bodyPr/>
        <a:lstStyle/>
        <a:p>
          <a:endParaRPr lang="zh-CN" altLang="en-US"/>
        </a:p>
      </dgm:t>
    </dgm:pt>
    <dgm:pt modelId="{9EFD4E74-F9DB-4B92-B6FC-2A171CEDE7E1}">
      <dgm:prSet phldrT="[文本]"/>
      <dgm:spPr/>
      <dgm:t>
        <a:bodyPr/>
        <a:lstStyle/>
        <a:p>
          <a:pPr algn="just"/>
          <a:r>
            <a:rPr lang="zh-CN" altLang="en-US" dirty="0"/>
            <a:t>如果“块”在</a:t>
          </a:r>
          <a:r>
            <a:rPr lang="en-US" altLang="zh-CN" dirty="0"/>
            <a:t>Cache</a:t>
          </a:r>
          <a:r>
            <a:rPr lang="zh-CN" altLang="en-US" dirty="0"/>
            <a:t>中，如何找到它？</a:t>
          </a:r>
        </a:p>
      </dgm:t>
    </dgm:pt>
    <dgm:pt modelId="{25DC1061-EDF3-4DE9-8A76-D2DAA721A6C2}" type="parTrans" cxnId="{AEA9F046-BA39-4C10-9759-F30AAECD2C7E}">
      <dgm:prSet/>
      <dgm:spPr/>
      <dgm:t>
        <a:bodyPr/>
        <a:lstStyle/>
        <a:p>
          <a:endParaRPr lang="zh-CN" altLang="en-US"/>
        </a:p>
      </dgm:t>
    </dgm:pt>
    <dgm:pt modelId="{6A6BEF29-6C70-49C9-B3B5-43389E09B17C}" type="sibTrans" cxnId="{AEA9F046-BA39-4C10-9759-F30AAECD2C7E}">
      <dgm:prSet/>
      <dgm:spPr/>
      <dgm:t>
        <a:bodyPr/>
        <a:lstStyle/>
        <a:p>
          <a:endParaRPr lang="zh-CN" altLang="en-US"/>
        </a:p>
      </dgm:t>
    </dgm:pt>
    <dgm:pt modelId="{8E61EACF-FE1F-44A4-8DF8-BB2C0CBF31A8}">
      <dgm:prSet phldrT="[文本]"/>
      <dgm:spPr/>
      <dgm:t>
        <a:bodyPr/>
        <a:lstStyle/>
        <a:p>
          <a:r>
            <a:rPr lang="zh-CN" altLang="en-US" dirty="0"/>
            <a:t>写策略</a:t>
          </a:r>
        </a:p>
      </dgm:t>
    </dgm:pt>
    <dgm:pt modelId="{C4334609-2A1E-4FC8-8E19-4567CCC74F46}" type="parTrans" cxnId="{FFECB52D-E526-4FF2-955C-B13932EA28D6}">
      <dgm:prSet/>
      <dgm:spPr/>
      <dgm:t>
        <a:bodyPr/>
        <a:lstStyle/>
        <a:p>
          <a:endParaRPr lang="zh-CN" altLang="en-US"/>
        </a:p>
      </dgm:t>
    </dgm:pt>
    <dgm:pt modelId="{D64B3103-A105-4436-8B93-77512970753D}" type="sibTrans" cxnId="{FFECB52D-E526-4FF2-955C-B13932EA28D6}">
      <dgm:prSet/>
      <dgm:spPr/>
      <dgm:t>
        <a:bodyPr/>
        <a:lstStyle/>
        <a:p>
          <a:endParaRPr lang="zh-CN" altLang="en-US"/>
        </a:p>
      </dgm:t>
    </dgm:pt>
    <dgm:pt modelId="{FFA7A94A-9FB3-4C25-8B7E-8C7A7564C4A9}">
      <dgm:prSet phldrT="[文本]"/>
      <dgm:spPr/>
      <dgm:t>
        <a:bodyPr/>
        <a:lstStyle/>
        <a:p>
          <a:pPr algn="just"/>
          <a:r>
            <a:rPr lang="zh-CN" altLang="en-US" dirty="0"/>
            <a:t>对于写操作（</a:t>
          </a:r>
          <a:r>
            <a:rPr lang="en-US" altLang="zh-CN" dirty="0"/>
            <a:t>hit or miss</a:t>
          </a:r>
          <a:r>
            <a:rPr lang="zh-CN" altLang="en-US" dirty="0"/>
            <a:t>）应该如何处理？</a:t>
          </a:r>
        </a:p>
      </dgm:t>
    </dgm:pt>
    <dgm:pt modelId="{E98952D8-E47E-4608-88F9-1E9F55CD1A98}" type="parTrans" cxnId="{F59C5534-F755-4149-AA35-80158311F2A4}">
      <dgm:prSet/>
      <dgm:spPr/>
      <dgm:t>
        <a:bodyPr/>
        <a:lstStyle/>
        <a:p>
          <a:endParaRPr lang="zh-CN" altLang="en-US"/>
        </a:p>
      </dgm:t>
    </dgm:pt>
    <dgm:pt modelId="{75F2576E-0776-40BC-8B75-7097A0F133AA}" type="sibTrans" cxnId="{F59C5534-F755-4149-AA35-80158311F2A4}">
      <dgm:prSet/>
      <dgm:spPr/>
      <dgm:t>
        <a:bodyPr/>
        <a:lstStyle/>
        <a:p>
          <a:endParaRPr lang="zh-CN" altLang="en-US"/>
        </a:p>
      </dgm:t>
    </dgm:pt>
    <dgm:pt modelId="{9271032F-81D4-41C6-A0AB-26C83D0F64DB}">
      <dgm:prSet phldrT="[文本]"/>
      <dgm:spPr>
        <a:solidFill>
          <a:schemeClr val="bg1">
            <a:lumMod val="95000"/>
          </a:schemeClr>
        </a:solidFill>
      </dgm:spPr>
      <dgm:t>
        <a:bodyPr/>
        <a:lstStyle/>
        <a:p>
          <a:r>
            <a:rPr lang="zh-CN" altLang="en-US" dirty="0"/>
            <a:t>“块”替换</a:t>
          </a:r>
        </a:p>
      </dgm:t>
    </dgm:pt>
    <dgm:pt modelId="{EE54D488-8A1C-4482-A0F8-7868DC0EEA20}" type="parTrans" cxnId="{E64A5314-5E1B-43DF-B2E0-21ED13C028BE}">
      <dgm:prSet/>
      <dgm:spPr/>
      <dgm:t>
        <a:bodyPr/>
        <a:lstStyle/>
        <a:p>
          <a:endParaRPr lang="zh-CN" altLang="en-US"/>
        </a:p>
      </dgm:t>
    </dgm:pt>
    <dgm:pt modelId="{C7ED3772-6233-43E0-9C36-D085D6C912ED}" type="sibTrans" cxnId="{E64A5314-5E1B-43DF-B2E0-21ED13C028BE}">
      <dgm:prSet/>
      <dgm:spPr/>
      <dgm:t>
        <a:bodyPr/>
        <a:lstStyle/>
        <a:p>
          <a:endParaRPr lang="zh-CN" altLang="en-US"/>
        </a:p>
      </dgm:t>
    </dgm:pt>
    <dgm:pt modelId="{208CC159-3EDC-4D47-9F11-6EC9CE9F52FC}">
      <dgm:prSet phldrT="[文本]"/>
      <dgm:spPr/>
      <dgm:t>
        <a:bodyPr/>
        <a:lstStyle/>
        <a:p>
          <a:pPr algn="just"/>
          <a:r>
            <a:rPr lang="zh-CN" altLang="en-US" dirty="0"/>
            <a:t>当发生</a:t>
          </a:r>
          <a:r>
            <a:rPr lang="en-US" altLang="zh-CN" dirty="0"/>
            <a:t>miss</a:t>
          </a:r>
          <a:r>
            <a:rPr lang="zh-CN" altLang="en-US" dirty="0"/>
            <a:t>的时候，哪个“块”应该被替换？</a:t>
          </a:r>
        </a:p>
      </dgm:t>
    </dgm:pt>
    <dgm:pt modelId="{E4837704-EAA7-409C-BFB9-DAF1B83E164B}" type="parTrans" cxnId="{5641E2F4-3DC3-4A43-A394-A6304B3813A6}">
      <dgm:prSet/>
      <dgm:spPr/>
      <dgm:t>
        <a:bodyPr/>
        <a:lstStyle/>
        <a:p>
          <a:endParaRPr lang="zh-CN" altLang="en-US"/>
        </a:p>
      </dgm:t>
    </dgm:pt>
    <dgm:pt modelId="{AB44C6F4-5956-4A3B-A4C2-2C4667B7EA24}" type="sibTrans" cxnId="{5641E2F4-3DC3-4A43-A394-A6304B3813A6}">
      <dgm:prSet/>
      <dgm:spPr/>
      <dgm:t>
        <a:bodyPr/>
        <a:lstStyle/>
        <a:p>
          <a:endParaRPr lang="zh-CN" altLang="en-US"/>
        </a:p>
      </dgm:t>
    </dgm:pt>
    <dgm:pt modelId="{77007FFE-C06E-4F10-856A-A20CE9BE7812}" type="pres">
      <dgm:prSet presAssocID="{CF9AE03B-BA2C-45CA-BB36-86724099AD17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ECD4D409-F614-4782-9998-E1AA3970A7BF}" type="pres">
      <dgm:prSet presAssocID="{CF9AE03B-BA2C-45CA-BB36-86724099AD17}" presName="children" presStyleCnt="0"/>
      <dgm:spPr/>
    </dgm:pt>
    <dgm:pt modelId="{E5CB06CE-816A-43AB-890B-4CC1435F38D3}" type="pres">
      <dgm:prSet presAssocID="{CF9AE03B-BA2C-45CA-BB36-86724099AD17}" presName="child1group" presStyleCnt="0"/>
      <dgm:spPr/>
    </dgm:pt>
    <dgm:pt modelId="{C6AD0E33-C1A3-47DF-B3A1-DE4DB8B7F712}" type="pres">
      <dgm:prSet presAssocID="{CF9AE03B-BA2C-45CA-BB36-86724099AD17}" presName="child1" presStyleLbl="bgAcc1" presStyleIdx="0" presStyleCnt="4"/>
      <dgm:spPr/>
    </dgm:pt>
    <dgm:pt modelId="{F79D74AF-D026-4B30-A8D2-D8C0B990B294}" type="pres">
      <dgm:prSet presAssocID="{CF9AE03B-BA2C-45CA-BB36-86724099AD17}" presName="child1Text" presStyleLbl="bgAcc1" presStyleIdx="0" presStyleCnt="4">
        <dgm:presLayoutVars>
          <dgm:bulletEnabled val="1"/>
        </dgm:presLayoutVars>
      </dgm:prSet>
      <dgm:spPr/>
    </dgm:pt>
    <dgm:pt modelId="{2D21F409-D067-4AB7-B33B-6BBF14173518}" type="pres">
      <dgm:prSet presAssocID="{CF9AE03B-BA2C-45CA-BB36-86724099AD17}" presName="child2group" presStyleCnt="0"/>
      <dgm:spPr/>
    </dgm:pt>
    <dgm:pt modelId="{5B6BE4F0-8040-46D1-958D-894531542E3A}" type="pres">
      <dgm:prSet presAssocID="{CF9AE03B-BA2C-45CA-BB36-86724099AD17}" presName="child2" presStyleLbl="bgAcc1" presStyleIdx="1" presStyleCnt="4"/>
      <dgm:spPr/>
    </dgm:pt>
    <dgm:pt modelId="{115C2AA7-68C0-4B4A-93EC-11EEB8B88ACD}" type="pres">
      <dgm:prSet presAssocID="{CF9AE03B-BA2C-45CA-BB36-86724099AD17}" presName="child2Text" presStyleLbl="bgAcc1" presStyleIdx="1" presStyleCnt="4">
        <dgm:presLayoutVars>
          <dgm:bulletEnabled val="1"/>
        </dgm:presLayoutVars>
      </dgm:prSet>
      <dgm:spPr/>
    </dgm:pt>
    <dgm:pt modelId="{3F0F9795-F7A8-4DE6-BAD6-BAF70C96C67F}" type="pres">
      <dgm:prSet presAssocID="{CF9AE03B-BA2C-45CA-BB36-86724099AD17}" presName="child3group" presStyleCnt="0"/>
      <dgm:spPr/>
    </dgm:pt>
    <dgm:pt modelId="{145B0F21-7238-45E9-AB5C-A9FA6540DDBB}" type="pres">
      <dgm:prSet presAssocID="{CF9AE03B-BA2C-45CA-BB36-86724099AD17}" presName="child3" presStyleLbl="bgAcc1" presStyleIdx="2" presStyleCnt="4"/>
      <dgm:spPr/>
    </dgm:pt>
    <dgm:pt modelId="{9B0F9929-8CE0-45D9-AC35-A0C5D8F2D39E}" type="pres">
      <dgm:prSet presAssocID="{CF9AE03B-BA2C-45CA-BB36-86724099AD17}" presName="child3Text" presStyleLbl="bgAcc1" presStyleIdx="2" presStyleCnt="4">
        <dgm:presLayoutVars>
          <dgm:bulletEnabled val="1"/>
        </dgm:presLayoutVars>
      </dgm:prSet>
      <dgm:spPr/>
    </dgm:pt>
    <dgm:pt modelId="{15B3E1E8-2EC9-4A22-A97A-3F3320314108}" type="pres">
      <dgm:prSet presAssocID="{CF9AE03B-BA2C-45CA-BB36-86724099AD17}" presName="child4group" presStyleCnt="0"/>
      <dgm:spPr/>
    </dgm:pt>
    <dgm:pt modelId="{5218C618-2014-4D2A-8E9B-E547B8959EDB}" type="pres">
      <dgm:prSet presAssocID="{CF9AE03B-BA2C-45CA-BB36-86724099AD17}" presName="child4" presStyleLbl="bgAcc1" presStyleIdx="3" presStyleCnt="4"/>
      <dgm:spPr/>
    </dgm:pt>
    <dgm:pt modelId="{608A1145-23D3-4A7F-A6AB-564321A50397}" type="pres">
      <dgm:prSet presAssocID="{CF9AE03B-BA2C-45CA-BB36-86724099AD17}" presName="child4Text" presStyleLbl="bgAcc1" presStyleIdx="3" presStyleCnt="4">
        <dgm:presLayoutVars>
          <dgm:bulletEnabled val="1"/>
        </dgm:presLayoutVars>
      </dgm:prSet>
      <dgm:spPr/>
    </dgm:pt>
    <dgm:pt modelId="{2F5FEB2A-D269-4EAF-ABEA-F449AE6AAED1}" type="pres">
      <dgm:prSet presAssocID="{CF9AE03B-BA2C-45CA-BB36-86724099AD17}" presName="childPlaceholder" presStyleCnt="0"/>
      <dgm:spPr/>
    </dgm:pt>
    <dgm:pt modelId="{4D2ABFD6-D201-4498-8193-BBA5813A7437}" type="pres">
      <dgm:prSet presAssocID="{CF9AE03B-BA2C-45CA-BB36-86724099AD17}" presName="circle" presStyleCnt="0"/>
      <dgm:spPr/>
    </dgm:pt>
    <dgm:pt modelId="{04188C8E-9B20-4CDB-B5FC-D6487BBDDD08}" type="pres">
      <dgm:prSet presAssocID="{CF9AE03B-BA2C-45CA-BB36-86724099AD17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0A5FD5ED-5EC4-4218-B660-FDA164077E74}" type="pres">
      <dgm:prSet presAssocID="{CF9AE03B-BA2C-45CA-BB36-86724099AD17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2158FB86-6E42-4AA1-814C-612946C172A5}" type="pres">
      <dgm:prSet presAssocID="{CF9AE03B-BA2C-45CA-BB36-86724099AD17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52EBB237-DFF2-461B-900B-3854DD4AAEF4}" type="pres">
      <dgm:prSet presAssocID="{CF9AE03B-BA2C-45CA-BB36-86724099AD17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B1469D24-0363-42E9-920C-8D5D104FD679}" type="pres">
      <dgm:prSet presAssocID="{CF9AE03B-BA2C-45CA-BB36-86724099AD17}" presName="quadrantPlaceholder" presStyleCnt="0"/>
      <dgm:spPr/>
    </dgm:pt>
    <dgm:pt modelId="{A18ABD98-7F03-42D3-9765-902FCB94BF29}" type="pres">
      <dgm:prSet presAssocID="{CF9AE03B-BA2C-45CA-BB36-86724099AD17}" presName="center1" presStyleLbl="fgShp" presStyleIdx="0" presStyleCnt="2"/>
      <dgm:spPr/>
    </dgm:pt>
    <dgm:pt modelId="{A27C9BBF-FE1C-423D-BDB0-3E5B9BA33298}" type="pres">
      <dgm:prSet presAssocID="{CF9AE03B-BA2C-45CA-BB36-86724099AD17}" presName="center2" presStyleLbl="fgShp" presStyleIdx="1" presStyleCnt="2"/>
      <dgm:spPr/>
    </dgm:pt>
  </dgm:ptLst>
  <dgm:cxnLst>
    <dgm:cxn modelId="{D0B0E408-9EA0-4E48-BA31-017627FFC1CB}" type="presOf" srcId="{FFA7A94A-9FB3-4C25-8B7E-8C7A7564C4A9}" destId="{9B0F9929-8CE0-45D9-AC35-A0C5D8F2D39E}" srcOrd="1" destOrd="0" presId="urn:microsoft.com/office/officeart/2005/8/layout/cycle4"/>
    <dgm:cxn modelId="{E64A5314-5E1B-43DF-B2E0-21ED13C028BE}" srcId="{CF9AE03B-BA2C-45CA-BB36-86724099AD17}" destId="{9271032F-81D4-41C6-A0AB-26C83D0F64DB}" srcOrd="3" destOrd="0" parTransId="{EE54D488-8A1C-4482-A0F8-7868DC0EEA20}" sibTransId="{C7ED3772-6233-43E0-9C36-D085D6C912ED}"/>
    <dgm:cxn modelId="{2714CC19-7976-41A7-8BF2-708A121A8B19}" type="presOf" srcId="{9271032F-81D4-41C6-A0AB-26C83D0F64DB}" destId="{52EBB237-DFF2-461B-900B-3854DD4AAEF4}" srcOrd="0" destOrd="0" presId="urn:microsoft.com/office/officeart/2005/8/layout/cycle4"/>
    <dgm:cxn modelId="{ED104322-854F-4CDA-BDED-845BF27C1BF1}" type="presOf" srcId="{8E61EACF-FE1F-44A4-8DF8-BB2C0CBF31A8}" destId="{2158FB86-6E42-4AA1-814C-612946C172A5}" srcOrd="0" destOrd="0" presId="urn:microsoft.com/office/officeart/2005/8/layout/cycle4"/>
    <dgm:cxn modelId="{FFECB52D-E526-4FF2-955C-B13932EA28D6}" srcId="{CF9AE03B-BA2C-45CA-BB36-86724099AD17}" destId="{8E61EACF-FE1F-44A4-8DF8-BB2C0CBF31A8}" srcOrd="2" destOrd="0" parTransId="{C4334609-2A1E-4FC8-8E19-4567CCC74F46}" sibTransId="{D64B3103-A105-4436-8B93-77512970753D}"/>
    <dgm:cxn modelId="{EF40552F-B555-4B00-872B-59027B6774F6}" type="presOf" srcId="{208CC159-3EDC-4D47-9F11-6EC9CE9F52FC}" destId="{5218C618-2014-4D2A-8E9B-E547B8959EDB}" srcOrd="0" destOrd="0" presId="urn:microsoft.com/office/officeart/2005/8/layout/cycle4"/>
    <dgm:cxn modelId="{F59C5534-F755-4149-AA35-80158311F2A4}" srcId="{8E61EACF-FE1F-44A4-8DF8-BB2C0CBF31A8}" destId="{FFA7A94A-9FB3-4C25-8B7E-8C7A7564C4A9}" srcOrd="0" destOrd="0" parTransId="{E98952D8-E47E-4608-88F9-1E9F55CD1A98}" sibTransId="{75F2576E-0776-40BC-8B75-7097A0F133AA}"/>
    <dgm:cxn modelId="{FC7C2140-4373-4373-8AC9-9B45F7D079F9}" type="presOf" srcId="{9EFD4E74-F9DB-4B92-B6FC-2A171CEDE7E1}" destId="{115C2AA7-68C0-4B4A-93EC-11EEB8B88ACD}" srcOrd="1" destOrd="0" presId="urn:microsoft.com/office/officeart/2005/8/layout/cycle4"/>
    <dgm:cxn modelId="{F9F50D60-28F7-4F92-A8D2-EB769A1FC58D}" type="presOf" srcId="{FFA7A94A-9FB3-4C25-8B7E-8C7A7564C4A9}" destId="{145B0F21-7238-45E9-AB5C-A9FA6540DDBB}" srcOrd="0" destOrd="0" presId="urn:microsoft.com/office/officeart/2005/8/layout/cycle4"/>
    <dgm:cxn modelId="{AEA9F046-BA39-4C10-9759-F30AAECD2C7E}" srcId="{877200C8-8A6C-47C6-A50D-A85874B01D26}" destId="{9EFD4E74-F9DB-4B92-B6FC-2A171CEDE7E1}" srcOrd="0" destOrd="0" parTransId="{25DC1061-EDF3-4DE9-8A76-D2DAA721A6C2}" sibTransId="{6A6BEF29-6C70-49C9-B3B5-43389E09B17C}"/>
    <dgm:cxn modelId="{1BD8E872-7F1E-4E5F-9DDF-3064AADF3A37}" type="presOf" srcId="{938F165D-A2BA-4FF0-9B14-C5F7F83AA01F}" destId="{F79D74AF-D026-4B30-A8D2-D8C0B990B294}" srcOrd="1" destOrd="0" presId="urn:microsoft.com/office/officeart/2005/8/layout/cycle4"/>
    <dgm:cxn modelId="{B270D556-9DAC-4891-98AE-026969170139}" type="presOf" srcId="{CF9AE03B-BA2C-45CA-BB36-86724099AD17}" destId="{77007FFE-C06E-4F10-856A-A20CE9BE7812}" srcOrd="0" destOrd="0" presId="urn:microsoft.com/office/officeart/2005/8/layout/cycle4"/>
    <dgm:cxn modelId="{DDC85F77-A0E9-4F7C-A12D-D6B40B84B72A}" srcId="{0500F7BB-530A-4DF5-A815-0C8CF8EF4534}" destId="{938F165D-A2BA-4FF0-9B14-C5F7F83AA01F}" srcOrd="0" destOrd="0" parTransId="{4B6666AE-1547-4C01-8825-D78C0E35944E}" sibTransId="{2EC69AC6-D1D2-44FD-9DFF-54712F726C23}"/>
    <dgm:cxn modelId="{0E646B58-791B-49BE-AC42-4C22B0ADF636}" type="presOf" srcId="{877200C8-8A6C-47C6-A50D-A85874B01D26}" destId="{0A5FD5ED-5EC4-4218-B660-FDA164077E74}" srcOrd="0" destOrd="0" presId="urn:microsoft.com/office/officeart/2005/8/layout/cycle4"/>
    <dgm:cxn modelId="{8E867258-4E7C-48B4-B7F3-988C2213086C}" type="presOf" srcId="{938F165D-A2BA-4FF0-9B14-C5F7F83AA01F}" destId="{C6AD0E33-C1A3-47DF-B3A1-DE4DB8B7F712}" srcOrd="0" destOrd="0" presId="urn:microsoft.com/office/officeart/2005/8/layout/cycle4"/>
    <dgm:cxn modelId="{B66FC69B-0ED6-4AE6-8BE3-B0D35B6F71E8}" srcId="{CF9AE03B-BA2C-45CA-BB36-86724099AD17}" destId="{0500F7BB-530A-4DF5-A815-0C8CF8EF4534}" srcOrd="0" destOrd="0" parTransId="{F7A93230-78E0-4EF3-AA47-77DD5C0E7534}" sibTransId="{560E4211-8C5D-40EA-BAB0-DD92B0D6B181}"/>
    <dgm:cxn modelId="{245AC2BA-99CD-4D77-9517-3EBF304ABB83}" type="presOf" srcId="{9EFD4E74-F9DB-4B92-B6FC-2A171CEDE7E1}" destId="{5B6BE4F0-8040-46D1-958D-894531542E3A}" srcOrd="0" destOrd="0" presId="urn:microsoft.com/office/officeart/2005/8/layout/cycle4"/>
    <dgm:cxn modelId="{491611D3-EA80-40CB-8737-4590412F6CA9}" type="presOf" srcId="{0500F7BB-530A-4DF5-A815-0C8CF8EF4534}" destId="{04188C8E-9B20-4CDB-B5FC-D6487BBDDD08}" srcOrd="0" destOrd="0" presId="urn:microsoft.com/office/officeart/2005/8/layout/cycle4"/>
    <dgm:cxn modelId="{799C30DC-5C46-47EA-AB01-F92660C66833}" type="presOf" srcId="{208CC159-3EDC-4D47-9F11-6EC9CE9F52FC}" destId="{608A1145-23D3-4A7F-A6AB-564321A50397}" srcOrd="1" destOrd="0" presId="urn:microsoft.com/office/officeart/2005/8/layout/cycle4"/>
    <dgm:cxn modelId="{2021DAE6-B518-456A-8899-BA14947AC748}" srcId="{CF9AE03B-BA2C-45CA-BB36-86724099AD17}" destId="{877200C8-8A6C-47C6-A50D-A85874B01D26}" srcOrd="1" destOrd="0" parTransId="{2C734BA2-7382-4C7B-B01D-6DBCE411354D}" sibTransId="{FED50055-1101-4345-9CE2-F0D8571B3A62}"/>
    <dgm:cxn modelId="{5641E2F4-3DC3-4A43-A394-A6304B3813A6}" srcId="{9271032F-81D4-41C6-A0AB-26C83D0F64DB}" destId="{208CC159-3EDC-4D47-9F11-6EC9CE9F52FC}" srcOrd="0" destOrd="0" parTransId="{E4837704-EAA7-409C-BFB9-DAF1B83E164B}" sibTransId="{AB44C6F4-5956-4A3B-A4C2-2C4667B7EA24}"/>
    <dgm:cxn modelId="{3D68E505-9250-49E5-B0CF-914682151FAD}" type="presParOf" srcId="{77007FFE-C06E-4F10-856A-A20CE9BE7812}" destId="{ECD4D409-F614-4782-9998-E1AA3970A7BF}" srcOrd="0" destOrd="0" presId="urn:microsoft.com/office/officeart/2005/8/layout/cycle4"/>
    <dgm:cxn modelId="{8A216334-D327-4DB6-A690-0F0BD16C1D72}" type="presParOf" srcId="{ECD4D409-F614-4782-9998-E1AA3970A7BF}" destId="{E5CB06CE-816A-43AB-890B-4CC1435F38D3}" srcOrd="0" destOrd="0" presId="urn:microsoft.com/office/officeart/2005/8/layout/cycle4"/>
    <dgm:cxn modelId="{39FB01A5-0A29-4521-9EDD-35D20EE905C6}" type="presParOf" srcId="{E5CB06CE-816A-43AB-890B-4CC1435F38D3}" destId="{C6AD0E33-C1A3-47DF-B3A1-DE4DB8B7F712}" srcOrd="0" destOrd="0" presId="urn:microsoft.com/office/officeart/2005/8/layout/cycle4"/>
    <dgm:cxn modelId="{32166ADA-8B68-478A-B69E-9E5C28C93557}" type="presParOf" srcId="{E5CB06CE-816A-43AB-890B-4CC1435F38D3}" destId="{F79D74AF-D026-4B30-A8D2-D8C0B990B294}" srcOrd="1" destOrd="0" presId="urn:microsoft.com/office/officeart/2005/8/layout/cycle4"/>
    <dgm:cxn modelId="{1FC85E72-604B-41D0-87F9-A7232551137D}" type="presParOf" srcId="{ECD4D409-F614-4782-9998-E1AA3970A7BF}" destId="{2D21F409-D067-4AB7-B33B-6BBF14173518}" srcOrd="1" destOrd="0" presId="urn:microsoft.com/office/officeart/2005/8/layout/cycle4"/>
    <dgm:cxn modelId="{91FA01D2-D2C5-47DA-B833-B4C701534658}" type="presParOf" srcId="{2D21F409-D067-4AB7-B33B-6BBF14173518}" destId="{5B6BE4F0-8040-46D1-958D-894531542E3A}" srcOrd="0" destOrd="0" presId="urn:microsoft.com/office/officeart/2005/8/layout/cycle4"/>
    <dgm:cxn modelId="{D96B7F6D-029F-4499-80D5-492CA77BC385}" type="presParOf" srcId="{2D21F409-D067-4AB7-B33B-6BBF14173518}" destId="{115C2AA7-68C0-4B4A-93EC-11EEB8B88ACD}" srcOrd="1" destOrd="0" presId="urn:microsoft.com/office/officeart/2005/8/layout/cycle4"/>
    <dgm:cxn modelId="{757AB0F1-BFA2-4327-AAEF-753818C50C6B}" type="presParOf" srcId="{ECD4D409-F614-4782-9998-E1AA3970A7BF}" destId="{3F0F9795-F7A8-4DE6-BAD6-BAF70C96C67F}" srcOrd="2" destOrd="0" presId="urn:microsoft.com/office/officeart/2005/8/layout/cycle4"/>
    <dgm:cxn modelId="{757836DB-1154-4F2F-86A6-B7F7A45DC170}" type="presParOf" srcId="{3F0F9795-F7A8-4DE6-BAD6-BAF70C96C67F}" destId="{145B0F21-7238-45E9-AB5C-A9FA6540DDBB}" srcOrd="0" destOrd="0" presId="urn:microsoft.com/office/officeart/2005/8/layout/cycle4"/>
    <dgm:cxn modelId="{34FEF8D0-D78C-4580-9D5E-1D22D36C4675}" type="presParOf" srcId="{3F0F9795-F7A8-4DE6-BAD6-BAF70C96C67F}" destId="{9B0F9929-8CE0-45D9-AC35-A0C5D8F2D39E}" srcOrd="1" destOrd="0" presId="urn:microsoft.com/office/officeart/2005/8/layout/cycle4"/>
    <dgm:cxn modelId="{62BC72BF-8DCE-4161-992D-4D1B02263DAB}" type="presParOf" srcId="{ECD4D409-F614-4782-9998-E1AA3970A7BF}" destId="{15B3E1E8-2EC9-4A22-A97A-3F3320314108}" srcOrd="3" destOrd="0" presId="urn:microsoft.com/office/officeart/2005/8/layout/cycle4"/>
    <dgm:cxn modelId="{73596E82-AE34-4698-B787-9D5C43D4ABC4}" type="presParOf" srcId="{15B3E1E8-2EC9-4A22-A97A-3F3320314108}" destId="{5218C618-2014-4D2A-8E9B-E547B8959EDB}" srcOrd="0" destOrd="0" presId="urn:microsoft.com/office/officeart/2005/8/layout/cycle4"/>
    <dgm:cxn modelId="{0CCA1515-4C63-4C8B-9659-2C0ECFF285CF}" type="presParOf" srcId="{15B3E1E8-2EC9-4A22-A97A-3F3320314108}" destId="{608A1145-23D3-4A7F-A6AB-564321A50397}" srcOrd="1" destOrd="0" presId="urn:microsoft.com/office/officeart/2005/8/layout/cycle4"/>
    <dgm:cxn modelId="{D0DBB5FA-C147-4F26-99A3-343FB0BE5024}" type="presParOf" srcId="{ECD4D409-F614-4782-9998-E1AA3970A7BF}" destId="{2F5FEB2A-D269-4EAF-ABEA-F449AE6AAED1}" srcOrd="4" destOrd="0" presId="urn:microsoft.com/office/officeart/2005/8/layout/cycle4"/>
    <dgm:cxn modelId="{75DE1F30-68F5-43E9-AB2F-34F17371FC0A}" type="presParOf" srcId="{77007FFE-C06E-4F10-856A-A20CE9BE7812}" destId="{4D2ABFD6-D201-4498-8193-BBA5813A7437}" srcOrd="1" destOrd="0" presId="urn:microsoft.com/office/officeart/2005/8/layout/cycle4"/>
    <dgm:cxn modelId="{66926583-3B81-45F1-A0DE-45CDABB3E12C}" type="presParOf" srcId="{4D2ABFD6-D201-4498-8193-BBA5813A7437}" destId="{04188C8E-9B20-4CDB-B5FC-D6487BBDDD08}" srcOrd="0" destOrd="0" presId="urn:microsoft.com/office/officeart/2005/8/layout/cycle4"/>
    <dgm:cxn modelId="{3E6A64EC-96F5-472F-A46C-360EF3FAF01D}" type="presParOf" srcId="{4D2ABFD6-D201-4498-8193-BBA5813A7437}" destId="{0A5FD5ED-5EC4-4218-B660-FDA164077E74}" srcOrd="1" destOrd="0" presId="urn:microsoft.com/office/officeart/2005/8/layout/cycle4"/>
    <dgm:cxn modelId="{CEEE4BF0-13BB-4DAD-8C02-B4FF856FF5B9}" type="presParOf" srcId="{4D2ABFD6-D201-4498-8193-BBA5813A7437}" destId="{2158FB86-6E42-4AA1-814C-612946C172A5}" srcOrd="2" destOrd="0" presId="urn:microsoft.com/office/officeart/2005/8/layout/cycle4"/>
    <dgm:cxn modelId="{67F7023F-4A7D-45E9-A61E-6CDA67E1D35D}" type="presParOf" srcId="{4D2ABFD6-D201-4498-8193-BBA5813A7437}" destId="{52EBB237-DFF2-461B-900B-3854DD4AAEF4}" srcOrd="3" destOrd="0" presId="urn:microsoft.com/office/officeart/2005/8/layout/cycle4"/>
    <dgm:cxn modelId="{3BFBA372-9E41-4321-B5F2-B71303A2A8D0}" type="presParOf" srcId="{4D2ABFD6-D201-4498-8193-BBA5813A7437}" destId="{B1469D24-0363-42E9-920C-8D5D104FD679}" srcOrd="4" destOrd="0" presId="urn:microsoft.com/office/officeart/2005/8/layout/cycle4"/>
    <dgm:cxn modelId="{AB082DAA-79B4-4985-B4AB-E34C429B4ED8}" type="presParOf" srcId="{77007FFE-C06E-4F10-856A-A20CE9BE7812}" destId="{A18ABD98-7F03-42D3-9765-902FCB94BF29}" srcOrd="2" destOrd="0" presId="urn:microsoft.com/office/officeart/2005/8/layout/cycle4"/>
    <dgm:cxn modelId="{60C0F2AC-F941-492F-93D7-E3007D73D929}" type="presParOf" srcId="{77007FFE-C06E-4F10-856A-A20CE9BE7812}" destId="{A27C9BBF-FE1C-423D-BDB0-3E5B9BA33298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5B0F21-7238-45E9-AB5C-A9FA6540DDBB}">
      <dsp:nvSpPr>
        <dsp:cNvPr id="0" name=""/>
        <dsp:cNvSpPr/>
      </dsp:nvSpPr>
      <dsp:spPr>
        <a:xfrm>
          <a:off x="5753247" y="3684693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对于写操作（</a:t>
          </a:r>
          <a:r>
            <a:rPr lang="en-US" altLang="zh-CN" sz="1700" kern="1200" dirty="0"/>
            <a:t>hit or miss</a:t>
          </a:r>
          <a:r>
            <a:rPr lang="zh-CN" altLang="en-US" sz="1700" kern="1200" dirty="0"/>
            <a:t>）应该如何处理？</a:t>
          </a:r>
        </a:p>
      </dsp:txBody>
      <dsp:txXfrm>
        <a:off x="6594384" y="4156276"/>
        <a:ext cx="1797595" cy="1224300"/>
      </dsp:txXfrm>
    </dsp:sp>
    <dsp:sp modelId="{5218C618-2014-4D2A-8E9B-E547B8959EDB}">
      <dsp:nvSpPr>
        <dsp:cNvPr id="0" name=""/>
        <dsp:cNvSpPr/>
      </dsp:nvSpPr>
      <dsp:spPr>
        <a:xfrm>
          <a:off x="1385801" y="3684693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当发生</a:t>
          </a:r>
          <a:r>
            <a:rPr lang="en-US" altLang="zh-CN" sz="1700" kern="1200" dirty="0"/>
            <a:t>miss</a:t>
          </a:r>
          <a:r>
            <a:rPr lang="zh-CN" altLang="en-US" sz="1700" kern="1200" dirty="0"/>
            <a:t>的时候，哪个“块”应该被替换？</a:t>
          </a:r>
        </a:p>
      </dsp:txBody>
      <dsp:txXfrm>
        <a:off x="1423891" y="4156276"/>
        <a:ext cx="1797595" cy="1224300"/>
      </dsp:txXfrm>
    </dsp:sp>
    <dsp:sp modelId="{5B6BE4F0-8040-46D1-958D-894531542E3A}">
      <dsp:nvSpPr>
        <dsp:cNvPr id="0" name=""/>
        <dsp:cNvSpPr/>
      </dsp:nvSpPr>
      <dsp:spPr>
        <a:xfrm>
          <a:off x="5753247" y="0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如果“块”在</a:t>
          </a:r>
          <a:r>
            <a:rPr lang="en-US" altLang="zh-CN" sz="1700" kern="1200" dirty="0"/>
            <a:t>Cache</a:t>
          </a:r>
          <a:r>
            <a:rPr lang="zh-CN" altLang="en-US" sz="1700" kern="1200" dirty="0"/>
            <a:t>中，如何找到它？</a:t>
          </a:r>
        </a:p>
      </dsp:txBody>
      <dsp:txXfrm>
        <a:off x="6594384" y="38090"/>
        <a:ext cx="1797595" cy="1224300"/>
      </dsp:txXfrm>
    </dsp:sp>
    <dsp:sp modelId="{C6AD0E33-C1A3-47DF-B3A1-DE4DB8B7F712}">
      <dsp:nvSpPr>
        <dsp:cNvPr id="0" name=""/>
        <dsp:cNvSpPr/>
      </dsp:nvSpPr>
      <dsp:spPr>
        <a:xfrm>
          <a:off x="1385801" y="0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一个“块”应该放置在</a:t>
          </a:r>
          <a:r>
            <a:rPr lang="en-US" altLang="zh-CN" sz="1700" kern="1200" dirty="0"/>
            <a:t>Cache</a:t>
          </a:r>
          <a:r>
            <a:rPr lang="zh-CN" altLang="en-US" sz="1700" kern="1200" dirty="0"/>
            <a:t>的什么位置？</a:t>
          </a:r>
        </a:p>
      </dsp:txBody>
      <dsp:txXfrm>
        <a:off x="1423891" y="38090"/>
        <a:ext cx="1797595" cy="1224300"/>
      </dsp:txXfrm>
    </dsp:sp>
    <dsp:sp modelId="{04188C8E-9B20-4CDB-B5FC-D6487BBDDD08}">
      <dsp:nvSpPr>
        <dsp:cNvPr id="0" name=""/>
        <dsp:cNvSpPr/>
      </dsp:nvSpPr>
      <dsp:spPr>
        <a:xfrm>
          <a:off x="2507466" y="308864"/>
          <a:ext cx="2346282" cy="234628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“块”放置</a:t>
          </a:r>
        </a:p>
      </dsp:txBody>
      <dsp:txXfrm>
        <a:off x="3194676" y="996074"/>
        <a:ext cx="1659072" cy="1659072"/>
      </dsp:txXfrm>
    </dsp:sp>
    <dsp:sp modelId="{0A5FD5ED-5EC4-4218-B660-FDA164077E74}">
      <dsp:nvSpPr>
        <dsp:cNvPr id="0" name=""/>
        <dsp:cNvSpPr/>
      </dsp:nvSpPr>
      <dsp:spPr>
        <a:xfrm rot="5400000">
          <a:off x="4962122" y="308864"/>
          <a:ext cx="2346282" cy="234628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“块”识别</a:t>
          </a:r>
        </a:p>
      </dsp:txBody>
      <dsp:txXfrm rot="-5400000">
        <a:off x="4962122" y="996074"/>
        <a:ext cx="1659072" cy="1659072"/>
      </dsp:txXfrm>
    </dsp:sp>
    <dsp:sp modelId="{2158FB86-6E42-4AA1-814C-612946C172A5}">
      <dsp:nvSpPr>
        <dsp:cNvPr id="0" name=""/>
        <dsp:cNvSpPr/>
      </dsp:nvSpPr>
      <dsp:spPr>
        <a:xfrm rot="10800000">
          <a:off x="4962122" y="2763520"/>
          <a:ext cx="2346282" cy="234628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写策略</a:t>
          </a:r>
        </a:p>
      </dsp:txBody>
      <dsp:txXfrm rot="10800000">
        <a:off x="4962122" y="2763520"/>
        <a:ext cx="1659072" cy="1659072"/>
      </dsp:txXfrm>
    </dsp:sp>
    <dsp:sp modelId="{52EBB237-DFF2-461B-900B-3854DD4AAEF4}">
      <dsp:nvSpPr>
        <dsp:cNvPr id="0" name=""/>
        <dsp:cNvSpPr/>
      </dsp:nvSpPr>
      <dsp:spPr>
        <a:xfrm rot="16200000">
          <a:off x="2507466" y="2763520"/>
          <a:ext cx="2346282" cy="234628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“块”替换</a:t>
          </a:r>
        </a:p>
      </dsp:txBody>
      <dsp:txXfrm rot="5400000">
        <a:off x="3194676" y="2763520"/>
        <a:ext cx="1659072" cy="1659072"/>
      </dsp:txXfrm>
    </dsp:sp>
    <dsp:sp modelId="{A18ABD98-7F03-42D3-9765-902FCB94BF29}">
      <dsp:nvSpPr>
        <dsp:cNvPr id="0" name=""/>
        <dsp:cNvSpPr/>
      </dsp:nvSpPr>
      <dsp:spPr>
        <a:xfrm>
          <a:off x="4502890" y="2221653"/>
          <a:ext cx="810090" cy="70442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7C9BBF-FE1C-423D-BDB0-3E5B9BA33298}">
      <dsp:nvSpPr>
        <dsp:cNvPr id="0" name=""/>
        <dsp:cNvSpPr/>
      </dsp:nvSpPr>
      <dsp:spPr>
        <a:xfrm rot="10800000">
          <a:off x="4502890" y="2492586"/>
          <a:ext cx="810090" cy="70442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5B0F21-7238-45E9-AB5C-A9FA6540DDBB}">
      <dsp:nvSpPr>
        <dsp:cNvPr id="0" name=""/>
        <dsp:cNvSpPr/>
      </dsp:nvSpPr>
      <dsp:spPr>
        <a:xfrm>
          <a:off x="5753247" y="3684693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对于写操作（</a:t>
          </a:r>
          <a:r>
            <a:rPr lang="en-US" altLang="zh-CN" sz="1700" kern="1200" dirty="0"/>
            <a:t>hit or miss</a:t>
          </a:r>
          <a:r>
            <a:rPr lang="zh-CN" altLang="en-US" sz="1700" kern="1200" dirty="0"/>
            <a:t>）应该如何处理？</a:t>
          </a:r>
        </a:p>
      </dsp:txBody>
      <dsp:txXfrm>
        <a:off x="6594384" y="4156276"/>
        <a:ext cx="1797595" cy="1224300"/>
      </dsp:txXfrm>
    </dsp:sp>
    <dsp:sp modelId="{5218C618-2014-4D2A-8E9B-E547B8959EDB}">
      <dsp:nvSpPr>
        <dsp:cNvPr id="0" name=""/>
        <dsp:cNvSpPr/>
      </dsp:nvSpPr>
      <dsp:spPr>
        <a:xfrm>
          <a:off x="1385801" y="3684693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当发生</a:t>
          </a:r>
          <a:r>
            <a:rPr lang="en-US" altLang="zh-CN" sz="1700" kern="1200" dirty="0"/>
            <a:t>miss</a:t>
          </a:r>
          <a:r>
            <a:rPr lang="zh-CN" altLang="en-US" sz="1700" kern="1200" dirty="0"/>
            <a:t>的时候，哪个“块”应该被替换？</a:t>
          </a:r>
        </a:p>
      </dsp:txBody>
      <dsp:txXfrm>
        <a:off x="1423891" y="4156276"/>
        <a:ext cx="1797595" cy="1224300"/>
      </dsp:txXfrm>
    </dsp:sp>
    <dsp:sp modelId="{5B6BE4F0-8040-46D1-958D-894531542E3A}">
      <dsp:nvSpPr>
        <dsp:cNvPr id="0" name=""/>
        <dsp:cNvSpPr/>
      </dsp:nvSpPr>
      <dsp:spPr>
        <a:xfrm>
          <a:off x="5753247" y="0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如果“块”在</a:t>
          </a:r>
          <a:r>
            <a:rPr lang="en-US" altLang="zh-CN" sz="1700" kern="1200" dirty="0"/>
            <a:t>Cache</a:t>
          </a:r>
          <a:r>
            <a:rPr lang="zh-CN" altLang="en-US" sz="1700" kern="1200" dirty="0"/>
            <a:t>中，如何找到它？</a:t>
          </a:r>
        </a:p>
      </dsp:txBody>
      <dsp:txXfrm>
        <a:off x="6594384" y="38090"/>
        <a:ext cx="1797595" cy="1224300"/>
      </dsp:txXfrm>
    </dsp:sp>
    <dsp:sp modelId="{C6AD0E33-C1A3-47DF-B3A1-DE4DB8B7F712}">
      <dsp:nvSpPr>
        <dsp:cNvPr id="0" name=""/>
        <dsp:cNvSpPr/>
      </dsp:nvSpPr>
      <dsp:spPr>
        <a:xfrm>
          <a:off x="1385801" y="0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一个“块”应该放置在</a:t>
          </a:r>
          <a:r>
            <a:rPr lang="en-US" altLang="zh-CN" sz="1700" kern="1200" dirty="0"/>
            <a:t>Cache</a:t>
          </a:r>
          <a:r>
            <a:rPr lang="zh-CN" altLang="en-US" sz="1700" kern="1200" dirty="0"/>
            <a:t>的什么位置？</a:t>
          </a:r>
        </a:p>
      </dsp:txBody>
      <dsp:txXfrm>
        <a:off x="1423891" y="38090"/>
        <a:ext cx="1797595" cy="1224300"/>
      </dsp:txXfrm>
    </dsp:sp>
    <dsp:sp modelId="{04188C8E-9B20-4CDB-B5FC-D6487BBDDD08}">
      <dsp:nvSpPr>
        <dsp:cNvPr id="0" name=""/>
        <dsp:cNvSpPr/>
      </dsp:nvSpPr>
      <dsp:spPr>
        <a:xfrm>
          <a:off x="2507466" y="308864"/>
          <a:ext cx="2346282" cy="234628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“块”放置</a:t>
          </a:r>
        </a:p>
      </dsp:txBody>
      <dsp:txXfrm>
        <a:off x="3194676" y="996074"/>
        <a:ext cx="1659072" cy="1659072"/>
      </dsp:txXfrm>
    </dsp:sp>
    <dsp:sp modelId="{0A5FD5ED-5EC4-4218-B660-FDA164077E74}">
      <dsp:nvSpPr>
        <dsp:cNvPr id="0" name=""/>
        <dsp:cNvSpPr/>
      </dsp:nvSpPr>
      <dsp:spPr>
        <a:xfrm rot="5400000">
          <a:off x="4962122" y="308864"/>
          <a:ext cx="2346282" cy="2346282"/>
        </a:xfrm>
        <a:prstGeom prst="pieWedge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“块”识别</a:t>
          </a:r>
        </a:p>
      </dsp:txBody>
      <dsp:txXfrm rot="-5400000">
        <a:off x="4962122" y="996074"/>
        <a:ext cx="1659072" cy="1659072"/>
      </dsp:txXfrm>
    </dsp:sp>
    <dsp:sp modelId="{2158FB86-6E42-4AA1-814C-612946C172A5}">
      <dsp:nvSpPr>
        <dsp:cNvPr id="0" name=""/>
        <dsp:cNvSpPr/>
      </dsp:nvSpPr>
      <dsp:spPr>
        <a:xfrm rot="10800000">
          <a:off x="4962122" y="2763520"/>
          <a:ext cx="2346282" cy="2346282"/>
        </a:xfrm>
        <a:prstGeom prst="pieWedge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写策略</a:t>
          </a:r>
        </a:p>
      </dsp:txBody>
      <dsp:txXfrm rot="10800000">
        <a:off x="4962122" y="2763520"/>
        <a:ext cx="1659072" cy="1659072"/>
      </dsp:txXfrm>
    </dsp:sp>
    <dsp:sp modelId="{52EBB237-DFF2-461B-900B-3854DD4AAEF4}">
      <dsp:nvSpPr>
        <dsp:cNvPr id="0" name=""/>
        <dsp:cNvSpPr/>
      </dsp:nvSpPr>
      <dsp:spPr>
        <a:xfrm rot="16200000">
          <a:off x="2507466" y="2763520"/>
          <a:ext cx="2346282" cy="2346282"/>
        </a:xfrm>
        <a:prstGeom prst="pieWedge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“块”替换</a:t>
          </a:r>
        </a:p>
      </dsp:txBody>
      <dsp:txXfrm rot="5400000">
        <a:off x="3194676" y="2763520"/>
        <a:ext cx="1659072" cy="1659072"/>
      </dsp:txXfrm>
    </dsp:sp>
    <dsp:sp modelId="{A18ABD98-7F03-42D3-9765-902FCB94BF29}">
      <dsp:nvSpPr>
        <dsp:cNvPr id="0" name=""/>
        <dsp:cNvSpPr/>
      </dsp:nvSpPr>
      <dsp:spPr>
        <a:xfrm>
          <a:off x="4502890" y="2221653"/>
          <a:ext cx="810090" cy="70442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7C9BBF-FE1C-423D-BDB0-3E5B9BA33298}">
      <dsp:nvSpPr>
        <dsp:cNvPr id="0" name=""/>
        <dsp:cNvSpPr/>
      </dsp:nvSpPr>
      <dsp:spPr>
        <a:xfrm rot="10800000">
          <a:off x="4502890" y="2492586"/>
          <a:ext cx="810090" cy="70442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5B0F21-7238-45E9-AB5C-A9FA6540DDBB}">
      <dsp:nvSpPr>
        <dsp:cNvPr id="0" name=""/>
        <dsp:cNvSpPr/>
      </dsp:nvSpPr>
      <dsp:spPr>
        <a:xfrm>
          <a:off x="5753247" y="3684693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对于写操作（</a:t>
          </a:r>
          <a:r>
            <a:rPr lang="en-US" altLang="zh-CN" sz="1700" kern="1200" dirty="0"/>
            <a:t>hit or miss</a:t>
          </a:r>
          <a:r>
            <a:rPr lang="zh-CN" altLang="en-US" sz="1700" kern="1200" dirty="0"/>
            <a:t>）应该如何处理？</a:t>
          </a:r>
        </a:p>
      </dsp:txBody>
      <dsp:txXfrm>
        <a:off x="6594384" y="4156276"/>
        <a:ext cx="1797595" cy="1224300"/>
      </dsp:txXfrm>
    </dsp:sp>
    <dsp:sp modelId="{5218C618-2014-4D2A-8E9B-E547B8959EDB}">
      <dsp:nvSpPr>
        <dsp:cNvPr id="0" name=""/>
        <dsp:cNvSpPr/>
      </dsp:nvSpPr>
      <dsp:spPr>
        <a:xfrm>
          <a:off x="1385801" y="3684693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当发生</a:t>
          </a:r>
          <a:r>
            <a:rPr lang="en-US" altLang="zh-CN" sz="1700" kern="1200" dirty="0"/>
            <a:t>miss</a:t>
          </a:r>
          <a:r>
            <a:rPr lang="zh-CN" altLang="en-US" sz="1700" kern="1200" dirty="0"/>
            <a:t>的时候，哪个“块”应该被替换？</a:t>
          </a:r>
        </a:p>
      </dsp:txBody>
      <dsp:txXfrm>
        <a:off x="1423891" y="4156276"/>
        <a:ext cx="1797595" cy="1224300"/>
      </dsp:txXfrm>
    </dsp:sp>
    <dsp:sp modelId="{5B6BE4F0-8040-46D1-958D-894531542E3A}">
      <dsp:nvSpPr>
        <dsp:cNvPr id="0" name=""/>
        <dsp:cNvSpPr/>
      </dsp:nvSpPr>
      <dsp:spPr>
        <a:xfrm>
          <a:off x="5753247" y="0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如果“块”在</a:t>
          </a:r>
          <a:r>
            <a:rPr lang="en-US" altLang="zh-CN" sz="1700" kern="1200" dirty="0"/>
            <a:t>Cache</a:t>
          </a:r>
          <a:r>
            <a:rPr lang="zh-CN" altLang="en-US" sz="1700" kern="1200" dirty="0"/>
            <a:t>中，如何找到它？</a:t>
          </a:r>
        </a:p>
      </dsp:txBody>
      <dsp:txXfrm>
        <a:off x="6594384" y="38090"/>
        <a:ext cx="1797595" cy="1224300"/>
      </dsp:txXfrm>
    </dsp:sp>
    <dsp:sp modelId="{C6AD0E33-C1A3-47DF-B3A1-DE4DB8B7F712}">
      <dsp:nvSpPr>
        <dsp:cNvPr id="0" name=""/>
        <dsp:cNvSpPr/>
      </dsp:nvSpPr>
      <dsp:spPr>
        <a:xfrm>
          <a:off x="1385801" y="0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一个“块”应该放置在</a:t>
          </a:r>
          <a:r>
            <a:rPr lang="en-US" altLang="zh-CN" sz="1700" kern="1200" dirty="0"/>
            <a:t>Cache</a:t>
          </a:r>
          <a:r>
            <a:rPr lang="zh-CN" altLang="en-US" sz="1700" kern="1200" dirty="0"/>
            <a:t>的什么位置？</a:t>
          </a:r>
        </a:p>
      </dsp:txBody>
      <dsp:txXfrm>
        <a:off x="1423891" y="38090"/>
        <a:ext cx="1797595" cy="1224300"/>
      </dsp:txXfrm>
    </dsp:sp>
    <dsp:sp modelId="{04188C8E-9B20-4CDB-B5FC-D6487BBDDD08}">
      <dsp:nvSpPr>
        <dsp:cNvPr id="0" name=""/>
        <dsp:cNvSpPr/>
      </dsp:nvSpPr>
      <dsp:spPr>
        <a:xfrm>
          <a:off x="2507466" y="308864"/>
          <a:ext cx="2346282" cy="2346282"/>
        </a:xfrm>
        <a:prstGeom prst="pieWedge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“块”放置</a:t>
          </a:r>
        </a:p>
      </dsp:txBody>
      <dsp:txXfrm>
        <a:off x="3194676" y="996074"/>
        <a:ext cx="1659072" cy="1659072"/>
      </dsp:txXfrm>
    </dsp:sp>
    <dsp:sp modelId="{0A5FD5ED-5EC4-4218-B660-FDA164077E74}">
      <dsp:nvSpPr>
        <dsp:cNvPr id="0" name=""/>
        <dsp:cNvSpPr/>
      </dsp:nvSpPr>
      <dsp:spPr>
        <a:xfrm rot="5400000">
          <a:off x="4962122" y="308864"/>
          <a:ext cx="2346282" cy="234628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“块”识别</a:t>
          </a:r>
        </a:p>
      </dsp:txBody>
      <dsp:txXfrm rot="-5400000">
        <a:off x="4962122" y="996074"/>
        <a:ext cx="1659072" cy="1659072"/>
      </dsp:txXfrm>
    </dsp:sp>
    <dsp:sp modelId="{2158FB86-6E42-4AA1-814C-612946C172A5}">
      <dsp:nvSpPr>
        <dsp:cNvPr id="0" name=""/>
        <dsp:cNvSpPr/>
      </dsp:nvSpPr>
      <dsp:spPr>
        <a:xfrm rot="10800000">
          <a:off x="4962122" y="2763520"/>
          <a:ext cx="2346282" cy="2346282"/>
        </a:xfrm>
        <a:prstGeom prst="pieWedge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写策略</a:t>
          </a:r>
        </a:p>
      </dsp:txBody>
      <dsp:txXfrm rot="10800000">
        <a:off x="4962122" y="2763520"/>
        <a:ext cx="1659072" cy="1659072"/>
      </dsp:txXfrm>
    </dsp:sp>
    <dsp:sp modelId="{52EBB237-DFF2-461B-900B-3854DD4AAEF4}">
      <dsp:nvSpPr>
        <dsp:cNvPr id="0" name=""/>
        <dsp:cNvSpPr/>
      </dsp:nvSpPr>
      <dsp:spPr>
        <a:xfrm rot="16200000">
          <a:off x="2507466" y="2763520"/>
          <a:ext cx="2346282" cy="2346282"/>
        </a:xfrm>
        <a:prstGeom prst="pieWedge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“块”替换</a:t>
          </a:r>
        </a:p>
      </dsp:txBody>
      <dsp:txXfrm rot="5400000">
        <a:off x="3194676" y="2763520"/>
        <a:ext cx="1659072" cy="1659072"/>
      </dsp:txXfrm>
    </dsp:sp>
    <dsp:sp modelId="{A18ABD98-7F03-42D3-9765-902FCB94BF29}">
      <dsp:nvSpPr>
        <dsp:cNvPr id="0" name=""/>
        <dsp:cNvSpPr/>
      </dsp:nvSpPr>
      <dsp:spPr>
        <a:xfrm>
          <a:off x="4502890" y="2221653"/>
          <a:ext cx="810090" cy="70442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7C9BBF-FE1C-423D-BDB0-3E5B9BA33298}">
      <dsp:nvSpPr>
        <dsp:cNvPr id="0" name=""/>
        <dsp:cNvSpPr/>
      </dsp:nvSpPr>
      <dsp:spPr>
        <a:xfrm rot="10800000">
          <a:off x="4502890" y="2492586"/>
          <a:ext cx="810090" cy="70442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5B0F21-7238-45E9-AB5C-A9FA6540DDBB}">
      <dsp:nvSpPr>
        <dsp:cNvPr id="0" name=""/>
        <dsp:cNvSpPr/>
      </dsp:nvSpPr>
      <dsp:spPr>
        <a:xfrm>
          <a:off x="5753247" y="3684693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对于写操作（</a:t>
          </a:r>
          <a:r>
            <a:rPr lang="en-US" altLang="zh-CN" sz="1700" kern="1200" dirty="0"/>
            <a:t>hit or miss</a:t>
          </a:r>
          <a:r>
            <a:rPr lang="zh-CN" altLang="en-US" sz="1700" kern="1200" dirty="0"/>
            <a:t>）应该如何处理？</a:t>
          </a:r>
        </a:p>
      </dsp:txBody>
      <dsp:txXfrm>
        <a:off x="6594384" y="4156276"/>
        <a:ext cx="1797595" cy="1224300"/>
      </dsp:txXfrm>
    </dsp:sp>
    <dsp:sp modelId="{5218C618-2014-4D2A-8E9B-E547B8959EDB}">
      <dsp:nvSpPr>
        <dsp:cNvPr id="0" name=""/>
        <dsp:cNvSpPr/>
      </dsp:nvSpPr>
      <dsp:spPr>
        <a:xfrm>
          <a:off x="1385801" y="3684693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当发生</a:t>
          </a:r>
          <a:r>
            <a:rPr lang="en-US" altLang="zh-CN" sz="1700" kern="1200" dirty="0"/>
            <a:t>miss</a:t>
          </a:r>
          <a:r>
            <a:rPr lang="zh-CN" altLang="en-US" sz="1700" kern="1200" dirty="0"/>
            <a:t>的时候，哪个“块”应该被替换？</a:t>
          </a:r>
        </a:p>
      </dsp:txBody>
      <dsp:txXfrm>
        <a:off x="1423891" y="4156276"/>
        <a:ext cx="1797595" cy="1224300"/>
      </dsp:txXfrm>
    </dsp:sp>
    <dsp:sp modelId="{5B6BE4F0-8040-46D1-958D-894531542E3A}">
      <dsp:nvSpPr>
        <dsp:cNvPr id="0" name=""/>
        <dsp:cNvSpPr/>
      </dsp:nvSpPr>
      <dsp:spPr>
        <a:xfrm>
          <a:off x="5753247" y="0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如果“块”在</a:t>
          </a:r>
          <a:r>
            <a:rPr lang="en-US" altLang="zh-CN" sz="1700" kern="1200" dirty="0"/>
            <a:t>Cache</a:t>
          </a:r>
          <a:r>
            <a:rPr lang="zh-CN" altLang="en-US" sz="1700" kern="1200" dirty="0"/>
            <a:t>中，如何找到它？</a:t>
          </a:r>
        </a:p>
      </dsp:txBody>
      <dsp:txXfrm>
        <a:off x="6594384" y="38090"/>
        <a:ext cx="1797595" cy="1224300"/>
      </dsp:txXfrm>
    </dsp:sp>
    <dsp:sp modelId="{C6AD0E33-C1A3-47DF-B3A1-DE4DB8B7F712}">
      <dsp:nvSpPr>
        <dsp:cNvPr id="0" name=""/>
        <dsp:cNvSpPr/>
      </dsp:nvSpPr>
      <dsp:spPr>
        <a:xfrm>
          <a:off x="1385801" y="0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一个“块”应该放置在</a:t>
          </a:r>
          <a:r>
            <a:rPr lang="en-US" altLang="zh-CN" sz="1700" kern="1200" dirty="0"/>
            <a:t>Cache</a:t>
          </a:r>
          <a:r>
            <a:rPr lang="zh-CN" altLang="en-US" sz="1700" kern="1200" dirty="0"/>
            <a:t>的什么位置？</a:t>
          </a:r>
        </a:p>
      </dsp:txBody>
      <dsp:txXfrm>
        <a:off x="1423891" y="38090"/>
        <a:ext cx="1797595" cy="1224300"/>
      </dsp:txXfrm>
    </dsp:sp>
    <dsp:sp modelId="{04188C8E-9B20-4CDB-B5FC-D6487BBDDD08}">
      <dsp:nvSpPr>
        <dsp:cNvPr id="0" name=""/>
        <dsp:cNvSpPr/>
      </dsp:nvSpPr>
      <dsp:spPr>
        <a:xfrm>
          <a:off x="2507466" y="308864"/>
          <a:ext cx="2346282" cy="2346282"/>
        </a:xfrm>
        <a:prstGeom prst="pieWedge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“块”放置</a:t>
          </a:r>
        </a:p>
      </dsp:txBody>
      <dsp:txXfrm>
        <a:off x="3194676" y="996074"/>
        <a:ext cx="1659072" cy="1659072"/>
      </dsp:txXfrm>
    </dsp:sp>
    <dsp:sp modelId="{0A5FD5ED-5EC4-4218-B660-FDA164077E74}">
      <dsp:nvSpPr>
        <dsp:cNvPr id="0" name=""/>
        <dsp:cNvSpPr/>
      </dsp:nvSpPr>
      <dsp:spPr>
        <a:xfrm rot="5400000">
          <a:off x="4962122" y="308864"/>
          <a:ext cx="2346282" cy="2346282"/>
        </a:xfrm>
        <a:prstGeom prst="pieWedge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“块”识别</a:t>
          </a:r>
        </a:p>
      </dsp:txBody>
      <dsp:txXfrm rot="-5400000">
        <a:off x="4962122" y="996074"/>
        <a:ext cx="1659072" cy="1659072"/>
      </dsp:txXfrm>
    </dsp:sp>
    <dsp:sp modelId="{2158FB86-6E42-4AA1-814C-612946C172A5}">
      <dsp:nvSpPr>
        <dsp:cNvPr id="0" name=""/>
        <dsp:cNvSpPr/>
      </dsp:nvSpPr>
      <dsp:spPr>
        <a:xfrm rot="10800000">
          <a:off x="4962122" y="2763520"/>
          <a:ext cx="2346282" cy="2346282"/>
        </a:xfrm>
        <a:prstGeom prst="pieWedge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写策略</a:t>
          </a:r>
        </a:p>
      </dsp:txBody>
      <dsp:txXfrm rot="10800000">
        <a:off x="4962122" y="2763520"/>
        <a:ext cx="1659072" cy="1659072"/>
      </dsp:txXfrm>
    </dsp:sp>
    <dsp:sp modelId="{52EBB237-DFF2-461B-900B-3854DD4AAEF4}">
      <dsp:nvSpPr>
        <dsp:cNvPr id="0" name=""/>
        <dsp:cNvSpPr/>
      </dsp:nvSpPr>
      <dsp:spPr>
        <a:xfrm rot="16200000">
          <a:off x="2507466" y="2763520"/>
          <a:ext cx="2346282" cy="234628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“块”替换</a:t>
          </a:r>
        </a:p>
      </dsp:txBody>
      <dsp:txXfrm rot="5400000">
        <a:off x="3194676" y="2763520"/>
        <a:ext cx="1659072" cy="1659072"/>
      </dsp:txXfrm>
    </dsp:sp>
    <dsp:sp modelId="{A18ABD98-7F03-42D3-9765-902FCB94BF29}">
      <dsp:nvSpPr>
        <dsp:cNvPr id="0" name=""/>
        <dsp:cNvSpPr/>
      </dsp:nvSpPr>
      <dsp:spPr>
        <a:xfrm>
          <a:off x="4502890" y="2221653"/>
          <a:ext cx="810090" cy="70442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7C9BBF-FE1C-423D-BDB0-3E5B9BA33298}">
      <dsp:nvSpPr>
        <dsp:cNvPr id="0" name=""/>
        <dsp:cNvSpPr/>
      </dsp:nvSpPr>
      <dsp:spPr>
        <a:xfrm rot="10800000">
          <a:off x="4502890" y="2492586"/>
          <a:ext cx="810090" cy="70442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5B0F21-7238-45E9-AB5C-A9FA6540DDBB}">
      <dsp:nvSpPr>
        <dsp:cNvPr id="0" name=""/>
        <dsp:cNvSpPr/>
      </dsp:nvSpPr>
      <dsp:spPr>
        <a:xfrm>
          <a:off x="5753247" y="3684693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对于写操作（</a:t>
          </a:r>
          <a:r>
            <a:rPr lang="en-US" altLang="zh-CN" sz="1700" kern="1200" dirty="0"/>
            <a:t>hit or miss</a:t>
          </a:r>
          <a:r>
            <a:rPr lang="zh-CN" altLang="en-US" sz="1700" kern="1200" dirty="0"/>
            <a:t>）应该如何处理？</a:t>
          </a:r>
        </a:p>
      </dsp:txBody>
      <dsp:txXfrm>
        <a:off x="6594384" y="4156276"/>
        <a:ext cx="1797595" cy="1224300"/>
      </dsp:txXfrm>
    </dsp:sp>
    <dsp:sp modelId="{5218C618-2014-4D2A-8E9B-E547B8959EDB}">
      <dsp:nvSpPr>
        <dsp:cNvPr id="0" name=""/>
        <dsp:cNvSpPr/>
      </dsp:nvSpPr>
      <dsp:spPr>
        <a:xfrm>
          <a:off x="1385801" y="3684693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当发生</a:t>
          </a:r>
          <a:r>
            <a:rPr lang="en-US" altLang="zh-CN" sz="1700" kern="1200" dirty="0"/>
            <a:t>miss</a:t>
          </a:r>
          <a:r>
            <a:rPr lang="zh-CN" altLang="en-US" sz="1700" kern="1200" dirty="0"/>
            <a:t>的时候，哪个“块”应该被替换？</a:t>
          </a:r>
        </a:p>
      </dsp:txBody>
      <dsp:txXfrm>
        <a:off x="1423891" y="4156276"/>
        <a:ext cx="1797595" cy="1224300"/>
      </dsp:txXfrm>
    </dsp:sp>
    <dsp:sp modelId="{5B6BE4F0-8040-46D1-958D-894531542E3A}">
      <dsp:nvSpPr>
        <dsp:cNvPr id="0" name=""/>
        <dsp:cNvSpPr/>
      </dsp:nvSpPr>
      <dsp:spPr>
        <a:xfrm>
          <a:off x="5753247" y="0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如果“块”在</a:t>
          </a:r>
          <a:r>
            <a:rPr lang="en-US" altLang="zh-CN" sz="1700" kern="1200" dirty="0"/>
            <a:t>Cache</a:t>
          </a:r>
          <a:r>
            <a:rPr lang="zh-CN" altLang="en-US" sz="1700" kern="1200" dirty="0"/>
            <a:t>中，如何找到它？</a:t>
          </a:r>
        </a:p>
      </dsp:txBody>
      <dsp:txXfrm>
        <a:off x="6594384" y="38090"/>
        <a:ext cx="1797595" cy="1224300"/>
      </dsp:txXfrm>
    </dsp:sp>
    <dsp:sp modelId="{C6AD0E33-C1A3-47DF-B3A1-DE4DB8B7F712}">
      <dsp:nvSpPr>
        <dsp:cNvPr id="0" name=""/>
        <dsp:cNvSpPr/>
      </dsp:nvSpPr>
      <dsp:spPr>
        <a:xfrm>
          <a:off x="1385801" y="0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171450" lvl="1" indent="-171450" algn="just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700" kern="1200" dirty="0"/>
            <a:t>一个“块”应该放置在</a:t>
          </a:r>
          <a:r>
            <a:rPr lang="en-US" altLang="zh-CN" sz="1700" kern="1200" dirty="0"/>
            <a:t>Cache</a:t>
          </a:r>
          <a:r>
            <a:rPr lang="zh-CN" altLang="en-US" sz="1700" kern="1200" dirty="0"/>
            <a:t>的什么位置？</a:t>
          </a:r>
        </a:p>
      </dsp:txBody>
      <dsp:txXfrm>
        <a:off x="1423891" y="38090"/>
        <a:ext cx="1797595" cy="1224300"/>
      </dsp:txXfrm>
    </dsp:sp>
    <dsp:sp modelId="{04188C8E-9B20-4CDB-B5FC-D6487BBDDD08}">
      <dsp:nvSpPr>
        <dsp:cNvPr id="0" name=""/>
        <dsp:cNvSpPr/>
      </dsp:nvSpPr>
      <dsp:spPr>
        <a:xfrm>
          <a:off x="2507466" y="308864"/>
          <a:ext cx="2346282" cy="2346282"/>
        </a:xfrm>
        <a:prstGeom prst="pieWedge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“块”放置</a:t>
          </a:r>
        </a:p>
      </dsp:txBody>
      <dsp:txXfrm>
        <a:off x="3194676" y="996074"/>
        <a:ext cx="1659072" cy="1659072"/>
      </dsp:txXfrm>
    </dsp:sp>
    <dsp:sp modelId="{0A5FD5ED-5EC4-4218-B660-FDA164077E74}">
      <dsp:nvSpPr>
        <dsp:cNvPr id="0" name=""/>
        <dsp:cNvSpPr/>
      </dsp:nvSpPr>
      <dsp:spPr>
        <a:xfrm rot="5400000">
          <a:off x="4962122" y="308864"/>
          <a:ext cx="2346282" cy="2346282"/>
        </a:xfrm>
        <a:prstGeom prst="pieWedge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“块”识别</a:t>
          </a:r>
        </a:p>
      </dsp:txBody>
      <dsp:txXfrm rot="-5400000">
        <a:off x="4962122" y="996074"/>
        <a:ext cx="1659072" cy="1659072"/>
      </dsp:txXfrm>
    </dsp:sp>
    <dsp:sp modelId="{2158FB86-6E42-4AA1-814C-612946C172A5}">
      <dsp:nvSpPr>
        <dsp:cNvPr id="0" name=""/>
        <dsp:cNvSpPr/>
      </dsp:nvSpPr>
      <dsp:spPr>
        <a:xfrm rot="10800000">
          <a:off x="4962122" y="2763520"/>
          <a:ext cx="2346282" cy="234628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写策略</a:t>
          </a:r>
        </a:p>
      </dsp:txBody>
      <dsp:txXfrm rot="10800000">
        <a:off x="4962122" y="2763520"/>
        <a:ext cx="1659072" cy="1659072"/>
      </dsp:txXfrm>
    </dsp:sp>
    <dsp:sp modelId="{52EBB237-DFF2-461B-900B-3854DD4AAEF4}">
      <dsp:nvSpPr>
        <dsp:cNvPr id="0" name=""/>
        <dsp:cNvSpPr/>
      </dsp:nvSpPr>
      <dsp:spPr>
        <a:xfrm rot="16200000">
          <a:off x="2507466" y="2763520"/>
          <a:ext cx="2346282" cy="2346282"/>
        </a:xfrm>
        <a:prstGeom prst="pieWedge">
          <a:avLst/>
        </a:prstGeom>
        <a:solidFill>
          <a:schemeClr val="bg1">
            <a:lumMod val="9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“块”替换</a:t>
          </a:r>
        </a:p>
      </dsp:txBody>
      <dsp:txXfrm rot="5400000">
        <a:off x="3194676" y="2763520"/>
        <a:ext cx="1659072" cy="1659072"/>
      </dsp:txXfrm>
    </dsp:sp>
    <dsp:sp modelId="{A18ABD98-7F03-42D3-9765-902FCB94BF29}">
      <dsp:nvSpPr>
        <dsp:cNvPr id="0" name=""/>
        <dsp:cNvSpPr/>
      </dsp:nvSpPr>
      <dsp:spPr>
        <a:xfrm>
          <a:off x="4502890" y="2221653"/>
          <a:ext cx="810090" cy="70442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7C9BBF-FE1C-423D-BDB0-3E5B9BA33298}">
      <dsp:nvSpPr>
        <dsp:cNvPr id="0" name=""/>
        <dsp:cNvSpPr/>
      </dsp:nvSpPr>
      <dsp:spPr>
        <a:xfrm rot="10800000">
          <a:off x="4502890" y="2492586"/>
          <a:ext cx="810090" cy="70442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B3321-9625-48D7-A91D-CD4FF8EA26CB}" type="datetimeFigureOut">
              <a:rPr lang="zh-CN" altLang="en-US" smtClean="0"/>
              <a:pPr/>
              <a:t>2024/11/13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41EC39-8C03-4A1B-8776-95A63998E4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423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717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431352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11591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468477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65532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33832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7989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zh-CN" altLang="en-US" sz="12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主存</m:t>
                    </m:r>
                  </m:oMath>
                </a14:m>
                <a:r>
                  <a:rPr lang="zh-CN" altLang="en-US" sz="12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的缺失代价 </a:t>
                </a:r>
                <a:r>
                  <a:rPr lang="en-US" altLang="zh-CN" sz="12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 </a:t>
                </a:r>
                <a:r>
                  <a:rPr lang="en-US" altLang="zh-CN" sz="1200" dirty="0" err="1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100ns</a:t>
                </a:r>
                <a:r>
                  <a:rPr lang="en-US" altLang="zh-CN" sz="12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/ </a:t>
                </a:r>
                <a:r>
                  <a:rPr lang="en-US" altLang="zh-CN" sz="1200" dirty="0" err="1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0.25ns</a:t>
                </a:r>
                <a:r>
                  <a:rPr lang="en-US" altLang="zh-CN" sz="12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= 400</a:t>
                </a:r>
                <a:r>
                  <a:rPr lang="zh-CN" altLang="en-US" sz="12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个时钟周期</a:t>
                </a:r>
                <a:endParaRPr lang="en-US" altLang="zh-CN" sz="12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12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zh-CN" altLang="en-US" sz="120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只有</m:t>
                    </m:r>
                  </m:oMath>
                </a14:m>
                <a:r>
                  <a:rPr lang="en-US" altLang="zh-CN" sz="12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L1</a:t>
                </a:r>
                <a:r>
                  <a:rPr lang="en-US" altLang="zh-CN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Cache</a:t>
                </a:r>
                <a:r>
                  <a:rPr lang="zh-CN" altLang="en-US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时，</a:t>
                </a:r>
                <a:r>
                  <a:rPr lang="en-US" altLang="zh-CN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CPI = 1 + </a:t>
                </a:r>
                <a:r>
                  <a:rPr lang="zh-CN" altLang="en-US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每条指令的访存阻塞时钟周期</a:t>
                </a:r>
                <a:endParaRPr lang="en-US" altLang="zh-CN" sz="120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zh-CN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       = 1 + 2% × 400 = 9</a:t>
                </a:r>
                <a:endParaRPr lang="zh-CN" altLang="en-US" sz="120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zh-CN" altLang="en-US" sz="12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i="0">
                    <a:solidFill>
                      <a:srgbClr val="000000"/>
                    </a:solidFill>
                    <a:latin typeface="Cambria Math" panose="02040503050406030204" pitchFamily="18" charset="0"/>
                    <a:ea typeface="Tahoma" panose="020B0604030504040204" pitchFamily="34" charset="0"/>
                    <a:cs typeface="Tahoma" panose="020B0604030504040204" pitchFamily="34" charset="0"/>
                  </a:rPr>
                  <a:t>主存</a:t>
                </a:r>
                <a:r>
                  <a:rPr lang="zh-CN" altLang="en-US" sz="12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的缺失代价 </a:t>
                </a:r>
                <a:r>
                  <a:rPr lang="en-US" altLang="zh-CN" sz="12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 </a:t>
                </a:r>
                <a:r>
                  <a:rPr lang="en-US" altLang="zh-CN" sz="1200" dirty="0" err="1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100ns</a:t>
                </a:r>
                <a:r>
                  <a:rPr lang="en-US" altLang="zh-CN" sz="12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/ </a:t>
                </a:r>
                <a:r>
                  <a:rPr lang="en-US" altLang="zh-CN" sz="1200" dirty="0" err="1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0.25ns</a:t>
                </a:r>
                <a:r>
                  <a:rPr lang="en-US" altLang="zh-CN" sz="12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= 400</a:t>
                </a:r>
                <a:r>
                  <a:rPr lang="zh-CN" altLang="en-US" sz="12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个时钟周期</a:t>
                </a:r>
                <a:endParaRPr lang="en-US" altLang="zh-CN" sz="12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12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algn="ctr"/>
                <a:r>
                  <a:rPr lang="zh-CN" altLang="en-US" sz="1200" i="0">
                    <a:solidFill>
                      <a:srgbClr val="000000"/>
                    </a:solidFill>
                    <a:latin typeface="Cambria Math" panose="02040503050406030204" pitchFamily="18" charset="0"/>
                    <a:ea typeface="Tahoma" panose="020B0604030504040204" pitchFamily="34" charset="0"/>
                    <a:cs typeface="Tahoma" panose="020B0604030504040204" pitchFamily="34" charset="0"/>
                  </a:rPr>
                  <a:t>只有</a:t>
                </a:r>
                <a:r>
                  <a:rPr lang="en-US" altLang="zh-CN" sz="12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L1</a:t>
                </a:r>
                <a:r>
                  <a:rPr lang="en-US" altLang="zh-CN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Cache</a:t>
                </a:r>
                <a:r>
                  <a:rPr lang="zh-CN" altLang="en-US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时，</a:t>
                </a:r>
                <a:r>
                  <a:rPr lang="en-US" altLang="zh-CN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CPI = 1 + </a:t>
                </a:r>
                <a:r>
                  <a:rPr lang="zh-CN" altLang="en-US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每条指令的访存阻塞时钟周期</a:t>
                </a:r>
                <a:endParaRPr lang="en-US" altLang="zh-CN" sz="120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zh-CN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       = 1 + 2% × 400 = 9</a:t>
                </a:r>
                <a:endParaRPr lang="zh-CN" altLang="en-US" sz="120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zh-CN" altLang="en-US" sz="12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14139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475377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54802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L1</a:t>
            </a:r>
            <a:r>
              <a:rPr lang="zh-CN" altLang="en-US" dirty="0"/>
              <a:t>中替换</a:t>
            </a:r>
            <a:r>
              <a:rPr lang="en-US" altLang="zh-CN" dirty="0"/>
              <a:t>a’</a:t>
            </a:r>
            <a:r>
              <a:rPr lang="zh-CN" altLang="en-US" dirty="0"/>
              <a:t>，</a:t>
            </a:r>
            <a:r>
              <a:rPr lang="en-US" altLang="zh-CN" dirty="0" err="1"/>
              <a:t>L2</a:t>
            </a:r>
            <a:r>
              <a:rPr lang="zh-CN" altLang="en-US" dirty="0"/>
              <a:t>中替换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01373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603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05446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18073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02282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为什么不放在</a:t>
            </a:r>
            <a:r>
              <a:rPr lang="en-US" altLang="zh-CN" dirty="0"/>
              <a:t>inv</a:t>
            </a:r>
            <a:r>
              <a:rPr lang="zh-CN" altLang="en-US" dirty="0"/>
              <a:t>，而是替换</a:t>
            </a:r>
            <a:r>
              <a:rPr lang="en-US" altLang="zh-CN" dirty="0"/>
              <a:t>a</a:t>
            </a:r>
          </a:p>
          <a:p>
            <a:endParaRPr lang="en-US" altLang="zh-CN" dirty="0"/>
          </a:p>
          <a:p>
            <a:r>
              <a:rPr lang="en-US" altLang="zh-CN" dirty="0"/>
              <a:t>a’</a:t>
            </a:r>
            <a:r>
              <a:rPr lang="zh-CN" altLang="en-US"/>
              <a:t>的写回操作可以最先完成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541423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51833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85639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349138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06689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78551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88616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917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9263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895907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63473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34772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318949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123950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03154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01930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207029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37587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74721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1071142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Cache</a:t>
            </a:r>
            <a:r>
              <a:rPr lang="zh-CN" altLang="en-US" dirty="0"/>
              <a:t>允许同时为多个</a:t>
            </a:r>
            <a:r>
              <a:rPr lang="en-US" altLang="zh-CN" dirty="0"/>
              <a:t>miss</a:t>
            </a:r>
            <a:r>
              <a:rPr lang="zh-CN" altLang="en-US" dirty="0"/>
              <a:t>服务，但为多个</a:t>
            </a:r>
            <a:r>
              <a:rPr lang="en-US" altLang="zh-CN" dirty="0"/>
              <a:t>miss</a:t>
            </a:r>
            <a:r>
              <a:rPr lang="zh-CN" altLang="en-US" dirty="0"/>
              <a:t>服务会造成</a:t>
            </a:r>
            <a:r>
              <a:rPr lang="en-US" altLang="zh-CN" dirty="0"/>
              <a:t>…..</a:t>
            </a:r>
            <a:r>
              <a:rPr lang="zh-CN" altLang="en-US" dirty="0"/>
              <a:t>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399472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187375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42564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040240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47103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6359467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612993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1974282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188257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678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832612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915695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6804094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1356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23066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61170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0666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24088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845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0872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9477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69459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6859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9571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9404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9324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3159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0200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911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521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00323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7828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4702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3133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95316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58569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853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51599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2048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7478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030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8469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7021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147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9330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38056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76362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08244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5093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931675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54737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262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8897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31613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50241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120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m:rPr>
                        <m:sty m:val="p"/>
                      </m:rPr>
                      <a:rPr lang="en-US" altLang="zh-CN" sz="1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MA</m:t>
                    </m:r>
                    <m:r>
                      <m:rPr>
                        <m:nor/>
                      </m:rPr>
                      <a:rPr lang="zh-CN" altLang="en-US" sz="120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zh-CN" altLang="en-US" sz="120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zh-CN" altLang="en-US" sz="1200" b="1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命中</m:t>
                    </m:r>
                    <m:r>
                      <a:rPr lang="zh-CN" altLang="en-US" sz="1200" b="1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时间</m:t>
                    </m:r>
                    <m:r>
                      <a:rPr lang="zh-CN" altLang="en-US" sz="1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1200" b="1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缺失</m:t>
                    </m:r>
                    <m:r>
                      <a:rPr lang="zh-CN" altLang="en-US" sz="1200" b="1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率</m:t>
                    </m:r>
                    <m:r>
                      <a:rPr lang="zh-CN" altLang="en-US" sz="1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zh-CN" altLang="en-US" sz="1200" b="0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缺失</m:t>
                    </m:r>
                  </m:oMath>
                </a14:m>
                <a:r>
                  <a:rPr lang="zh-CN" altLang="en-US" sz="1200" dirty="0">
                    <a:solidFill>
                      <a:srgbClr val="0066FF"/>
                    </a:solidFill>
                  </a:rPr>
                  <a:t>代价</a:t>
                </a:r>
                <a:endParaRPr lang="en-US" altLang="zh-CN" sz="1200" b="0" i="0" dirty="0">
                  <a:solidFill>
                    <a:schemeClr val="tx1"/>
                  </a:solidFill>
                  <a:latin typeface="+mn-lt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1200" b="1" i="1" dirty="0">
                  <a:solidFill>
                    <a:srgbClr val="FF0066"/>
                  </a:solidFill>
                  <a:latin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lang="zh-CN" altLang="en-US" sz="1200" b="1" i="1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缺失</m:t>
                    </m:r>
                    <m:r>
                      <a:rPr lang="zh-CN" altLang="en-US" sz="1200" b="1" i="1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代价</m:t>
                    </m:r>
                    <m:r>
                      <m:rPr>
                        <m:nor/>
                      </m:rPr>
                      <a:rPr lang="zh-CN" altLang="en-US" sz="120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zh-CN" altLang="en-US" sz="1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主存访问延迟</m:t>
                    </m:r>
                    <m:r>
                      <a:rPr lang="en-US" altLang="zh-CN" sz="12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块大小</m:t>
                        </m:r>
                      </m:num>
                      <m:den>
                        <m:r>
                          <a:rPr lang="zh-CN" alt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主存带宽</m:t>
                        </m:r>
                      </m:den>
                    </m:f>
                  </m:oMath>
                </a14:m>
                <a:r>
                  <a:rPr lang="zh-CN" altLang="en-US" sz="1200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12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r>
                      <a:rPr lang="en-US" altLang="zh-CN" sz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100</m:t>
                    </m:r>
                    <m:r>
                      <m:rPr>
                        <m:sty m:val="p"/>
                      </m:rPr>
                      <a:rPr lang="en-US" altLang="zh-CN" sz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ns</m:t>
                    </m:r>
                    <m:r>
                      <a:rPr lang="en-US" altLang="zh-CN" sz="12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zh-CN" altLang="en-US" sz="12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64</m:t>
                        </m:r>
                        <m:r>
                          <m:rPr>
                            <m:sty m:val="p"/>
                          </m:rPr>
                          <a:rPr lang="en-US" altLang="zh-CN" sz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B</m:t>
                        </m:r>
                      </m:num>
                      <m:den>
                        <m:r>
                          <a:rPr lang="en-US" altLang="zh-CN" sz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8</m:t>
                        </m:r>
                        <m:r>
                          <m:rPr>
                            <m:sty m:val="p"/>
                          </m:rPr>
                          <a:rPr lang="en-US" altLang="zh-CN" sz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B</m:t>
                        </m:r>
                        <m:r>
                          <a:rPr lang="en-US" altLang="zh-CN" sz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/</m:t>
                        </m:r>
                        <m:r>
                          <a:rPr lang="en-US" altLang="zh-CN" sz="12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𝑛𝑠</m:t>
                        </m:r>
                      </m:den>
                    </m:f>
                  </m:oMath>
                </a14:m>
                <a:r>
                  <a:rPr lang="en-US" altLang="zh-CN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12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108ns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12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en-US" altLang="zh-CN" sz="12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MA</m:t>
                      </m:r>
                      <m:r>
                        <m:rPr>
                          <m:nor/>
                        </m:rPr>
                        <a:rPr lang="zh-CN" altLang="en-US" sz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zh-CN" altLang="en-US" sz="12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sz="12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  <m:r>
                        <a:rPr lang="zh-CN" altLang="en-US" sz="12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108</m:t>
                      </m:r>
                      <m:r>
                        <m:rPr>
                          <m:nor/>
                        </m:rPr>
                        <a:rPr lang="en-US" altLang="zh-CN" sz="12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12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1200" i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2.08</m:t>
                      </m:r>
                      <m:r>
                        <m:rPr>
                          <m:nor/>
                        </m:rPr>
                        <a:rPr lang="en-US" altLang="zh-CN" sz="1200" i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ns</m:t>
                      </m:r>
                    </m:oMath>
                  </m:oMathPara>
                </a14:m>
                <a:endParaRPr lang="zh-CN" altLang="en-US" sz="120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"A</a:t>
                </a:r>
                <a:r>
                  <a:rPr lang="en-US" altLang="zh-CN" sz="120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" MA</a:t>
                </a:r>
                <a:r>
                  <a:rPr lang="zh-CN" altLang="en-US" sz="120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"T = </a:t>
                </a:r>
                <a:r>
                  <a:rPr lang="zh-CN" altLang="en-US" sz="1200" b="1" i="0">
                    <a:solidFill>
                      <a:srgbClr val="0066FF"/>
                    </a:solidFill>
                    <a:latin typeface="Cambria Math" panose="02040503050406030204" pitchFamily="18" charset="0"/>
                  </a:rPr>
                  <a:t>" 命中时间</a:t>
                </a:r>
                <a:r>
                  <a:rPr lang="zh-CN" altLang="en-US" sz="120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zh-CN" altLang="en-US" sz="1200" b="1" i="0">
                    <a:solidFill>
                      <a:srgbClr val="0066FF"/>
                    </a:solidFill>
                    <a:latin typeface="Cambria Math" panose="02040503050406030204" pitchFamily="18" charset="0"/>
                  </a:rPr>
                  <a:t>缺失率</a:t>
                </a:r>
                <a:r>
                  <a:rPr lang="zh-CN" altLang="en-US" sz="120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×</a:t>
                </a:r>
                <a:r>
                  <a:rPr lang="zh-CN" altLang="en-US" sz="1200" b="0" i="0">
                    <a:solidFill>
                      <a:srgbClr val="0066FF"/>
                    </a:solidFill>
                    <a:latin typeface="Cambria Math" panose="02040503050406030204" pitchFamily="18" charset="0"/>
                  </a:rPr>
                  <a:t>缺失</a:t>
                </a:r>
                <a:r>
                  <a:rPr lang="zh-CN" altLang="en-US" sz="1200" dirty="0">
                    <a:solidFill>
                      <a:srgbClr val="0066FF"/>
                    </a:solidFill>
                  </a:rPr>
                  <a:t>代价</a:t>
                </a:r>
                <a:endParaRPr lang="en-US" altLang="zh-CN" sz="1200" b="0" i="0" dirty="0">
                  <a:solidFill>
                    <a:schemeClr val="tx1"/>
                  </a:solidFill>
                  <a:latin typeface="+mn-lt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1200" b="1" i="1" dirty="0">
                  <a:solidFill>
                    <a:srgbClr val="FF0066"/>
                  </a:solidFill>
                  <a:latin typeface="Cambria Math" panose="020405030504060302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b="1" i="0">
                    <a:solidFill>
                      <a:srgbClr val="FF0066"/>
                    </a:solidFill>
                    <a:latin typeface="Cambria Math" panose="02040503050406030204" pitchFamily="18" charset="0"/>
                  </a:rPr>
                  <a:t>缺失代价</a:t>
                </a:r>
                <a:r>
                  <a:rPr lang="zh-CN" altLang="en-US" sz="1200" b="1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"</a:t>
                </a:r>
                <a:r>
                  <a:rPr lang="zh-CN" altLang="en-US" sz="120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 = " 主存访问延迟</a:t>
                </a:r>
                <a:r>
                  <a:rPr lang="en-US" altLang="zh-CN" sz="120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zh-CN" altLang="en-US" sz="120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块大小/主存带宽</a:t>
                </a:r>
                <a:r>
                  <a:rPr lang="zh-CN" altLang="en-US" sz="1200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zh-CN" altLang="en-US" sz="1200" i="0">
                    <a:solidFill>
                      <a:srgbClr val="00000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"= </a:t>
                </a:r>
                <a:r>
                  <a:rPr lang="en-US" altLang="zh-CN" sz="1200" i="0">
                    <a:solidFill>
                      <a:srgbClr val="00000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" 100ns+64B</a:t>
                </a:r>
                <a:r>
                  <a:rPr lang="zh-CN" altLang="en-US" sz="1200" i="0">
                    <a:solidFill>
                      <a:srgbClr val="00000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/(</a:t>
                </a:r>
                <a:r>
                  <a:rPr lang="en-US" altLang="zh-CN" sz="1200" i="0">
                    <a:solidFill>
                      <a:srgbClr val="00000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8B/𝑛𝑠</a:t>
                </a:r>
                <a:r>
                  <a:rPr lang="zh-CN" altLang="en-US" sz="1200" i="0">
                    <a:solidFill>
                      <a:srgbClr val="000000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CN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120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"="</a:t>
                </a:r>
                <a:r>
                  <a:rPr lang="en-US" altLang="zh-CN" sz="12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108ns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"A</a:t>
                </a:r>
                <a:r>
                  <a:rPr lang="en-US" altLang="zh-CN" sz="1200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" MA</a:t>
                </a:r>
                <a:r>
                  <a:rPr lang="zh-CN" altLang="en-US" sz="1200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"</a:t>
                </a:r>
                <a:r>
                  <a:rPr lang="zh-CN" altLang="en-US" sz="120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T = </a:t>
                </a:r>
                <a:r>
                  <a:rPr lang="en-US" altLang="zh-CN" sz="1200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" 1</a:t>
                </a:r>
                <a:r>
                  <a:rPr lang="zh-CN" altLang="en-US" sz="1200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+</a:t>
                </a:r>
                <a:r>
                  <a:rPr lang="en-US" altLang="zh-CN" sz="1200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0.01</a:t>
                </a:r>
                <a:r>
                  <a:rPr lang="zh-CN" altLang="en-US" sz="1200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×</a:t>
                </a:r>
                <a:r>
                  <a:rPr lang="en-US" altLang="zh-CN" sz="1200" b="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108"</a:t>
                </a:r>
                <a:r>
                  <a:rPr lang="en-US" altLang="zh-CN" sz="120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:r>
                  <a:rPr lang="zh-CN" altLang="en-US" sz="1200" i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CN" sz="1200" i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2.08ns</a:t>
                </a:r>
                <a:r>
                  <a:rPr lang="zh-CN" altLang="en-US" sz="1200" i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"</a:t>
                </a:r>
                <a:endParaRPr lang="zh-CN" altLang="en-US" sz="120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12146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1387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6116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b="0" i="0" u="none" strike="noStrike" baseline="0" dirty="0">
                <a:solidFill>
                  <a:srgbClr val="3E3E3E"/>
                </a:solidFill>
                <a:latin typeface="HiddenHorzOCR"/>
              </a:rPr>
              <a:t>仅仅提高时钟频率而不改进存储系统也会因</a:t>
            </a:r>
            <a:r>
              <a:rPr lang="en-US" altLang="zh-CN" sz="1800" b="0" i="0" u="none" strike="noStrike" baseline="0" dirty="0">
                <a:solidFill>
                  <a:srgbClr val="3E3E3E"/>
                </a:solidFill>
                <a:latin typeface="HiddenHorzOCR"/>
              </a:rPr>
              <a:t>cache </a:t>
            </a:r>
            <a:r>
              <a:rPr lang="zh-CN" altLang="en-US" sz="1800" b="0" i="0" u="none" strike="noStrike" baseline="0" dirty="0">
                <a:solidFill>
                  <a:srgbClr val="3E3E3E"/>
                </a:solidFill>
                <a:latin typeface="HiddenHorzOCR"/>
              </a:rPr>
              <a:t>缺失的增加而加剧性能的流失。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9838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58635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指令缺失的代价 </a:t>
            </a:r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 IC × 2% × 100 = </a:t>
            </a:r>
            <a:r>
              <a:rPr lang="en-US" altLang="zh-CN" sz="12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2×IC</a:t>
            </a:r>
            <a:endParaRPr lang="zh-CN" altLang="en-US" sz="1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数据缺失的代价 </a:t>
            </a:r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 IC × 36% × 4% × 100 = </a:t>
            </a:r>
            <a:r>
              <a:rPr lang="en-US" altLang="zh-CN" sz="12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1.44×IC</a:t>
            </a:r>
            <a:endParaRPr lang="zh-CN" altLang="en-US" sz="1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总缺失代价 </a:t>
            </a:r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 </a:t>
            </a:r>
            <a:r>
              <a:rPr lang="en-US" altLang="zh-CN" sz="12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2×IC</a:t>
            </a:r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+ </a:t>
            </a:r>
            <a:r>
              <a:rPr lang="en-US" altLang="zh-CN" sz="12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1.44×IC</a:t>
            </a:r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12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3.44×IC</a:t>
            </a:r>
            <a:endParaRPr lang="zh-CN" altLang="en-US" sz="1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加速比</a:t>
            </a:r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zh-CN" alt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 </a:t>
            </a:r>
            <a:r>
              <a:rPr lang="zh-CN" alt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有访存阻塞的</a:t>
            </a:r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CPU</a:t>
            </a:r>
            <a:r>
              <a:rPr lang="zh-CN" alt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执行时间 </a:t>
            </a:r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带理想</a:t>
            </a:r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CPU</a:t>
            </a:r>
            <a:r>
              <a:rPr lang="zh-CN" alt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执行时间</a:t>
            </a:r>
            <a:endParaRPr lang="en-US" altLang="zh-CN" sz="1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            </a:t>
            </a:r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 (</a:t>
            </a:r>
            <a:r>
              <a:rPr lang="en-US" altLang="zh-CN" sz="12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IC×CPI</a:t>
            </a:r>
            <a:r>
              <a:rPr lang="zh-CN" altLang="en-US" sz="12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阻塞</a:t>
            </a:r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×CT)</a:t>
            </a:r>
            <a:r>
              <a:rPr lang="zh-CN" alt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12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IC×CPI</a:t>
            </a:r>
            <a:r>
              <a:rPr lang="zh-CN" altLang="en-US" sz="12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理想</a:t>
            </a:r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×CT)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            </a:t>
            </a:r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 CPI</a:t>
            </a:r>
            <a:r>
              <a:rPr lang="zh-CN" altLang="en-US" sz="12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阻塞</a:t>
            </a:r>
            <a:r>
              <a:rPr lang="zh-CN" alt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CPI</a:t>
            </a:r>
            <a:r>
              <a:rPr lang="zh-CN" altLang="en-US" sz="12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理想</a:t>
            </a:r>
            <a:r>
              <a:rPr lang="zh-CN" alt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 (3.44+2) / 2 = 2.72</a:t>
            </a:r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</a:t>
            </a:r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CPI = 2</a:t>
            </a:r>
            <a:r>
              <a:rPr lang="zh-CN" alt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时，访存阻塞的时间占整个执行时间的比例为</a:t>
            </a:r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3.44 / 5.44 = 63%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</a:t>
            </a:r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CPI = 1</a:t>
            </a:r>
            <a:r>
              <a:rPr lang="zh-CN" alt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时，访存阻塞的时间占整个执行时间的比例为</a:t>
            </a:r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3.44 / 4.44 = 77%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</a:t>
            </a:r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CPI = 1</a:t>
            </a:r>
            <a:r>
              <a:rPr lang="zh-CN" alt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时，加速比 </a:t>
            </a:r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 CPI</a:t>
            </a:r>
            <a:r>
              <a:rPr lang="zh-CN" altLang="en-US" sz="12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阻塞</a:t>
            </a:r>
            <a:r>
              <a:rPr lang="zh-CN" alt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CPI</a:t>
            </a:r>
            <a:r>
              <a:rPr lang="zh-CN" altLang="en-US" sz="12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理想</a:t>
            </a:r>
            <a:r>
              <a:rPr lang="zh-CN" alt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 (3.44+1) / 1 = 4.44</a:t>
            </a:r>
            <a:r>
              <a:rPr lang="zh-CN" altLang="en-US" sz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，性能变差</a:t>
            </a:r>
            <a:endParaRPr lang="en-US" altLang="zh-CN" sz="1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16048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9045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1200" smtClean="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AMAT</m:t>
                      </m:r>
                      <m:r>
                        <m:rPr>
                          <m:nor/>
                        </m:rPr>
                        <a:rPr lang="zh-CN" altLang="en-US" sz="1200" i="0" smtClean="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zh-CN" altLang="en-US" sz="1200" i="0" smtClean="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m:t>Hit</m:t>
                      </m:r>
                      <m:r>
                        <m:rPr>
                          <m:nor/>
                        </m:rPr>
                        <a:rPr lang="zh-CN" altLang="en-US" sz="1200" i="0" smtClean="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1200" i="0" smtClean="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m:t>time</m:t>
                      </m:r>
                      <m:r>
                        <a:rPr lang="zh-CN" altLang="en-US" sz="1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CN" altLang="en-US" sz="1200" i="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m:t>Miss</m:t>
                      </m:r>
                      <m:r>
                        <m:rPr>
                          <m:nor/>
                        </m:rPr>
                        <a:rPr lang="zh-CN" altLang="en-US" sz="1200" i="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1200" i="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m:t>rate</m:t>
                      </m:r>
                      <m:r>
                        <a:rPr lang="zh-CN" altLang="en-US" sz="1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zh-CN" altLang="en-US" sz="1200" i="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m:t>Miss</m:t>
                      </m:r>
                      <m:r>
                        <m:rPr>
                          <m:nor/>
                        </m:rPr>
                        <a:rPr lang="zh-CN" altLang="en-US" sz="1200" i="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1200" i="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m:t>penalty</m:t>
                      </m:r>
                    </m:oMath>
                  </m:oMathPara>
                </a14:m>
                <a:endParaRPr lang="zh-CN" altLang="en-US" sz="1200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dirty="0" err="1"/>
                  <a:t>AMAT</a:t>
                </a:r>
                <a:r>
                  <a:rPr kumimoji="0" lang="en-US" altLang="zh-CN" sz="1200" baseline="-25000" dirty="0" err="1"/>
                  <a:t>1</a:t>
                </a:r>
                <a:r>
                  <a:rPr kumimoji="0" lang="en-US" altLang="zh-CN" sz="1200" baseline="-25000" dirty="0"/>
                  <a:t>-way</a:t>
                </a:r>
                <a:r>
                  <a:rPr kumimoji="0" lang="en-US" altLang="zh-CN" sz="1200" dirty="0"/>
                  <a:t> = 0.35 + (2.1% × 65) = </a:t>
                </a:r>
                <a:r>
                  <a:rPr kumimoji="0" lang="en-US" altLang="zh-CN" sz="1200" dirty="0" err="1"/>
                  <a:t>1.72ns</a:t>
                </a:r>
                <a:endParaRPr kumimoji="0" lang="en-US" altLang="zh-CN" sz="120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dirty="0" err="1"/>
                  <a:t>AMAT</a:t>
                </a:r>
                <a:r>
                  <a:rPr kumimoji="0" lang="en-US" altLang="zh-CN" sz="1200" baseline="-25000" dirty="0" err="1"/>
                  <a:t>2</a:t>
                </a:r>
                <a:r>
                  <a:rPr kumimoji="0" lang="en-US" altLang="zh-CN" sz="1200" baseline="-25000" dirty="0"/>
                  <a:t>-way</a:t>
                </a:r>
                <a:r>
                  <a:rPr kumimoji="0" lang="en-US" altLang="zh-CN" sz="1200" dirty="0"/>
                  <a:t> = 0.35 × 1.35 + (1.9% × 65) = </a:t>
                </a:r>
                <a:r>
                  <a:rPr kumimoji="0" lang="en-US" altLang="zh-CN" sz="1200" dirty="0" err="1"/>
                  <a:t>1.71ns</a:t>
                </a:r>
                <a:endParaRPr kumimoji="0" lang="zh-CN" altLang="en-US" sz="1200" dirty="0"/>
              </a:p>
              <a:p>
                <a:r>
                  <a:rPr lang="en-US" altLang="zh-CN" dirty="0"/>
                  <a:t>---------------------------------------------------------------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12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nor/>
                              </m:rPr>
                              <a:rPr lang="zh-CN" altLang="en-US" sz="1200" i="0">
                                <a:solidFill>
                                  <a:srgbClr val="000000"/>
                                </a:solidFill>
                                <a:latin typeface="Tahoma" panose="020B0604030504040204" pitchFamily="34" charset="0"/>
                                <a:cs typeface="Tahoma" panose="020B0604030504040204" pitchFamily="34" charset="0"/>
                              </a:rPr>
                              <m:t>Execution</m:t>
                            </m:r>
                            <m:r>
                              <m:rPr>
                                <m:nor/>
                              </m:rPr>
                              <a:rPr lang="zh-CN" altLang="en-US" sz="1200" i="0">
                                <a:solidFill>
                                  <a:srgbClr val="000000"/>
                                </a:solidFill>
                                <a:latin typeface="Tahoma" panose="020B0604030504040204" pitchFamily="34" charset="0"/>
                                <a:cs typeface="Tahoma" panose="020B0604030504040204" pitchFamily="34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zh-CN" altLang="en-US" sz="1200" i="0">
                                <a:solidFill>
                                  <a:srgbClr val="000000"/>
                                </a:solidFill>
                                <a:latin typeface="Tahoma" panose="020B0604030504040204" pitchFamily="34" charset="0"/>
                                <a:cs typeface="Tahoma" panose="020B0604030504040204" pitchFamily="34" charset="0"/>
                              </a:rPr>
                              <m:t>time</m:t>
                            </m:r>
                            <m:r>
                              <m:rPr>
                                <m:nor/>
                              </m:rPr>
                              <a:rPr lang="zh-CN" altLang="en-US" sz="1200" i="0">
                                <a:solidFill>
                                  <a:srgbClr val="000000"/>
                                </a:solidFill>
                                <a:latin typeface="Tahoma" panose="020B0604030504040204" pitchFamily="34" charset="0"/>
                                <a:cs typeface="Tahoma" panose="020B0604030504040204" pitchFamily="34" charset="0"/>
                              </a:rPr>
                              <m:t> = </m:t>
                            </m:r>
                            <m:d>
                              <m:dPr>
                                <m:ctrlPr>
                                  <a:rPr lang="zh-CN" altLang="en-US" sz="1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200" i="0">
                                    <a:solidFill>
                                      <a:srgbClr val="000000"/>
                                    </a:solidFill>
                                    <a:latin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CPU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1200" i="0">
                                    <a:solidFill>
                                      <a:srgbClr val="000000"/>
                                    </a:solidFill>
                                    <a:latin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1200" i="0">
                                    <a:solidFill>
                                      <a:srgbClr val="000000"/>
                                    </a:solidFill>
                                    <a:latin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cycles</m:t>
                                </m:r>
                                <m:r>
                                  <a:rPr lang="zh-CN" altLang="en-US" sz="1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1200" i="0">
                                    <a:solidFill>
                                      <a:srgbClr val="000000"/>
                                    </a:solidFill>
                                    <a:latin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Memory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1200" i="0">
                                    <a:solidFill>
                                      <a:srgbClr val="000000"/>
                                    </a:solidFill>
                                    <a:latin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1200" i="0">
                                    <a:solidFill>
                                      <a:srgbClr val="000000"/>
                                    </a:solidFill>
                                    <a:latin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stall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1200" i="0">
                                    <a:solidFill>
                                      <a:srgbClr val="000000"/>
                                    </a:solidFill>
                                    <a:latin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1200" i="0">
                                    <a:solidFill>
                                      <a:srgbClr val="000000"/>
                                    </a:solidFill>
                                    <a:latin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cycles</m:t>
                                </m:r>
                              </m:e>
                            </m:d>
                            <m:r>
                              <a:rPr lang="zh-CN" altLang="en-US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m:rPr>
                                <m:nor/>
                              </m:rPr>
                              <a:rPr lang="zh-CN" altLang="en-US" sz="1200" i="0">
                                <a:solidFill>
                                  <a:srgbClr val="000000"/>
                                </a:solidFill>
                                <a:latin typeface="Tahoma" panose="020B0604030504040204" pitchFamily="34" charset="0"/>
                                <a:cs typeface="Tahoma" panose="020B0604030504040204" pitchFamily="34" charset="0"/>
                              </a:rPr>
                              <m:t>CT</m:t>
                            </m:r>
                          </m:e>
                        </m:mr>
                        <m:mr>
                          <m:e>
                            <m:r>
                              <a:rPr lang="zh-CN" altLang="en-US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nor/>
                              </m:rPr>
                              <a:rPr lang="zh-CN" altLang="en-US" sz="1200" i="0">
                                <a:solidFill>
                                  <a:srgbClr val="000000"/>
                                </a:solidFill>
                                <a:latin typeface="Tahoma" panose="020B0604030504040204" pitchFamily="34" charset="0"/>
                                <a:cs typeface="Tahoma" panose="020B0604030504040204" pitchFamily="34" charset="0"/>
                              </a:rPr>
                              <m:t>IC</m:t>
                            </m:r>
                            <m:r>
                              <a:rPr lang="zh-CN" altLang="en-US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ctrlPr>
                                  <a:rPr lang="zh-CN" altLang="en-US" sz="1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1200" i="0">
                                    <a:solidFill>
                                      <a:srgbClr val="000000"/>
                                    </a:solidFill>
                                    <a:latin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CPI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1200" i="0">
                                    <a:solidFill>
                                      <a:srgbClr val="000000"/>
                                    </a:solidFill>
                                    <a:latin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zh-CN" altLang="en-US" sz="12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zh-CN" altLang="en-US" sz="1200" i="0">
                                        <a:solidFill>
                                          <a:srgbClr val="000000"/>
                                        </a:solidFill>
                                        <a:latin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Number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CN" altLang="en-US" sz="1200" i="0">
                                        <a:solidFill>
                                          <a:srgbClr val="000000"/>
                                        </a:solidFill>
                                        <a:latin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CN" altLang="en-US" sz="1200" i="0">
                                        <a:solidFill>
                                          <a:srgbClr val="000000"/>
                                        </a:solidFill>
                                        <a:latin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of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CN" altLang="en-US" sz="1200" i="0">
                                        <a:solidFill>
                                          <a:srgbClr val="000000"/>
                                        </a:solidFill>
                                        <a:latin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CN" altLang="en-US" sz="1200" i="0">
                                        <a:solidFill>
                                          <a:srgbClr val="000000"/>
                                        </a:solidFill>
                                        <a:latin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memory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CN" altLang="en-US" sz="1200" i="0">
                                        <a:solidFill>
                                          <a:srgbClr val="000000"/>
                                        </a:solidFill>
                                        <a:latin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CN" altLang="en-US" sz="1200" i="0">
                                        <a:solidFill>
                                          <a:srgbClr val="000000"/>
                                        </a:solidFill>
                                        <a:latin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accesses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zh-CN" altLang="en-US" sz="1200" i="0">
                                        <a:solidFill>
                                          <a:srgbClr val="000000"/>
                                        </a:solidFill>
                                        <a:latin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IC</m:t>
                                    </m:r>
                                  </m:den>
                                </m:f>
                                <m:r>
                                  <a:rPr lang="zh-CN" altLang="en-US" sz="1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1200" i="0">
                                    <a:solidFill>
                                      <a:srgbClr val="000000"/>
                                    </a:solidFill>
                                    <a:latin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Miss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1200" i="0">
                                    <a:solidFill>
                                      <a:srgbClr val="000000"/>
                                    </a:solidFill>
                                    <a:latin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1200" i="0">
                                    <a:solidFill>
                                      <a:srgbClr val="000000"/>
                                    </a:solidFill>
                                    <a:latin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rate</m:t>
                                </m:r>
                                <m:r>
                                  <a:rPr lang="zh-CN" altLang="en-US" sz="12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1200" i="0">
                                    <a:solidFill>
                                      <a:srgbClr val="000000"/>
                                    </a:solidFill>
                                    <a:latin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Miss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1200" i="0">
                                    <a:solidFill>
                                      <a:srgbClr val="000000"/>
                                    </a:solidFill>
                                    <a:latin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1200" i="0">
                                    <a:solidFill>
                                      <a:srgbClr val="000000"/>
                                    </a:solidFill>
                                    <a:latin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penalty</m:t>
                                </m:r>
                              </m:e>
                            </m:d>
                            <m:r>
                              <a:rPr lang="zh-CN" altLang="en-US" sz="12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m:rPr>
                                <m:nor/>
                              </m:rPr>
                              <a:rPr lang="zh-CN" altLang="en-US" sz="1200" i="0">
                                <a:solidFill>
                                  <a:srgbClr val="000000"/>
                                </a:solidFill>
                                <a:latin typeface="Tahoma" panose="020B0604030504040204" pitchFamily="34" charset="0"/>
                                <a:cs typeface="Tahoma" panose="020B0604030504040204" pitchFamily="34" charset="0"/>
                              </a:rPr>
                              <m:t>CT</m:t>
                            </m:r>
                          </m:e>
                        </m:mr>
                      </m:m>
                    </m:oMath>
                  </m:oMathPara>
                </a14:m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dirty="0"/>
                  <a:t>Execution </a:t>
                </a:r>
                <a:r>
                  <a:rPr kumimoji="0" lang="en-US" altLang="zh-CN" sz="1200" dirty="0" err="1"/>
                  <a:t>Time</a:t>
                </a:r>
                <a:r>
                  <a:rPr kumimoji="0" lang="en-US" altLang="zh-CN" sz="1200" baseline="-25000" dirty="0" err="1"/>
                  <a:t>1</a:t>
                </a:r>
                <a:r>
                  <a:rPr kumimoji="0" lang="en-US" altLang="zh-CN" sz="1200" baseline="-25000" dirty="0"/>
                  <a:t>-way</a:t>
                </a:r>
                <a:r>
                  <a:rPr kumimoji="0" lang="en-US" altLang="zh-CN" sz="1200" dirty="0"/>
                  <a:t>=IC×[1.6×0.35+1.4×2.1%×65]=</a:t>
                </a:r>
                <a:r>
                  <a:rPr kumimoji="0" lang="en-US" altLang="zh-CN" sz="1200" dirty="0" err="1"/>
                  <a:t>2.47×IC</a:t>
                </a:r>
                <a:endParaRPr kumimoji="0" lang="en-US" altLang="zh-CN" sz="120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dirty="0"/>
                  <a:t>Execution </a:t>
                </a:r>
                <a:r>
                  <a:rPr kumimoji="0" lang="en-US" altLang="zh-CN" sz="1200" dirty="0" err="1"/>
                  <a:t>Time</a:t>
                </a:r>
                <a:r>
                  <a:rPr kumimoji="0" lang="en-US" altLang="zh-CN" sz="1200" baseline="-25000" dirty="0" err="1"/>
                  <a:t>2way</a:t>
                </a:r>
                <a:r>
                  <a:rPr kumimoji="0" lang="en-US" altLang="zh-CN" sz="1200" dirty="0"/>
                  <a:t>=IC×[1.6×0.35×1.35+1.4×1.9%×65]=</a:t>
                </a:r>
                <a:r>
                  <a:rPr kumimoji="0" lang="en-US" altLang="zh-CN" sz="1200" dirty="0" err="1"/>
                  <a:t>2.49×IC</a:t>
                </a:r>
                <a:endParaRPr kumimoji="0" lang="en-US" altLang="zh-CN" sz="1200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200" i="0">
                    <a:solidFill>
                      <a:srgbClr val="000000"/>
                    </a:solidFill>
                    <a:latin typeface="Cambria Math" panose="02040503050406030204" pitchFamily="18" charset="0"/>
                    <a:ea typeface="Tahoma" panose="020B0604030504040204" pitchFamily="34" charset="0"/>
                    <a:cs typeface="Tahoma" panose="020B0604030504040204" pitchFamily="34" charset="0"/>
                  </a:rPr>
                  <a:t>"AMAT</a:t>
                </a:r>
                <a:r>
                  <a:rPr lang="zh-CN" altLang="en-US" sz="1200" i="0">
                    <a:solidFill>
                      <a:srgbClr val="000000"/>
                    </a:solidFill>
                    <a:latin typeface="Cambria Math" panose="02040503050406030204" pitchFamily="18" charset="0"/>
                    <a:cs typeface="Tahoma" panose="020B0604030504040204" pitchFamily="34" charset="0"/>
                  </a:rPr>
                  <a:t> = Hit time"</a:t>
                </a:r>
                <a:r>
                  <a:rPr lang="zh-CN" altLang="en-US" sz="120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+"</a:t>
                </a:r>
                <a:r>
                  <a:rPr lang="zh-CN" altLang="en-US" sz="1200" i="0">
                    <a:solidFill>
                      <a:srgbClr val="000000"/>
                    </a:solidFill>
                    <a:latin typeface="Cambria Math" panose="02040503050406030204" pitchFamily="18" charset="0"/>
                    <a:cs typeface="Tahoma" panose="020B0604030504040204" pitchFamily="34" charset="0"/>
                  </a:rPr>
                  <a:t>Miss rate"</a:t>
                </a:r>
                <a:r>
                  <a:rPr lang="zh-CN" altLang="en-US" sz="120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×"</a:t>
                </a:r>
                <a:r>
                  <a:rPr lang="zh-CN" altLang="en-US" sz="1200" i="0">
                    <a:solidFill>
                      <a:srgbClr val="000000"/>
                    </a:solidFill>
                    <a:latin typeface="Cambria Math" panose="02040503050406030204" pitchFamily="18" charset="0"/>
                    <a:cs typeface="Tahoma" panose="020B0604030504040204" pitchFamily="34" charset="0"/>
                  </a:rPr>
                  <a:t>Miss penalty</a:t>
                </a:r>
                <a:r>
                  <a:rPr lang="zh-CN" altLang="en-US" sz="1200" i="0">
                    <a:solidFill>
                      <a:srgbClr val="000000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"</a:t>
                </a:r>
                <a:endParaRPr lang="zh-CN" altLang="en-US" sz="1200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dirty="0" err="1"/>
                  <a:t>AMAT</a:t>
                </a:r>
                <a:r>
                  <a:rPr kumimoji="0" lang="en-US" altLang="zh-CN" sz="1200" baseline="-25000" dirty="0" err="1"/>
                  <a:t>1</a:t>
                </a:r>
                <a:r>
                  <a:rPr kumimoji="0" lang="en-US" altLang="zh-CN" sz="1200" baseline="-25000" dirty="0"/>
                  <a:t>-way</a:t>
                </a:r>
                <a:r>
                  <a:rPr kumimoji="0" lang="en-US" altLang="zh-CN" sz="1200" dirty="0"/>
                  <a:t> = 0.35 + (2.1% × 65) = </a:t>
                </a:r>
                <a:r>
                  <a:rPr kumimoji="0" lang="en-US" altLang="zh-CN" sz="1200" dirty="0" err="1"/>
                  <a:t>1.72ns</a:t>
                </a:r>
                <a:endParaRPr kumimoji="0" lang="en-US" altLang="zh-CN" sz="120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dirty="0" err="1"/>
                  <a:t>AMAT</a:t>
                </a:r>
                <a:r>
                  <a:rPr kumimoji="0" lang="en-US" altLang="zh-CN" sz="1200" baseline="-25000" dirty="0" err="1"/>
                  <a:t>2</a:t>
                </a:r>
                <a:r>
                  <a:rPr kumimoji="0" lang="en-US" altLang="zh-CN" sz="1200" baseline="-25000" dirty="0"/>
                  <a:t>-way</a:t>
                </a:r>
                <a:r>
                  <a:rPr kumimoji="0" lang="en-US" altLang="zh-CN" sz="1200" dirty="0"/>
                  <a:t> = 0.35 × 1.35 + (1.9% × 65) = </a:t>
                </a:r>
                <a:r>
                  <a:rPr kumimoji="0" lang="en-US" altLang="zh-CN" sz="1200" dirty="0" err="1"/>
                  <a:t>1.71ns</a:t>
                </a:r>
                <a:endParaRPr kumimoji="0" lang="zh-CN" altLang="en-US" sz="1200" dirty="0"/>
              </a:p>
              <a:p>
                <a:r>
                  <a:rPr lang="en-US" altLang="zh-CN" dirty="0"/>
                  <a:t>---------------------------------------------------------------</a:t>
                </a:r>
              </a:p>
              <a:p>
                <a:r>
                  <a:rPr lang="zh-CN" altLang="en-US" sz="120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■("</a:t>
                </a:r>
                <a:r>
                  <a:rPr lang="zh-CN" altLang="en-US" sz="1200" i="0">
                    <a:solidFill>
                      <a:srgbClr val="000000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Execution time = </a:t>
                </a:r>
                <a:r>
                  <a:rPr lang="zh-CN" altLang="en-US" sz="1200" i="0">
                    <a:solidFill>
                      <a:srgbClr val="000000"/>
                    </a:solidFill>
                    <a:latin typeface="Cambria Math" panose="02040503050406030204" pitchFamily="18" charset="0"/>
                    <a:cs typeface="Tahoma" panose="020B0604030504040204" pitchFamily="34" charset="0"/>
                  </a:rPr>
                  <a:t>" ("</a:t>
                </a:r>
                <a:r>
                  <a:rPr lang="zh-CN" altLang="en-US" sz="1200" i="0">
                    <a:solidFill>
                      <a:srgbClr val="000000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CPU cycles</a:t>
                </a:r>
                <a:r>
                  <a:rPr lang="zh-CN" altLang="en-US" sz="1200" i="0">
                    <a:solidFill>
                      <a:srgbClr val="000000"/>
                    </a:solidFill>
                    <a:latin typeface="Cambria Math" panose="02040503050406030204" pitchFamily="18" charset="0"/>
                    <a:cs typeface="Tahoma" panose="020B0604030504040204" pitchFamily="34" charset="0"/>
                  </a:rPr>
                  <a:t>" </a:t>
                </a:r>
                <a:r>
                  <a:rPr lang="zh-CN" altLang="en-US" sz="120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+"</a:t>
                </a:r>
                <a:r>
                  <a:rPr lang="zh-CN" altLang="en-US" sz="1200" i="0">
                    <a:solidFill>
                      <a:srgbClr val="000000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Memory stall cycles</a:t>
                </a:r>
                <a:r>
                  <a:rPr lang="zh-CN" altLang="en-US" sz="1200" i="0">
                    <a:solidFill>
                      <a:srgbClr val="000000"/>
                    </a:solidFill>
                    <a:latin typeface="Cambria Math" panose="02040503050406030204" pitchFamily="18" charset="0"/>
                    <a:cs typeface="Tahoma" panose="020B0604030504040204" pitchFamily="34" charset="0"/>
                  </a:rPr>
                  <a:t>" )</a:t>
                </a:r>
                <a:r>
                  <a:rPr lang="zh-CN" altLang="en-US" sz="120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×"</a:t>
                </a:r>
                <a:r>
                  <a:rPr lang="zh-CN" altLang="en-US" sz="1200" i="0">
                    <a:solidFill>
                      <a:srgbClr val="000000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CT</a:t>
                </a:r>
                <a:r>
                  <a:rPr lang="zh-CN" altLang="en-US" sz="1200" i="0">
                    <a:solidFill>
                      <a:srgbClr val="000000"/>
                    </a:solidFill>
                    <a:latin typeface="Cambria Math" panose="02040503050406030204" pitchFamily="18" charset="0"/>
                    <a:cs typeface="Tahoma" panose="020B0604030504040204" pitchFamily="34" charset="0"/>
                  </a:rPr>
                  <a:t>" @</a:t>
                </a:r>
                <a:r>
                  <a:rPr lang="zh-CN" altLang="en-US" sz="120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="</a:t>
                </a:r>
                <a:r>
                  <a:rPr lang="zh-CN" altLang="en-US" sz="1200" i="0">
                    <a:solidFill>
                      <a:srgbClr val="000000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IC</a:t>
                </a:r>
                <a:r>
                  <a:rPr lang="zh-CN" altLang="en-US" sz="1200" i="0">
                    <a:solidFill>
                      <a:srgbClr val="000000"/>
                    </a:solidFill>
                    <a:latin typeface="Cambria Math" panose="02040503050406030204" pitchFamily="18" charset="0"/>
                    <a:cs typeface="Tahoma" panose="020B0604030504040204" pitchFamily="34" charset="0"/>
                  </a:rPr>
                  <a:t>" </a:t>
                </a:r>
                <a:r>
                  <a:rPr lang="zh-CN" altLang="en-US" sz="120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×("</a:t>
                </a:r>
                <a:r>
                  <a:rPr lang="zh-CN" altLang="en-US" sz="1200" i="0">
                    <a:solidFill>
                      <a:srgbClr val="000000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CPI+</a:t>
                </a:r>
                <a:r>
                  <a:rPr lang="zh-CN" altLang="en-US" sz="1200" i="0">
                    <a:solidFill>
                      <a:srgbClr val="000000"/>
                    </a:solidFill>
                    <a:latin typeface="Cambria Math" panose="02040503050406030204" pitchFamily="18" charset="0"/>
                    <a:cs typeface="Tahoma" panose="020B0604030504040204" pitchFamily="34" charset="0"/>
                  </a:rPr>
                  <a:t>"  "</a:t>
                </a:r>
                <a:r>
                  <a:rPr lang="zh-CN" altLang="en-US" sz="1200" i="0">
                    <a:solidFill>
                      <a:srgbClr val="000000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Number of memory accesses</a:t>
                </a:r>
                <a:r>
                  <a:rPr lang="zh-CN" altLang="en-US" sz="1200" i="0">
                    <a:solidFill>
                      <a:srgbClr val="000000"/>
                    </a:solidFill>
                    <a:latin typeface="Cambria Math" panose="02040503050406030204" pitchFamily="18" charset="0"/>
                    <a:cs typeface="Tahoma" panose="020B0604030504040204" pitchFamily="34" charset="0"/>
                  </a:rPr>
                  <a:t>" /"</a:t>
                </a:r>
                <a:r>
                  <a:rPr lang="zh-CN" altLang="en-US" sz="1200" i="0">
                    <a:solidFill>
                      <a:srgbClr val="000000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IC</a:t>
                </a:r>
                <a:r>
                  <a:rPr lang="zh-CN" altLang="en-US" sz="1200" i="0">
                    <a:solidFill>
                      <a:srgbClr val="000000"/>
                    </a:solidFill>
                    <a:latin typeface="Cambria Math" panose="02040503050406030204" pitchFamily="18" charset="0"/>
                    <a:cs typeface="Tahoma" panose="020B0604030504040204" pitchFamily="34" charset="0"/>
                  </a:rPr>
                  <a:t>" </a:t>
                </a:r>
                <a:r>
                  <a:rPr lang="zh-CN" altLang="en-US" sz="120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×"</a:t>
                </a:r>
                <a:r>
                  <a:rPr lang="zh-CN" altLang="en-US" sz="1200" i="0">
                    <a:solidFill>
                      <a:srgbClr val="000000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Miss rate</a:t>
                </a:r>
                <a:r>
                  <a:rPr lang="zh-CN" altLang="en-US" sz="1200" i="0">
                    <a:solidFill>
                      <a:srgbClr val="000000"/>
                    </a:solidFill>
                    <a:latin typeface="Cambria Math" panose="02040503050406030204" pitchFamily="18" charset="0"/>
                    <a:cs typeface="Tahoma" panose="020B0604030504040204" pitchFamily="34" charset="0"/>
                  </a:rPr>
                  <a:t>" </a:t>
                </a:r>
                <a:r>
                  <a:rPr lang="zh-CN" altLang="en-US" sz="120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×"</a:t>
                </a:r>
                <a:r>
                  <a:rPr lang="zh-CN" altLang="en-US" sz="1200" i="0">
                    <a:solidFill>
                      <a:srgbClr val="000000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Miss penalty</a:t>
                </a:r>
                <a:r>
                  <a:rPr lang="zh-CN" altLang="en-US" sz="1200" i="0">
                    <a:solidFill>
                      <a:srgbClr val="000000"/>
                    </a:solidFill>
                    <a:latin typeface="Cambria Math" panose="02040503050406030204" pitchFamily="18" charset="0"/>
                    <a:cs typeface="Tahoma" panose="020B0604030504040204" pitchFamily="34" charset="0"/>
                  </a:rPr>
                  <a:t>" )</a:t>
                </a:r>
                <a:r>
                  <a:rPr lang="zh-CN" altLang="en-US" sz="1200" i="0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a:t>×"</a:t>
                </a:r>
                <a:r>
                  <a:rPr lang="zh-CN" altLang="en-US" sz="1200" i="0">
                    <a:solidFill>
                      <a:srgbClr val="000000"/>
                    </a:solidFill>
                    <a:latin typeface="Tahoma" panose="020B0604030504040204" pitchFamily="34" charset="0"/>
                    <a:cs typeface="Tahoma" panose="020B0604030504040204" pitchFamily="34" charset="0"/>
                  </a:rPr>
                  <a:t>CT</a:t>
                </a:r>
                <a:r>
                  <a:rPr lang="zh-CN" altLang="en-US" sz="1200" i="0">
                    <a:solidFill>
                      <a:srgbClr val="000000"/>
                    </a:solidFill>
                    <a:latin typeface="Cambria Math" panose="02040503050406030204" pitchFamily="18" charset="0"/>
                    <a:cs typeface="Tahoma" panose="020B0604030504040204" pitchFamily="34" charset="0"/>
                  </a:rPr>
                  <a:t>" )</a:t>
                </a: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dirty="0"/>
                  <a:t>Execution </a:t>
                </a:r>
                <a:r>
                  <a:rPr kumimoji="0" lang="en-US" altLang="zh-CN" sz="1200" dirty="0" err="1"/>
                  <a:t>Time</a:t>
                </a:r>
                <a:r>
                  <a:rPr kumimoji="0" lang="en-US" altLang="zh-CN" sz="1200" baseline="-25000" dirty="0" err="1"/>
                  <a:t>1</a:t>
                </a:r>
                <a:r>
                  <a:rPr kumimoji="0" lang="en-US" altLang="zh-CN" sz="1200" baseline="-25000" dirty="0"/>
                  <a:t>-way</a:t>
                </a:r>
                <a:r>
                  <a:rPr kumimoji="0" lang="en-US" altLang="zh-CN" sz="1200" dirty="0"/>
                  <a:t>=IC×[1.6×0.35+1.4×2.1%×65]=</a:t>
                </a:r>
                <a:r>
                  <a:rPr kumimoji="0" lang="en-US" altLang="zh-CN" sz="1200" dirty="0" err="1"/>
                  <a:t>2.47×IC</a:t>
                </a:r>
                <a:endParaRPr kumimoji="0" lang="en-US" altLang="zh-CN" sz="120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200" dirty="0"/>
                  <a:t>Execution </a:t>
                </a:r>
                <a:r>
                  <a:rPr kumimoji="0" lang="en-US" altLang="zh-CN" sz="1200" dirty="0" err="1"/>
                  <a:t>Time</a:t>
                </a:r>
                <a:r>
                  <a:rPr kumimoji="0" lang="en-US" altLang="zh-CN" sz="1200" baseline="-25000" dirty="0" err="1"/>
                  <a:t>2way</a:t>
                </a:r>
                <a:r>
                  <a:rPr kumimoji="0" lang="en-US" altLang="zh-CN" sz="1200" dirty="0"/>
                  <a:t>=IC×[1.6×0.35×1.35+1.4×1.9%×65]=</a:t>
                </a:r>
                <a:r>
                  <a:rPr kumimoji="0" lang="en-US" altLang="zh-CN" sz="1200" dirty="0" err="1"/>
                  <a:t>2.49×IC</a:t>
                </a:r>
                <a:endParaRPr kumimoji="0" lang="en-US" altLang="zh-CN" sz="1200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040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683474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38306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66400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1450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8159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7391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5956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82077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b="0" i="0" u="none" strike="noStrike" baseline="0" dirty="0">
                <a:solidFill>
                  <a:srgbClr val="363636"/>
                </a:solidFill>
                <a:latin typeface="HiddenHorzOCR"/>
              </a:rPr>
              <a:t>较大的</a:t>
            </a:r>
            <a:r>
              <a:rPr lang="en-US" altLang="zh-CN" sz="1800" b="0" i="0" u="none" strike="noStrike" baseline="0" dirty="0">
                <a:solidFill>
                  <a:srgbClr val="363636"/>
                </a:solidFill>
                <a:latin typeface="HiddenHorzOCR"/>
              </a:rPr>
              <a:t>cache </a:t>
            </a:r>
            <a:r>
              <a:rPr lang="zh-CN" altLang="en-US" sz="1800" b="0" i="0" u="none" strike="noStrike" baseline="0" dirty="0">
                <a:solidFill>
                  <a:srgbClr val="363636"/>
                </a:solidFill>
                <a:latin typeface="HiddenHorzOCR"/>
              </a:rPr>
              <a:t>块能更好地利用</a:t>
            </a:r>
            <a:r>
              <a:rPr lang="zh-CN" altLang="en-US" sz="1800" b="0" i="0" u="none" strike="noStrike" baseline="0" dirty="0">
                <a:solidFill>
                  <a:srgbClr val="5B5B5B"/>
                </a:solidFill>
                <a:latin typeface="HiddenHorzOCR"/>
              </a:rPr>
              <a:t>空</a:t>
            </a:r>
            <a:r>
              <a:rPr lang="zh-CN" altLang="en-US" sz="1800" b="0" i="0" u="none" strike="noStrike" baseline="0" dirty="0">
                <a:solidFill>
                  <a:srgbClr val="363636"/>
                </a:solidFill>
                <a:latin typeface="HiddenHorzOCR"/>
              </a:rPr>
              <a:t>间局部性以降低缺</a:t>
            </a:r>
            <a:r>
              <a:rPr lang="zh-CN" altLang="en-US" sz="1800" b="0" i="0" u="none" strike="noStrike" baseline="0" dirty="0">
                <a:solidFill>
                  <a:srgbClr val="5B5B5B"/>
                </a:solidFill>
                <a:latin typeface="HiddenHorzOCR"/>
              </a:rPr>
              <a:t>失率</a:t>
            </a:r>
            <a:r>
              <a:rPr lang="zh-CN" altLang="en-US" sz="1800" b="0" i="0" u="none" strike="noStrike" baseline="0" dirty="0">
                <a:solidFill>
                  <a:srgbClr val="898989"/>
                </a:solidFill>
                <a:latin typeface="HiddenHorzOCR"/>
              </a:rPr>
              <a:t>。</a:t>
            </a:r>
            <a:endParaRPr lang="en-US" altLang="zh-CN" sz="1800" b="0" i="0" u="none" strike="noStrike" baseline="0" dirty="0">
              <a:solidFill>
                <a:srgbClr val="898989"/>
              </a:solidFill>
              <a:latin typeface="HiddenHorzOCR"/>
            </a:endParaRPr>
          </a:p>
          <a:p>
            <a:endParaRPr lang="en-US" altLang="zh-CN" sz="1800" b="0" i="0" u="none" strike="noStrike" baseline="0" dirty="0">
              <a:solidFill>
                <a:srgbClr val="898989"/>
              </a:solidFill>
              <a:latin typeface="HiddenHorzOCR"/>
            </a:endParaRPr>
          </a:p>
          <a:p>
            <a:r>
              <a:rPr lang="en-US" altLang="zh-CN" sz="1800" b="0" i="0" u="none" strike="noStrike" baseline="0" dirty="0">
                <a:solidFill>
                  <a:srgbClr val="363636"/>
                </a:solidFill>
                <a:latin typeface="HiddenHorzOCR"/>
              </a:rPr>
              <a:t>ca</a:t>
            </a:r>
            <a:r>
              <a:rPr lang="en-US" altLang="zh-CN" sz="1800" b="0" i="0" u="none" strike="noStrike" baseline="0" dirty="0">
                <a:solidFill>
                  <a:srgbClr val="5B5B5B"/>
                </a:solidFill>
                <a:latin typeface="HiddenHorzOCR"/>
              </a:rPr>
              <a:t>c</a:t>
            </a:r>
            <a:r>
              <a:rPr lang="en-US" altLang="zh-CN" sz="1800" b="0" i="0" u="none" strike="noStrike" baseline="0" dirty="0">
                <a:solidFill>
                  <a:srgbClr val="1F1F1F"/>
                </a:solidFill>
                <a:latin typeface="HiddenHorzOCR"/>
              </a:rPr>
              <a:t>h</a:t>
            </a:r>
            <a:r>
              <a:rPr lang="en-US" altLang="zh-CN" sz="1800" b="0" i="0" u="none" strike="noStrike" baseline="0" dirty="0">
                <a:solidFill>
                  <a:srgbClr val="484848"/>
                </a:solidFill>
                <a:latin typeface="HiddenHorzOCR"/>
              </a:rPr>
              <a:t>e </a:t>
            </a:r>
            <a:r>
              <a:rPr lang="zh-CN" altLang="en-US" sz="1800" b="0" i="0" u="none" strike="noStrike" baseline="0" dirty="0">
                <a:solidFill>
                  <a:srgbClr val="484848"/>
                </a:solidFill>
                <a:latin typeface="HiddenHorzOCR"/>
              </a:rPr>
              <a:t>中块的数目变得很少，对于这些块将会有大量的竞争发生，</a:t>
            </a:r>
            <a:r>
              <a:rPr lang="en-US" altLang="zh-CN" sz="1800" b="0" i="0" u="none" strike="noStrike" baseline="0" dirty="0">
                <a:solidFill>
                  <a:srgbClr val="484848"/>
                </a:solidFill>
                <a:latin typeface="HiddenHorzOCR"/>
              </a:rPr>
              <a:t>cache</a:t>
            </a:r>
            <a:r>
              <a:rPr lang="zh-CN" altLang="en-US" sz="1800" b="0" i="0" u="none" strike="noStrike" baseline="0" dirty="0">
                <a:solidFill>
                  <a:srgbClr val="484848"/>
                </a:solidFill>
                <a:latin typeface="HiddenHorzOCR"/>
              </a:rPr>
              <a:t>被无用数据污染了</a:t>
            </a:r>
            <a:endParaRPr lang="en-US" altLang="zh-CN" sz="1800" b="0" i="0" u="none" strike="noStrike" baseline="0" dirty="0">
              <a:solidFill>
                <a:srgbClr val="484848"/>
              </a:solidFill>
              <a:latin typeface="HiddenHorzOCR"/>
            </a:endParaRPr>
          </a:p>
          <a:p>
            <a:endParaRPr lang="en-US" altLang="zh-CN" sz="1800" b="0" i="0" u="none" strike="noStrike" baseline="0" dirty="0">
              <a:solidFill>
                <a:srgbClr val="484848"/>
              </a:solidFill>
              <a:latin typeface="HiddenHorzOCR"/>
            </a:endParaRPr>
          </a:p>
          <a:p>
            <a:pPr algn="l"/>
            <a:r>
              <a:rPr lang="zh-CN" altLang="en-US" sz="1800" b="0" i="0" u="none" strike="noStrike" baseline="0" dirty="0">
                <a:solidFill>
                  <a:srgbClr val="363636"/>
                </a:solidFill>
                <a:latin typeface="HiddenHorzOCR"/>
              </a:rPr>
              <a:t>仅仅增加块大小所带来的</a:t>
            </a:r>
            <a:r>
              <a:rPr lang="zh-CN" altLang="en-US" sz="1800" b="0" i="0" u="none" strike="noStrike" baseline="0" dirty="0">
                <a:solidFill>
                  <a:srgbClr val="787878"/>
                </a:solidFill>
                <a:latin typeface="HiddenHorzOCR"/>
              </a:rPr>
              <a:t>一</a:t>
            </a:r>
            <a:r>
              <a:rPr lang="zh-CN" altLang="en-US" sz="1800" b="0" i="0" u="none" strike="noStrike" baseline="0" dirty="0">
                <a:solidFill>
                  <a:srgbClr val="484848"/>
                </a:solidFill>
                <a:latin typeface="HiddenHorzOCR"/>
              </a:rPr>
              <a:t>个更加严重的后果是缺失成本的增加。</a:t>
            </a:r>
            <a:r>
              <a:rPr lang="zh-CN" altLang="en-US" sz="1800" b="0" i="0" u="none" strike="noStrike" baseline="0" dirty="0">
                <a:solidFill>
                  <a:srgbClr val="5B5B5B"/>
                </a:solidFill>
                <a:latin typeface="HiddenHorzOCR"/>
              </a:rPr>
              <a:t>当</a:t>
            </a:r>
            <a:r>
              <a:rPr lang="zh-CN" altLang="en-US" sz="1800" b="0" i="0" u="none" strike="noStrike" baseline="0" dirty="0">
                <a:solidFill>
                  <a:srgbClr val="363636"/>
                </a:solidFill>
                <a:latin typeface="HiddenHorzOCR"/>
              </a:rPr>
              <a:t>块越来越大时，缺失率的改</a:t>
            </a:r>
            <a:r>
              <a:rPr lang="zh-CN" altLang="en-US" sz="1800" b="0" i="0" u="none" strike="noStrike" baseline="0" dirty="0">
                <a:solidFill>
                  <a:srgbClr val="5B5B5B"/>
                </a:solidFill>
                <a:latin typeface="HiddenHorzOCR"/>
              </a:rPr>
              <a:t>善</a:t>
            </a:r>
            <a:r>
              <a:rPr lang="zh-CN" altLang="en-US" sz="1800" b="0" i="0" u="none" strike="noStrike" baseline="0" dirty="0">
                <a:solidFill>
                  <a:srgbClr val="363636"/>
                </a:solidFill>
                <a:latin typeface="HiddenHorzOCR"/>
              </a:rPr>
              <a:t>也开始降低</a:t>
            </a:r>
            <a:r>
              <a:rPr lang="zh-CN" altLang="en-US" sz="1800" b="0" i="0" u="none" strike="noStrike" baseline="0" dirty="0">
                <a:solidFill>
                  <a:srgbClr val="898989"/>
                </a:solidFill>
                <a:latin typeface="HiddenHorzOCR"/>
              </a:rPr>
              <a:t>。</a:t>
            </a:r>
            <a:r>
              <a:rPr lang="zh-CN" altLang="en-US" sz="1800" b="0" i="0" u="none" strike="noStrike" baseline="0" dirty="0">
                <a:solidFill>
                  <a:srgbClr val="363636"/>
                </a:solidFill>
                <a:latin typeface="HiddenHorzOCR"/>
              </a:rPr>
              <a:t>而</a:t>
            </a:r>
            <a:r>
              <a:rPr lang="zh-CN" altLang="en-US" sz="1800" b="0" i="0" u="none" strike="noStrike" baseline="0" dirty="0">
                <a:solidFill>
                  <a:srgbClr val="484848"/>
                </a:solidFill>
                <a:latin typeface="HiddenHorzOCR"/>
              </a:rPr>
              <a:t>当块过于大时，缺失代价的增长超过了缺失率的降低，因</a:t>
            </a:r>
            <a:r>
              <a:rPr lang="zh-CN" altLang="en-US" sz="1800" b="0" i="0" u="none" strike="noStrike" baseline="0" dirty="0">
                <a:solidFill>
                  <a:srgbClr val="1F1F1F"/>
                </a:solidFill>
                <a:latin typeface="HiddenHorzOCR"/>
              </a:rPr>
              <a:t>此</a:t>
            </a:r>
            <a:r>
              <a:rPr lang="en-US" altLang="zh-CN" sz="1800" b="0" i="0" u="none" strike="noStrike" baseline="0" dirty="0">
                <a:solidFill>
                  <a:srgbClr val="484848"/>
                </a:solidFill>
                <a:latin typeface="HiddenHorzOCR"/>
              </a:rPr>
              <a:t>cac</a:t>
            </a:r>
            <a:r>
              <a:rPr lang="en-US" altLang="zh-CN" sz="1800" b="0" i="0" u="none" strike="noStrike" baseline="0" dirty="0">
                <a:solidFill>
                  <a:srgbClr val="1F1F1F"/>
                </a:solidFill>
                <a:latin typeface="HiddenHorzOCR"/>
              </a:rPr>
              <a:t>h</a:t>
            </a:r>
            <a:r>
              <a:rPr lang="en-US" altLang="zh-CN" sz="1800" b="0" i="0" u="none" strike="noStrike" baseline="0" dirty="0">
                <a:solidFill>
                  <a:srgbClr val="484848"/>
                </a:solidFill>
                <a:latin typeface="HiddenHorzOCR"/>
              </a:rPr>
              <a:t>e</a:t>
            </a:r>
            <a:r>
              <a:rPr lang="zh-CN" altLang="en-US" sz="1800" b="0" i="0" u="none" strike="noStrike" baseline="0" dirty="0">
                <a:solidFill>
                  <a:srgbClr val="484848"/>
                </a:solidFill>
                <a:latin typeface="HiddenHorzOCR"/>
              </a:rPr>
              <a:t>的性能</a:t>
            </a:r>
            <a:r>
              <a:rPr lang="zh-CN" altLang="en-US" sz="1800" b="0" i="0" u="none" strike="noStrike" baseline="0" dirty="0">
                <a:solidFill>
                  <a:srgbClr val="1F1F1F"/>
                </a:solidFill>
                <a:latin typeface="HiddenHorzOCR"/>
              </a:rPr>
              <a:t>也随之降低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34905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92691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9697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270529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64053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15861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44508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60174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05140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643473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34557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13442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59986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7536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9687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8898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22025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3066278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05483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86059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90983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第二种写法，每行仅有首元素缺失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88564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015397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58422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079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508431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72578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预取：</a:t>
            </a:r>
            <a:r>
              <a:rPr lang="en-US" altLang="zh-CN" dirty="0"/>
              <a:t>why,</a:t>
            </a:r>
            <a:r>
              <a:rPr lang="zh-CN" altLang="en-US" dirty="0"/>
              <a:t> </a:t>
            </a:r>
            <a:r>
              <a:rPr lang="en-US" altLang="zh-CN" dirty="0"/>
              <a:t>what, when</a:t>
            </a:r>
            <a:r>
              <a:rPr lang="zh-CN" altLang="en-US" dirty="0"/>
              <a:t>和</a:t>
            </a:r>
            <a:r>
              <a:rPr lang="en-US" altLang="zh-CN" dirty="0"/>
              <a:t>where</a:t>
            </a:r>
          </a:p>
          <a:p>
            <a:endParaRPr lang="en-US" altLang="zh-CN" dirty="0"/>
          </a:p>
          <a:p>
            <a:r>
              <a:rPr lang="zh-CN" altLang="en-US" dirty="0"/>
              <a:t>预取和分支预测虽然都是预测，但有本质不同，预取只会影响性能，不会影响功能，不需要恢复步骤；预取的结果反馈会远远长于分支预测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173956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时效性差表现在如果预取穿透了整个存储体系，解决办法是可以预取多个块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42141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Stride prefetchers</a:t>
            </a:r>
            <a:r>
              <a:rPr lang="zh-CN" altLang="en-US" dirty="0"/>
              <a:t>：步幅预取器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57064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RPT</a:t>
            </a:r>
            <a:r>
              <a:rPr lang="zh-CN" altLang="en-US" dirty="0"/>
              <a:t>里的每一项对应一个访存操作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67559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Transient</a:t>
            </a:r>
            <a:r>
              <a:rPr lang="zh-CN" altLang="en-US" dirty="0"/>
              <a:t>：短暂的、瞬变的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i</a:t>
            </a:r>
            <a:r>
              <a:rPr lang="zh-CN" altLang="en-US" dirty="0"/>
              <a:t>：跳到状态</a:t>
            </a:r>
            <a:r>
              <a:rPr lang="en-US" altLang="zh-CN" dirty="0"/>
              <a:t>t</a:t>
            </a:r>
            <a:r>
              <a:rPr lang="zh-CN" altLang="en-US" dirty="0"/>
              <a:t>，根据访存指令填写</a:t>
            </a:r>
            <a:r>
              <a:rPr lang="en-US" altLang="zh-CN" dirty="0"/>
              <a:t>tag</a:t>
            </a:r>
            <a:r>
              <a:rPr lang="zh-CN" altLang="en-US" dirty="0"/>
              <a:t>，</a:t>
            </a:r>
            <a:r>
              <a:rPr lang="en-US" altLang="zh-CN" dirty="0" err="1"/>
              <a:t>op.address</a:t>
            </a:r>
            <a:r>
              <a:rPr lang="en-US" altLang="zh-CN" dirty="0"/>
              <a:t>=</a:t>
            </a:r>
            <a:r>
              <a:rPr lang="zh-CN" altLang="en-US" dirty="0"/>
              <a:t>访存地址，</a:t>
            </a:r>
            <a:r>
              <a:rPr lang="en-US" altLang="zh-CN" dirty="0"/>
              <a:t>stride=0</a:t>
            </a:r>
          </a:p>
          <a:p>
            <a:endParaRPr lang="en-US" altLang="zh-CN" dirty="0"/>
          </a:p>
          <a:p>
            <a:r>
              <a:rPr lang="zh-CN" altLang="en-US" dirty="0"/>
              <a:t>有两个稳定状态：</a:t>
            </a:r>
            <a:r>
              <a:rPr lang="en-US" altLang="zh-CN" dirty="0"/>
              <a:t>s</a:t>
            </a:r>
            <a:r>
              <a:rPr lang="zh-CN" altLang="en-US" dirty="0"/>
              <a:t>和</a:t>
            </a:r>
            <a:r>
              <a:rPr lang="en-US" altLang="zh-CN" dirty="0"/>
              <a:t>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8566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预取指令本身也会引发</a:t>
            </a:r>
            <a:r>
              <a:rPr lang="en-US" altLang="zh-CN" dirty="0"/>
              <a:t>Cache</a:t>
            </a:r>
            <a:r>
              <a:rPr lang="zh-CN" altLang="en-US" dirty="0"/>
              <a:t>缺失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834685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预取指令本身也会引发</a:t>
            </a:r>
            <a:r>
              <a:rPr lang="en-US" altLang="zh-CN" dirty="0"/>
              <a:t>Cache</a:t>
            </a:r>
            <a:r>
              <a:rPr lang="zh-CN" altLang="en-US" dirty="0"/>
              <a:t>缺失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5337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准确率和覆盖率的</a:t>
            </a:r>
            <a:r>
              <a:rPr lang="en-US" altLang="zh-CN" dirty="0"/>
              <a:t>tradeoff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14861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458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起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97"/>
          <a:stretch>
            <a:fillRect/>
          </a:stretch>
        </p:blipFill>
        <p:spPr>
          <a:xfrm>
            <a:off x="-1963" y="0"/>
            <a:ext cx="12193963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1838669" y="-827351"/>
            <a:ext cx="8512703" cy="8512702"/>
          </a:xfrm>
          <a:prstGeom prst="rect">
            <a:avLst/>
          </a:prstGeom>
          <a:blipFill dpi="0" rotWithShape="1">
            <a:blip r:embed="rId3" cstate="print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4000">
                <a:schemeClr val="bg1">
                  <a:alpha val="55000"/>
                </a:schemeClr>
              </a:gs>
              <a:gs pos="0">
                <a:schemeClr val="bg1">
                  <a:alpha val="15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77959-C031-4A43-A33E-C1E21AD403F6}" type="datetimeFigureOut">
              <a:rPr lang="zh-CN" altLang="en-US" smtClean="0"/>
              <a:pPr/>
              <a:t>2024/11/13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292A7-489F-4829-8D83-37348628AE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77959-C031-4A43-A33E-C1E21AD403F6}" type="datetimeFigureOut">
              <a:rPr lang="zh-CN" altLang="en-US" smtClean="0"/>
              <a:pPr/>
              <a:t>2024/11/13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292A7-489F-4829-8D83-37348628AE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F728-F7E0-4A72-8D4E-63CE94987A7E}" type="datetimeFigureOut">
              <a:rPr lang="zh-CN" altLang="en-US" smtClean="0"/>
              <a:pPr/>
              <a:t>2024/11/13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BA997-7E56-47AF-9487-CD39886ECA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77959-C031-4A43-A33E-C1E21AD403F6}" type="datetimeFigureOut">
              <a:rPr lang="zh-CN" altLang="en-US" smtClean="0"/>
              <a:pPr/>
              <a:t>2024/11/13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292A7-489F-4829-8D83-37348628AE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2552701" y="1009650"/>
            <a:ext cx="1638300" cy="0"/>
          </a:xfrm>
          <a:prstGeom prst="line">
            <a:avLst/>
          </a:prstGeom>
          <a:ln w="127000">
            <a:solidFill>
              <a:srgbClr val="FDDA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4191001" y="1009650"/>
            <a:ext cx="1638300" cy="0"/>
          </a:xfrm>
          <a:prstGeom prst="line">
            <a:avLst/>
          </a:prstGeom>
          <a:ln w="127000">
            <a:solidFill>
              <a:srgbClr val="D28C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5829301" y="1009650"/>
            <a:ext cx="1638300" cy="0"/>
          </a:xfrm>
          <a:prstGeom prst="line">
            <a:avLst/>
          </a:prstGeom>
          <a:ln w="127000">
            <a:solidFill>
              <a:srgbClr val="5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7448551" y="1009650"/>
            <a:ext cx="1638300" cy="0"/>
          </a:xfrm>
          <a:prstGeom prst="line">
            <a:avLst/>
          </a:prstGeom>
          <a:ln w="127000">
            <a:solidFill>
              <a:srgbClr val="1212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3805633" y="379640"/>
            <a:ext cx="4136571" cy="3624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baseline="0"/>
            </a:lvl1pPr>
          </a:lstStyle>
          <a:p>
            <a:pPr lvl="0"/>
            <a:r>
              <a:rPr lang="zh-CN" altLang="en-US" dirty="0"/>
              <a:t>点击此处添加标题 </a:t>
            </a:r>
            <a:r>
              <a:rPr lang="en-US" altLang="zh-CN" dirty="0"/>
              <a:t>TITLE HERE 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52663" y="2214555"/>
            <a:ext cx="6929487" cy="1000124"/>
          </a:xfrm>
          <a:prstGeom prst="rect">
            <a:avLst/>
          </a:prstGeom>
        </p:spPr>
        <p:txBody>
          <a:bodyPr lIns="68579" tIns="34289" rIns="68579" bIns="34289"/>
          <a:lstStyle>
            <a:lvl1pPr algn="l"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-22224" y="5169001"/>
            <a:ext cx="12214224" cy="1706972"/>
            <a:chOff x="-16668" y="3876750"/>
            <a:chExt cx="9160668" cy="1280229"/>
          </a:xfrm>
        </p:grpSpPr>
        <p:sp>
          <p:nvSpPr>
            <p:cNvPr id="6" name="矩形 5"/>
            <p:cNvSpPr/>
            <p:nvPr userDrawn="1"/>
          </p:nvSpPr>
          <p:spPr>
            <a:xfrm>
              <a:off x="-16668" y="3876750"/>
              <a:ext cx="9160667" cy="1280229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390921" y="3906000"/>
              <a:ext cx="2061079" cy="1247113"/>
            </a:xfrm>
            <a:prstGeom prst="rect">
              <a:avLst/>
            </a:prstGeom>
            <a:ln w="38100">
              <a:solidFill>
                <a:sysClr val="window" lastClr="FFFFFF"/>
              </a:solidFill>
            </a:ln>
          </p:spPr>
        </p:pic>
        <p:pic>
          <p:nvPicPr>
            <p:cNvPr id="8" name="图片 7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647001" y="3905491"/>
              <a:ext cx="2025000" cy="1239993"/>
            </a:xfrm>
            <a:prstGeom prst="rect">
              <a:avLst/>
            </a:prstGeom>
            <a:ln w="38100">
              <a:solidFill>
                <a:sysClr val="window" lastClr="FFFFFF"/>
              </a:solidFill>
            </a:ln>
          </p:spPr>
        </p:pic>
        <p:cxnSp>
          <p:nvCxnSpPr>
            <p:cNvPr id="9" name="直接连接符 8"/>
            <p:cNvCxnSpPr/>
            <p:nvPr userDrawn="1"/>
          </p:nvCxnSpPr>
          <p:spPr bwMode="auto">
            <a:xfrm>
              <a:off x="-4751" y="3876750"/>
              <a:ext cx="9148751" cy="0"/>
            </a:xfrm>
            <a:prstGeom prst="line">
              <a:avLst/>
            </a:prstGeom>
            <a:noFill/>
            <a:ln w="1270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63221441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6000" y="2289001"/>
            <a:ext cx="10515600" cy="132503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0" y="6606301"/>
            <a:ext cx="2118851" cy="251699"/>
          </a:xfrm>
          <a:prstGeom prst="rect">
            <a:avLst/>
          </a:prstGeom>
          <a:solidFill>
            <a:srgbClr val="1F497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919070" y="6606301"/>
            <a:ext cx="2191676" cy="251700"/>
          </a:xfrm>
          <a:prstGeom prst="rect">
            <a:avLst/>
          </a:prstGeom>
          <a:solidFill>
            <a:srgbClr val="1F497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9850219" y="6606301"/>
            <a:ext cx="2363255" cy="251699"/>
          </a:xfrm>
          <a:prstGeom prst="rect">
            <a:avLst/>
          </a:prstGeom>
          <a:solidFill>
            <a:srgbClr val="1F497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2219069" y="6606301"/>
            <a:ext cx="2600257" cy="251699"/>
          </a:xfrm>
          <a:prstGeom prst="rect">
            <a:avLst/>
          </a:prstGeom>
          <a:solidFill>
            <a:srgbClr val="A5A5A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7210963" y="6606301"/>
            <a:ext cx="2539037" cy="251699"/>
          </a:xfrm>
          <a:prstGeom prst="rect">
            <a:avLst/>
          </a:prstGeom>
          <a:solidFill>
            <a:srgbClr val="A5A5A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743840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gradFill flip="none" rotWithShape="1">
            <a:gsLst>
              <a:gs pos="75000">
                <a:schemeClr val="bg1">
                  <a:alpha val="79000"/>
                </a:schemeClr>
              </a:gs>
              <a:gs pos="100000">
                <a:schemeClr val="bg1">
                  <a:alpha val="71000"/>
                </a:schemeClr>
              </a:gs>
              <a:gs pos="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9" name="矩形 8"/>
          <p:cNvSpPr/>
          <p:nvPr userDrawn="1"/>
        </p:nvSpPr>
        <p:spPr>
          <a:xfrm>
            <a:off x="1838669" y="-827351"/>
            <a:ext cx="8512703" cy="8512702"/>
          </a:xfrm>
          <a:prstGeom prst="rect">
            <a:avLst/>
          </a:prstGeom>
          <a:blipFill dpi="0" rotWithShape="1">
            <a:blip r:embed="rId3" cstate="print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8" b="718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4000">
                <a:schemeClr val="bg1">
                  <a:alpha val="77000"/>
                </a:schemeClr>
              </a:gs>
              <a:gs pos="0">
                <a:schemeClr val="bg1">
                  <a:alpha val="75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7935651" y="-3614130"/>
            <a:ext cx="8512703" cy="8512702"/>
          </a:xfrm>
          <a:prstGeom prst="rect">
            <a:avLst/>
          </a:prstGeom>
          <a:blipFill dpi="0" rotWithShape="1">
            <a:blip r:embed="rId3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"/>
          <a:stretch>
            <a:fillRect/>
          </a:stretch>
        </p:blipFill>
        <p:spPr>
          <a:xfrm>
            <a:off x="0" y="-1"/>
            <a:ext cx="12192000" cy="6881693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7619159" y="2613495"/>
            <a:ext cx="8512703" cy="8512702"/>
          </a:xfrm>
          <a:prstGeom prst="rect">
            <a:avLst/>
          </a:prstGeom>
          <a:blipFill dpi="0" rotWithShape="1">
            <a:blip r:embed="rId3" cstate="print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4000">
                <a:schemeClr val="bg1">
                  <a:alpha val="77000"/>
                </a:schemeClr>
              </a:gs>
              <a:gs pos="0">
                <a:schemeClr val="bg1">
                  <a:alpha val="57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" t="15065" r="346"/>
          <a:stretch>
            <a:fillRect/>
          </a:stretch>
        </p:blipFill>
        <p:spPr>
          <a:xfrm>
            <a:off x="-1" y="0"/>
            <a:ext cx="12192001" cy="6893919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-4256352" y="2601649"/>
            <a:ext cx="8512703" cy="8512702"/>
          </a:xfrm>
          <a:prstGeom prst="rect">
            <a:avLst/>
          </a:prstGeom>
          <a:blipFill dpi="0" rotWithShape="1">
            <a:blip r:embed="rId3" cstate="print">
              <a:alphaModFix amt="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4000">
                <a:schemeClr val="bg1">
                  <a:alpha val="77000"/>
                </a:schemeClr>
              </a:gs>
              <a:gs pos="0">
                <a:schemeClr val="bg1">
                  <a:alpha val="57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46"/>
          <a:stretch>
            <a:fillRect/>
          </a:stretch>
        </p:blipFill>
        <p:spPr>
          <a:xfrm>
            <a:off x="2" y="0"/>
            <a:ext cx="12180271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1833785" y="-4478741"/>
            <a:ext cx="8512703" cy="8512702"/>
          </a:xfrm>
          <a:prstGeom prst="rect">
            <a:avLst/>
          </a:prstGeom>
          <a:blipFill dpi="0" rotWithShape="1">
            <a:blip r:embed="rId3" cstate="print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12" name="矩形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4000">
                <a:schemeClr val="bg1">
                  <a:alpha val="77000"/>
                </a:schemeClr>
              </a:gs>
              <a:gs pos="0">
                <a:schemeClr val="bg1">
                  <a:alpha val="57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1833785" y="4104820"/>
            <a:ext cx="8512703" cy="8512702"/>
          </a:xfrm>
          <a:prstGeom prst="rect">
            <a:avLst/>
          </a:prstGeom>
          <a:blipFill dpi="0" rotWithShape="1">
            <a:blip r:embed="rId3" cstate="print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11" name="矩形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4000">
                <a:schemeClr val="bg1">
                  <a:alpha val="77000"/>
                </a:schemeClr>
              </a:gs>
              <a:gs pos="0">
                <a:schemeClr val="bg1">
                  <a:alpha val="57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"/>
          <a:stretch>
            <a:fillRect/>
          </a:stretch>
        </p:blipFill>
        <p:spPr>
          <a:xfrm>
            <a:off x="0" y="-1"/>
            <a:ext cx="12192000" cy="6881693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7935651" y="-827352"/>
            <a:ext cx="8512703" cy="8512702"/>
          </a:xfrm>
          <a:prstGeom prst="rect">
            <a:avLst/>
          </a:prstGeom>
          <a:blipFill dpi="0" rotWithShape="1">
            <a:blip r:embed="rId3" cstate="print">
              <a:alphaModFix amt="35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4000">
                <a:schemeClr val="bg1">
                  <a:alpha val="77000"/>
                </a:schemeClr>
              </a:gs>
              <a:gs pos="0">
                <a:schemeClr val="bg1">
                  <a:alpha val="57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1"/>
          <p:cNvSpPr>
            <a:spLocks noEditPoints="1"/>
          </p:cNvSpPr>
          <p:nvPr userDrawn="1"/>
        </p:nvSpPr>
        <p:spPr bwMode="auto">
          <a:xfrm>
            <a:off x="7471129" y="-2172714"/>
            <a:ext cx="6663971" cy="6636436"/>
          </a:xfrm>
          <a:custGeom>
            <a:avLst/>
            <a:gdLst>
              <a:gd name="T0" fmla="*/ 263 w 379"/>
              <a:gd name="T1" fmla="*/ 288 h 379"/>
              <a:gd name="T2" fmla="*/ 252 w 379"/>
              <a:gd name="T3" fmla="*/ 296 h 379"/>
              <a:gd name="T4" fmla="*/ 257 w 379"/>
              <a:gd name="T5" fmla="*/ 298 h 379"/>
              <a:gd name="T6" fmla="*/ 262 w 379"/>
              <a:gd name="T7" fmla="*/ 295 h 379"/>
              <a:gd name="T8" fmla="*/ 266 w 379"/>
              <a:gd name="T9" fmla="*/ 300 h 379"/>
              <a:gd name="T10" fmla="*/ 268 w 379"/>
              <a:gd name="T11" fmla="*/ 317 h 379"/>
              <a:gd name="T12" fmla="*/ 274 w 379"/>
              <a:gd name="T13" fmla="*/ 302 h 379"/>
              <a:gd name="T14" fmla="*/ 258 w 379"/>
              <a:gd name="T15" fmla="*/ 306 h 379"/>
              <a:gd name="T16" fmla="*/ 254 w 379"/>
              <a:gd name="T17" fmla="*/ 282 h 379"/>
              <a:gd name="T18" fmla="*/ 229 w 379"/>
              <a:gd name="T19" fmla="*/ 326 h 379"/>
              <a:gd name="T20" fmla="*/ 221 w 379"/>
              <a:gd name="T21" fmla="*/ 317 h 379"/>
              <a:gd name="T22" fmla="*/ 211 w 379"/>
              <a:gd name="T23" fmla="*/ 305 h 379"/>
              <a:gd name="T24" fmla="*/ 175 w 379"/>
              <a:gd name="T25" fmla="*/ 308 h 379"/>
              <a:gd name="T26" fmla="*/ 160 w 379"/>
              <a:gd name="T27" fmla="*/ 325 h 379"/>
              <a:gd name="T28" fmla="*/ 177 w 379"/>
              <a:gd name="T29" fmla="*/ 328 h 379"/>
              <a:gd name="T30" fmla="*/ 166 w 379"/>
              <a:gd name="T31" fmla="*/ 319 h 379"/>
              <a:gd name="T32" fmla="*/ 170 w 379"/>
              <a:gd name="T33" fmla="*/ 300 h 379"/>
              <a:gd name="T34" fmla="*/ 158 w 379"/>
              <a:gd name="T35" fmla="*/ 301 h 379"/>
              <a:gd name="T36" fmla="*/ 198 w 379"/>
              <a:gd name="T37" fmla="*/ 227 h 379"/>
              <a:gd name="T38" fmla="*/ 143 w 379"/>
              <a:gd name="T39" fmla="*/ 149 h 379"/>
              <a:gd name="T40" fmla="*/ 160 w 379"/>
              <a:gd name="T41" fmla="*/ 248 h 379"/>
              <a:gd name="T42" fmla="*/ 174 w 379"/>
              <a:gd name="T43" fmla="*/ 166 h 379"/>
              <a:gd name="T44" fmla="*/ 167 w 379"/>
              <a:gd name="T45" fmla="*/ 241 h 379"/>
              <a:gd name="T46" fmla="*/ 206 w 379"/>
              <a:gd name="T47" fmla="*/ 197 h 379"/>
              <a:gd name="T48" fmla="*/ 214 w 379"/>
              <a:gd name="T49" fmla="*/ 224 h 379"/>
              <a:gd name="T50" fmla="*/ 217 w 379"/>
              <a:gd name="T51" fmla="*/ 156 h 379"/>
              <a:gd name="T52" fmla="*/ 230 w 379"/>
              <a:gd name="T53" fmla="*/ 156 h 379"/>
              <a:gd name="T54" fmla="*/ 203 w 379"/>
              <a:gd name="T55" fmla="*/ 155 h 379"/>
              <a:gd name="T56" fmla="*/ 118 w 379"/>
              <a:gd name="T57" fmla="*/ 178 h 379"/>
              <a:gd name="T58" fmla="*/ 129 w 379"/>
              <a:gd name="T59" fmla="*/ 106 h 379"/>
              <a:gd name="T60" fmla="*/ 248 w 379"/>
              <a:gd name="T61" fmla="*/ 159 h 379"/>
              <a:gd name="T62" fmla="*/ 266 w 379"/>
              <a:gd name="T63" fmla="*/ 137 h 379"/>
              <a:gd name="T64" fmla="*/ 122 w 379"/>
              <a:gd name="T65" fmla="*/ 291 h 379"/>
              <a:gd name="T66" fmla="*/ 123 w 379"/>
              <a:gd name="T67" fmla="*/ 289 h 379"/>
              <a:gd name="T68" fmla="*/ 100 w 379"/>
              <a:gd name="T69" fmla="*/ 291 h 379"/>
              <a:gd name="T70" fmla="*/ 47 w 379"/>
              <a:gd name="T71" fmla="*/ 237 h 379"/>
              <a:gd name="T72" fmla="*/ 62 w 379"/>
              <a:gd name="T73" fmla="*/ 215 h 379"/>
              <a:gd name="T74" fmla="*/ 43 w 379"/>
              <a:gd name="T75" fmla="*/ 164 h 379"/>
              <a:gd name="T76" fmla="*/ 67 w 379"/>
              <a:gd name="T77" fmla="*/ 148 h 379"/>
              <a:gd name="T78" fmla="*/ 91 w 379"/>
              <a:gd name="T79" fmla="*/ 106 h 379"/>
              <a:gd name="T80" fmla="*/ 94 w 379"/>
              <a:gd name="T81" fmla="*/ 81 h 379"/>
              <a:gd name="T82" fmla="*/ 110 w 379"/>
              <a:gd name="T83" fmla="*/ 73 h 379"/>
              <a:gd name="T84" fmla="*/ 149 w 379"/>
              <a:gd name="T85" fmla="*/ 41 h 379"/>
              <a:gd name="T86" fmla="*/ 184 w 379"/>
              <a:gd name="T87" fmla="*/ 48 h 379"/>
              <a:gd name="T88" fmla="*/ 222 w 379"/>
              <a:gd name="T89" fmla="*/ 44 h 379"/>
              <a:gd name="T90" fmla="*/ 240 w 379"/>
              <a:gd name="T91" fmla="*/ 55 h 379"/>
              <a:gd name="T92" fmla="*/ 257 w 379"/>
              <a:gd name="T93" fmla="*/ 80 h 379"/>
              <a:gd name="T94" fmla="*/ 288 w 379"/>
              <a:gd name="T95" fmla="*/ 103 h 379"/>
              <a:gd name="T96" fmla="*/ 331 w 379"/>
              <a:gd name="T97" fmla="*/ 127 h 379"/>
              <a:gd name="T98" fmla="*/ 321 w 379"/>
              <a:gd name="T99" fmla="*/ 158 h 379"/>
              <a:gd name="T100" fmla="*/ 336 w 379"/>
              <a:gd name="T101" fmla="*/ 195 h 379"/>
              <a:gd name="T102" fmla="*/ 336 w 379"/>
              <a:gd name="T103" fmla="*/ 204 h 379"/>
              <a:gd name="T104" fmla="*/ 331 w 379"/>
              <a:gd name="T105" fmla="*/ 236 h 379"/>
              <a:gd name="T106" fmla="*/ 301 w 379"/>
              <a:gd name="T107" fmla="*/ 256 h 379"/>
              <a:gd name="T108" fmla="*/ 270 w 379"/>
              <a:gd name="T109" fmla="*/ 38 h 379"/>
              <a:gd name="T110" fmla="*/ 46 w 379"/>
              <a:gd name="T111" fmla="*/ 95 h 379"/>
              <a:gd name="T112" fmla="*/ 82 w 379"/>
              <a:gd name="T113" fmla="*/ 324 h 379"/>
              <a:gd name="T114" fmla="*/ 313 w 379"/>
              <a:gd name="T115" fmla="*/ 309 h 379"/>
              <a:gd name="T116" fmla="*/ 360 w 379"/>
              <a:gd name="T117" fmla="*/ 238 h 379"/>
              <a:gd name="T118" fmla="*/ 157 w 379"/>
              <a:gd name="T119" fmla="*/ 364 h 379"/>
              <a:gd name="T120" fmla="*/ 13 w 379"/>
              <a:gd name="T121" fmla="*/ 174 h 379"/>
              <a:gd name="T122" fmla="*/ 189 w 379"/>
              <a:gd name="T123" fmla="*/ 13 h 379"/>
              <a:gd name="T124" fmla="*/ 189 w 379"/>
              <a:gd name="T125" fmla="*/ 0 h 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79" h="379">
                <a:moveTo>
                  <a:pt x="253" y="291"/>
                </a:moveTo>
                <a:cubicBezTo>
                  <a:pt x="254" y="290"/>
                  <a:pt x="254" y="290"/>
                  <a:pt x="254" y="290"/>
                </a:cubicBezTo>
                <a:cubicBezTo>
                  <a:pt x="254" y="290"/>
                  <a:pt x="254" y="291"/>
                  <a:pt x="255" y="291"/>
                </a:cubicBezTo>
                <a:cubicBezTo>
                  <a:pt x="255" y="292"/>
                  <a:pt x="255" y="292"/>
                  <a:pt x="255" y="292"/>
                </a:cubicBezTo>
                <a:cubicBezTo>
                  <a:pt x="255" y="292"/>
                  <a:pt x="255" y="292"/>
                  <a:pt x="255" y="292"/>
                </a:cubicBezTo>
                <a:cubicBezTo>
                  <a:pt x="255" y="292"/>
                  <a:pt x="255" y="292"/>
                  <a:pt x="255" y="292"/>
                </a:cubicBezTo>
                <a:cubicBezTo>
                  <a:pt x="254" y="292"/>
                  <a:pt x="254" y="292"/>
                  <a:pt x="254" y="292"/>
                </a:cubicBezTo>
                <a:cubicBezTo>
                  <a:pt x="254" y="292"/>
                  <a:pt x="253" y="291"/>
                  <a:pt x="253" y="291"/>
                </a:cubicBezTo>
                <a:cubicBezTo>
                  <a:pt x="253" y="291"/>
                  <a:pt x="253" y="291"/>
                  <a:pt x="253" y="291"/>
                </a:cubicBezTo>
                <a:moveTo>
                  <a:pt x="259" y="286"/>
                </a:moveTo>
                <a:cubicBezTo>
                  <a:pt x="259" y="286"/>
                  <a:pt x="259" y="286"/>
                  <a:pt x="259" y="286"/>
                </a:cubicBezTo>
                <a:cubicBezTo>
                  <a:pt x="259" y="284"/>
                  <a:pt x="262" y="281"/>
                  <a:pt x="263" y="280"/>
                </a:cubicBezTo>
                <a:cubicBezTo>
                  <a:pt x="264" y="279"/>
                  <a:pt x="264" y="279"/>
                  <a:pt x="264" y="279"/>
                </a:cubicBezTo>
                <a:cubicBezTo>
                  <a:pt x="264" y="279"/>
                  <a:pt x="264" y="279"/>
                  <a:pt x="264" y="279"/>
                </a:cubicBezTo>
                <a:cubicBezTo>
                  <a:pt x="265" y="280"/>
                  <a:pt x="265" y="280"/>
                  <a:pt x="265" y="280"/>
                </a:cubicBezTo>
                <a:cubicBezTo>
                  <a:pt x="265" y="280"/>
                  <a:pt x="265" y="281"/>
                  <a:pt x="265" y="281"/>
                </a:cubicBezTo>
                <a:cubicBezTo>
                  <a:pt x="265" y="282"/>
                  <a:pt x="265" y="283"/>
                  <a:pt x="265" y="284"/>
                </a:cubicBezTo>
                <a:cubicBezTo>
                  <a:pt x="265" y="284"/>
                  <a:pt x="265" y="284"/>
                  <a:pt x="265" y="284"/>
                </a:cubicBezTo>
                <a:cubicBezTo>
                  <a:pt x="265" y="284"/>
                  <a:pt x="265" y="284"/>
                  <a:pt x="265" y="284"/>
                </a:cubicBezTo>
                <a:cubicBezTo>
                  <a:pt x="265" y="285"/>
                  <a:pt x="266" y="289"/>
                  <a:pt x="264" y="289"/>
                </a:cubicBezTo>
                <a:cubicBezTo>
                  <a:pt x="264" y="290"/>
                  <a:pt x="264" y="290"/>
                  <a:pt x="264" y="290"/>
                </a:cubicBezTo>
                <a:cubicBezTo>
                  <a:pt x="264" y="289"/>
                  <a:pt x="263" y="289"/>
                  <a:pt x="263" y="288"/>
                </a:cubicBezTo>
                <a:cubicBezTo>
                  <a:pt x="263" y="288"/>
                  <a:pt x="263" y="288"/>
                  <a:pt x="263" y="288"/>
                </a:cubicBezTo>
                <a:cubicBezTo>
                  <a:pt x="263" y="288"/>
                  <a:pt x="263" y="288"/>
                  <a:pt x="263" y="288"/>
                </a:cubicBezTo>
                <a:cubicBezTo>
                  <a:pt x="262" y="288"/>
                  <a:pt x="262" y="288"/>
                  <a:pt x="262" y="288"/>
                </a:cubicBezTo>
                <a:cubicBezTo>
                  <a:pt x="261" y="288"/>
                  <a:pt x="261" y="288"/>
                  <a:pt x="260" y="288"/>
                </a:cubicBezTo>
                <a:cubicBezTo>
                  <a:pt x="260" y="287"/>
                  <a:pt x="260" y="287"/>
                  <a:pt x="259" y="287"/>
                </a:cubicBezTo>
                <a:cubicBezTo>
                  <a:pt x="259" y="287"/>
                  <a:pt x="259" y="287"/>
                  <a:pt x="259" y="287"/>
                </a:cubicBezTo>
                <a:cubicBezTo>
                  <a:pt x="259" y="287"/>
                  <a:pt x="259" y="287"/>
                  <a:pt x="259" y="287"/>
                </a:cubicBezTo>
                <a:cubicBezTo>
                  <a:pt x="259" y="287"/>
                  <a:pt x="259" y="287"/>
                  <a:pt x="259" y="287"/>
                </a:cubicBezTo>
                <a:cubicBezTo>
                  <a:pt x="259" y="287"/>
                  <a:pt x="259" y="287"/>
                  <a:pt x="259" y="287"/>
                </a:cubicBezTo>
                <a:cubicBezTo>
                  <a:pt x="259" y="286"/>
                  <a:pt x="259" y="286"/>
                  <a:pt x="259" y="286"/>
                </a:cubicBezTo>
                <a:close/>
                <a:moveTo>
                  <a:pt x="261" y="291"/>
                </a:moveTo>
                <a:cubicBezTo>
                  <a:pt x="261" y="291"/>
                  <a:pt x="261" y="291"/>
                  <a:pt x="261" y="291"/>
                </a:cubicBezTo>
                <a:cubicBezTo>
                  <a:pt x="262" y="291"/>
                  <a:pt x="262" y="291"/>
                  <a:pt x="262" y="291"/>
                </a:cubicBezTo>
                <a:cubicBezTo>
                  <a:pt x="262" y="291"/>
                  <a:pt x="262" y="291"/>
                  <a:pt x="262" y="291"/>
                </a:cubicBezTo>
                <a:cubicBezTo>
                  <a:pt x="262" y="291"/>
                  <a:pt x="262" y="291"/>
                  <a:pt x="262" y="291"/>
                </a:cubicBezTo>
                <a:cubicBezTo>
                  <a:pt x="262" y="292"/>
                  <a:pt x="262" y="292"/>
                  <a:pt x="262" y="292"/>
                </a:cubicBezTo>
                <a:cubicBezTo>
                  <a:pt x="261" y="292"/>
                  <a:pt x="261" y="292"/>
                  <a:pt x="261" y="292"/>
                </a:cubicBezTo>
                <a:cubicBezTo>
                  <a:pt x="261" y="292"/>
                  <a:pt x="261" y="291"/>
                  <a:pt x="261" y="291"/>
                </a:cubicBezTo>
                <a:moveTo>
                  <a:pt x="244" y="288"/>
                </a:moveTo>
                <a:cubicBezTo>
                  <a:pt x="244" y="288"/>
                  <a:pt x="244" y="288"/>
                  <a:pt x="244" y="288"/>
                </a:cubicBezTo>
                <a:cubicBezTo>
                  <a:pt x="244" y="288"/>
                  <a:pt x="244" y="288"/>
                  <a:pt x="244" y="288"/>
                </a:cubicBezTo>
                <a:cubicBezTo>
                  <a:pt x="245" y="289"/>
                  <a:pt x="246" y="289"/>
                  <a:pt x="246" y="290"/>
                </a:cubicBezTo>
                <a:cubicBezTo>
                  <a:pt x="248" y="291"/>
                  <a:pt x="250" y="292"/>
                  <a:pt x="251" y="294"/>
                </a:cubicBezTo>
                <a:cubicBezTo>
                  <a:pt x="251" y="294"/>
                  <a:pt x="251" y="294"/>
                  <a:pt x="251" y="294"/>
                </a:cubicBezTo>
                <a:cubicBezTo>
                  <a:pt x="251" y="295"/>
                  <a:pt x="251" y="295"/>
                  <a:pt x="251" y="295"/>
                </a:cubicBezTo>
                <a:cubicBezTo>
                  <a:pt x="252" y="295"/>
                  <a:pt x="252" y="296"/>
                  <a:pt x="252" y="296"/>
                </a:cubicBezTo>
                <a:cubicBezTo>
                  <a:pt x="252" y="296"/>
                  <a:pt x="252" y="296"/>
                  <a:pt x="252" y="296"/>
                </a:cubicBezTo>
                <a:cubicBezTo>
                  <a:pt x="252" y="296"/>
                  <a:pt x="252" y="296"/>
                  <a:pt x="252" y="296"/>
                </a:cubicBezTo>
                <a:cubicBezTo>
                  <a:pt x="250" y="296"/>
                  <a:pt x="249" y="295"/>
                  <a:pt x="247" y="296"/>
                </a:cubicBezTo>
                <a:cubicBezTo>
                  <a:pt x="246" y="297"/>
                  <a:pt x="246" y="297"/>
                  <a:pt x="246" y="297"/>
                </a:cubicBezTo>
                <a:cubicBezTo>
                  <a:pt x="246" y="297"/>
                  <a:pt x="246" y="297"/>
                  <a:pt x="246" y="297"/>
                </a:cubicBezTo>
                <a:cubicBezTo>
                  <a:pt x="246" y="297"/>
                  <a:pt x="246" y="297"/>
                  <a:pt x="246" y="297"/>
                </a:cubicBezTo>
                <a:cubicBezTo>
                  <a:pt x="246" y="297"/>
                  <a:pt x="246" y="297"/>
                  <a:pt x="246" y="297"/>
                </a:cubicBezTo>
                <a:cubicBezTo>
                  <a:pt x="246" y="297"/>
                  <a:pt x="246" y="297"/>
                  <a:pt x="246" y="297"/>
                </a:cubicBezTo>
                <a:cubicBezTo>
                  <a:pt x="246" y="297"/>
                  <a:pt x="246" y="297"/>
                  <a:pt x="246" y="297"/>
                </a:cubicBezTo>
                <a:cubicBezTo>
                  <a:pt x="246" y="298"/>
                  <a:pt x="246" y="298"/>
                  <a:pt x="246" y="298"/>
                </a:cubicBezTo>
                <a:cubicBezTo>
                  <a:pt x="247" y="298"/>
                  <a:pt x="250" y="299"/>
                  <a:pt x="251" y="301"/>
                </a:cubicBezTo>
                <a:cubicBezTo>
                  <a:pt x="251" y="301"/>
                  <a:pt x="251" y="301"/>
                  <a:pt x="252" y="302"/>
                </a:cubicBezTo>
                <a:cubicBezTo>
                  <a:pt x="252" y="302"/>
                  <a:pt x="252" y="302"/>
                  <a:pt x="252" y="303"/>
                </a:cubicBezTo>
                <a:cubicBezTo>
                  <a:pt x="252" y="303"/>
                  <a:pt x="252" y="303"/>
                  <a:pt x="252" y="303"/>
                </a:cubicBezTo>
                <a:cubicBezTo>
                  <a:pt x="252" y="303"/>
                  <a:pt x="252" y="303"/>
                  <a:pt x="252" y="303"/>
                </a:cubicBezTo>
                <a:cubicBezTo>
                  <a:pt x="253" y="303"/>
                  <a:pt x="254" y="303"/>
                  <a:pt x="254" y="303"/>
                </a:cubicBezTo>
                <a:cubicBezTo>
                  <a:pt x="254" y="303"/>
                  <a:pt x="254" y="303"/>
                  <a:pt x="254" y="303"/>
                </a:cubicBezTo>
                <a:cubicBezTo>
                  <a:pt x="255" y="303"/>
                  <a:pt x="255" y="303"/>
                  <a:pt x="255" y="303"/>
                </a:cubicBezTo>
                <a:cubicBezTo>
                  <a:pt x="255" y="303"/>
                  <a:pt x="255" y="302"/>
                  <a:pt x="255" y="302"/>
                </a:cubicBezTo>
                <a:cubicBezTo>
                  <a:pt x="254" y="301"/>
                  <a:pt x="254" y="299"/>
                  <a:pt x="255" y="298"/>
                </a:cubicBezTo>
                <a:cubicBezTo>
                  <a:pt x="255" y="298"/>
                  <a:pt x="256" y="298"/>
                  <a:pt x="256" y="298"/>
                </a:cubicBezTo>
                <a:cubicBezTo>
                  <a:pt x="257" y="298"/>
                  <a:pt x="257" y="298"/>
                  <a:pt x="257" y="298"/>
                </a:cubicBezTo>
                <a:cubicBezTo>
                  <a:pt x="257" y="298"/>
                  <a:pt x="257" y="298"/>
                  <a:pt x="257" y="298"/>
                </a:cubicBezTo>
                <a:cubicBezTo>
                  <a:pt x="257" y="298"/>
                  <a:pt x="257" y="298"/>
                  <a:pt x="257" y="298"/>
                </a:cubicBezTo>
                <a:cubicBezTo>
                  <a:pt x="257" y="297"/>
                  <a:pt x="257" y="297"/>
                  <a:pt x="257" y="297"/>
                </a:cubicBezTo>
                <a:cubicBezTo>
                  <a:pt x="257" y="297"/>
                  <a:pt x="257" y="297"/>
                  <a:pt x="257" y="297"/>
                </a:cubicBezTo>
                <a:cubicBezTo>
                  <a:pt x="257" y="297"/>
                  <a:pt x="257" y="296"/>
                  <a:pt x="257" y="296"/>
                </a:cubicBezTo>
                <a:cubicBezTo>
                  <a:pt x="257" y="296"/>
                  <a:pt x="257" y="296"/>
                  <a:pt x="257" y="296"/>
                </a:cubicBezTo>
                <a:cubicBezTo>
                  <a:pt x="257" y="296"/>
                  <a:pt x="257" y="296"/>
                  <a:pt x="257" y="296"/>
                </a:cubicBezTo>
                <a:cubicBezTo>
                  <a:pt x="257" y="296"/>
                  <a:pt x="257" y="295"/>
                  <a:pt x="256" y="295"/>
                </a:cubicBezTo>
                <a:cubicBezTo>
                  <a:pt x="257" y="294"/>
                  <a:pt x="257" y="294"/>
                  <a:pt x="257" y="294"/>
                </a:cubicBezTo>
                <a:cubicBezTo>
                  <a:pt x="258" y="291"/>
                  <a:pt x="258" y="291"/>
                  <a:pt x="258" y="291"/>
                </a:cubicBezTo>
                <a:cubicBezTo>
                  <a:pt x="258" y="291"/>
                  <a:pt x="258" y="291"/>
                  <a:pt x="258" y="291"/>
                </a:cubicBezTo>
                <a:cubicBezTo>
                  <a:pt x="259" y="292"/>
                  <a:pt x="259" y="292"/>
                  <a:pt x="259" y="292"/>
                </a:cubicBezTo>
                <a:cubicBezTo>
                  <a:pt x="259" y="292"/>
                  <a:pt x="259" y="292"/>
                  <a:pt x="259" y="292"/>
                </a:cubicBezTo>
                <a:cubicBezTo>
                  <a:pt x="259" y="292"/>
                  <a:pt x="259" y="292"/>
                  <a:pt x="259" y="292"/>
                </a:cubicBezTo>
                <a:cubicBezTo>
                  <a:pt x="259" y="292"/>
                  <a:pt x="259" y="292"/>
                  <a:pt x="259" y="292"/>
                </a:cubicBezTo>
                <a:cubicBezTo>
                  <a:pt x="259" y="292"/>
                  <a:pt x="259" y="292"/>
                  <a:pt x="259" y="292"/>
                </a:cubicBezTo>
                <a:cubicBezTo>
                  <a:pt x="258" y="293"/>
                  <a:pt x="258" y="293"/>
                  <a:pt x="258" y="293"/>
                </a:cubicBezTo>
                <a:cubicBezTo>
                  <a:pt x="258" y="293"/>
                  <a:pt x="258" y="293"/>
                  <a:pt x="258" y="293"/>
                </a:cubicBezTo>
                <a:cubicBezTo>
                  <a:pt x="258" y="293"/>
                  <a:pt x="258" y="293"/>
                  <a:pt x="258" y="293"/>
                </a:cubicBezTo>
                <a:cubicBezTo>
                  <a:pt x="258" y="293"/>
                  <a:pt x="258" y="293"/>
                  <a:pt x="258" y="293"/>
                </a:cubicBezTo>
                <a:cubicBezTo>
                  <a:pt x="259" y="293"/>
                  <a:pt x="259" y="293"/>
                  <a:pt x="259" y="293"/>
                </a:cubicBezTo>
                <a:cubicBezTo>
                  <a:pt x="259" y="293"/>
                  <a:pt x="259" y="293"/>
                  <a:pt x="259" y="293"/>
                </a:cubicBezTo>
                <a:cubicBezTo>
                  <a:pt x="260" y="293"/>
                  <a:pt x="260" y="294"/>
                  <a:pt x="260" y="294"/>
                </a:cubicBezTo>
                <a:cubicBezTo>
                  <a:pt x="260" y="294"/>
                  <a:pt x="260" y="294"/>
                  <a:pt x="260" y="294"/>
                </a:cubicBezTo>
                <a:cubicBezTo>
                  <a:pt x="260" y="294"/>
                  <a:pt x="260" y="294"/>
                  <a:pt x="260" y="294"/>
                </a:cubicBezTo>
                <a:cubicBezTo>
                  <a:pt x="261" y="294"/>
                  <a:pt x="262" y="295"/>
                  <a:pt x="262" y="295"/>
                </a:cubicBezTo>
                <a:cubicBezTo>
                  <a:pt x="261" y="295"/>
                  <a:pt x="261" y="295"/>
                  <a:pt x="261" y="295"/>
                </a:cubicBezTo>
                <a:cubicBezTo>
                  <a:pt x="261" y="295"/>
                  <a:pt x="261" y="295"/>
                  <a:pt x="261" y="295"/>
                </a:cubicBezTo>
                <a:cubicBezTo>
                  <a:pt x="261" y="295"/>
                  <a:pt x="261" y="295"/>
                  <a:pt x="261" y="295"/>
                </a:cubicBezTo>
                <a:cubicBezTo>
                  <a:pt x="261" y="296"/>
                  <a:pt x="260" y="297"/>
                  <a:pt x="260" y="299"/>
                </a:cubicBezTo>
                <a:cubicBezTo>
                  <a:pt x="259" y="299"/>
                  <a:pt x="259" y="299"/>
                  <a:pt x="259" y="299"/>
                </a:cubicBezTo>
                <a:cubicBezTo>
                  <a:pt x="259" y="299"/>
                  <a:pt x="259" y="299"/>
                  <a:pt x="259" y="299"/>
                </a:cubicBezTo>
                <a:cubicBezTo>
                  <a:pt x="259" y="299"/>
                  <a:pt x="259" y="299"/>
                  <a:pt x="259" y="299"/>
                </a:cubicBezTo>
                <a:cubicBezTo>
                  <a:pt x="257" y="303"/>
                  <a:pt x="256" y="306"/>
                  <a:pt x="254" y="309"/>
                </a:cubicBezTo>
                <a:cubicBezTo>
                  <a:pt x="253" y="310"/>
                  <a:pt x="251" y="312"/>
                  <a:pt x="252" y="314"/>
                </a:cubicBezTo>
                <a:cubicBezTo>
                  <a:pt x="252" y="314"/>
                  <a:pt x="252" y="314"/>
                  <a:pt x="252" y="314"/>
                </a:cubicBezTo>
                <a:cubicBezTo>
                  <a:pt x="252" y="314"/>
                  <a:pt x="252" y="314"/>
                  <a:pt x="252" y="314"/>
                </a:cubicBezTo>
                <a:cubicBezTo>
                  <a:pt x="252" y="314"/>
                  <a:pt x="252" y="314"/>
                  <a:pt x="252" y="314"/>
                </a:cubicBezTo>
                <a:cubicBezTo>
                  <a:pt x="253" y="315"/>
                  <a:pt x="254" y="315"/>
                  <a:pt x="255" y="315"/>
                </a:cubicBezTo>
                <a:cubicBezTo>
                  <a:pt x="256" y="315"/>
                  <a:pt x="256" y="314"/>
                  <a:pt x="257" y="315"/>
                </a:cubicBezTo>
                <a:cubicBezTo>
                  <a:pt x="257" y="315"/>
                  <a:pt x="257" y="315"/>
                  <a:pt x="257" y="315"/>
                </a:cubicBezTo>
                <a:cubicBezTo>
                  <a:pt x="257" y="315"/>
                  <a:pt x="257" y="315"/>
                  <a:pt x="257" y="315"/>
                </a:cubicBezTo>
                <a:cubicBezTo>
                  <a:pt x="258" y="313"/>
                  <a:pt x="258" y="312"/>
                  <a:pt x="258" y="311"/>
                </a:cubicBezTo>
                <a:cubicBezTo>
                  <a:pt x="259" y="308"/>
                  <a:pt x="261" y="305"/>
                  <a:pt x="262" y="302"/>
                </a:cubicBezTo>
                <a:cubicBezTo>
                  <a:pt x="263" y="302"/>
                  <a:pt x="263" y="301"/>
                  <a:pt x="264" y="301"/>
                </a:cubicBezTo>
                <a:cubicBezTo>
                  <a:pt x="264" y="300"/>
                  <a:pt x="265" y="298"/>
                  <a:pt x="266" y="297"/>
                </a:cubicBezTo>
                <a:cubicBezTo>
                  <a:pt x="267" y="297"/>
                  <a:pt x="267" y="297"/>
                  <a:pt x="267" y="297"/>
                </a:cubicBezTo>
                <a:cubicBezTo>
                  <a:pt x="267" y="297"/>
                  <a:pt x="267" y="297"/>
                  <a:pt x="267" y="297"/>
                </a:cubicBezTo>
                <a:cubicBezTo>
                  <a:pt x="267" y="298"/>
                  <a:pt x="267" y="298"/>
                  <a:pt x="267" y="298"/>
                </a:cubicBezTo>
                <a:cubicBezTo>
                  <a:pt x="267" y="299"/>
                  <a:pt x="267" y="299"/>
                  <a:pt x="266" y="300"/>
                </a:cubicBezTo>
                <a:cubicBezTo>
                  <a:pt x="266" y="301"/>
                  <a:pt x="266" y="303"/>
                  <a:pt x="265" y="304"/>
                </a:cubicBezTo>
                <a:cubicBezTo>
                  <a:pt x="265" y="304"/>
                  <a:pt x="265" y="305"/>
                  <a:pt x="265" y="306"/>
                </a:cubicBezTo>
                <a:cubicBezTo>
                  <a:pt x="265" y="306"/>
                  <a:pt x="265" y="306"/>
                  <a:pt x="265" y="306"/>
                </a:cubicBezTo>
                <a:cubicBezTo>
                  <a:pt x="265" y="307"/>
                  <a:pt x="265" y="307"/>
                  <a:pt x="265" y="307"/>
                </a:cubicBezTo>
                <a:cubicBezTo>
                  <a:pt x="265" y="307"/>
                  <a:pt x="265" y="307"/>
                  <a:pt x="265" y="307"/>
                </a:cubicBezTo>
                <a:cubicBezTo>
                  <a:pt x="265" y="307"/>
                  <a:pt x="265" y="307"/>
                  <a:pt x="265" y="307"/>
                </a:cubicBezTo>
                <a:cubicBezTo>
                  <a:pt x="265" y="307"/>
                  <a:pt x="265" y="307"/>
                  <a:pt x="265" y="307"/>
                </a:cubicBezTo>
                <a:cubicBezTo>
                  <a:pt x="265" y="307"/>
                  <a:pt x="265" y="307"/>
                  <a:pt x="265" y="307"/>
                </a:cubicBezTo>
                <a:cubicBezTo>
                  <a:pt x="265" y="308"/>
                  <a:pt x="264" y="309"/>
                  <a:pt x="264" y="309"/>
                </a:cubicBezTo>
                <a:cubicBezTo>
                  <a:pt x="263" y="310"/>
                  <a:pt x="263" y="311"/>
                  <a:pt x="262" y="312"/>
                </a:cubicBezTo>
                <a:cubicBezTo>
                  <a:pt x="261" y="314"/>
                  <a:pt x="258" y="315"/>
                  <a:pt x="258" y="317"/>
                </a:cubicBezTo>
                <a:cubicBezTo>
                  <a:pt x="258" y="318"/>
                  <a:pt x="258" y="318"/>
                  <a:pt x="258" y="318"/>
                </a:cubicBezTo>
                <a:cubicBezTo>
                  <a:pt x="258" y="318"/>
                  <a:pt x="258" y="318"/>
                  <a:pt x="258" y="318"/>
                </a:cubicBezTo>
                <a:cubicBezTo>
                  <a:pt x="258" y="318"/>
                  <a:pt x="259" y="318"/>
                  <a:pt x="261" y="318"/>
                </a:cubicBezTo>
                <a:cubicBezTo>
                  <a:pt x="262" y="318"/>
                  <a:pt x="263" y="318"/>
                  <a:pt x="264" y="318"/>
                </a:cubicBezTo>
                <a:cubicBezTo>
                  <a:pt x="264" y="318"/>
                  <a:pt x="264" y="318"/>
                  <a:pt x="264" y="318"/>
                </a:cubicBezTo>
                <a:cubicBezTo>
                  <a:pt x="265" y="317"/>
                  <a:pt x="265" y="316"/>
                  <a:pt x="265" y="315"/>
                </a:cubicBezTo>
                <a:cubicBezTo>
                  <a:pt x="266" y="314"/>
                  <a:pt x="267" y="312"/>
                  <a:pt x="268" y="310"/>
                </a:cubicBezTo>
                <a:cubicBezTo>
                  <a:pt x="268" y="310"/>
                  <a:pt x="268" y="310"/>
                  <a:pt x="268" y="310"/>
                </a:cubicBezTo>
                <a:cubicBezTo>
                  <a:pt x="269" y="310"/>
                  <a:pt x="269" y="311"/>
                  <a:pt x="269" y="311"/>
                </a:cubicBezTo>
                <a:cubicBezTo>
                  <a:pt x="270" y="312"/>
                  <a:pt x="270" y="312"/>
                  <a:pt x="270" y="312"/>
                </a:cubicBezTo>
                <a:cubicBezTo>
                  <a:pt x="271" y="313"/>
                  <a:pt x="271" y="314"/>
                  <a:pt x="270" y="314"/>
                </a:cubicBezTo>
                <a:cubicBezTo>
                  <a:pt x="270" y="315"/>
                  <a:pt x="269" y="316"/>
                  <a:pt x="268" y="317"/>
                </a:cubicBezTo>
                <a:cubicBezTo>
                  <a:pt x="268" y="317"/>
                  <a:pt x="268" y="317"/>
                  <a:pt x="268" y="317"/>
                </a:cubicBezTo>
                <a:cubicBezTo>
                  <a:pt x="267" y="318"/>
                  <a:pt x="267" y="318"/>
                  <a:pt x="266" y="318"/>
                </a:cubicBezTo>
                <a:cubicBezTo>
                  <a:pt x="265" y="319"/>
                  <a:pt x="265" y="319"/>
                  <a:pt x="265" y="319"/>
                </a:cubicBezTo>
                <a:cubicBezTo>
                  <a:pt x="265" y="319"/>
                  <a:pt x="265" y="319"/>
                  <a:pt x="265" y="319"/>
                </a:cubicBezTo>
                <a:cubicBezTo>
                  <a:pt x="265" y="319"/>
                  <a:pt x="265" y="319"/>
                  <a:pt x="265" y="319"/>
                </a:cubicBezTo>
                <a:cubicBezTo>
                  <a:pt x="265" y="320"/>
                  <a:pt x="265" y="320"/>
                  <a:pt x="265" y="320"/>
                </a:cubicBezTo>
                <a:cubicBezTo>
                  <a:pt x="265" y="320"/>
                  <a:pt x="265" y="320"/>
                  <a:pt x="265" y="320"/>
                </a:cubicBezTo>
                <a:cubicBezTo>
                  <a:pt x="267" y="320"/>
                  <a:pt x="268" y="319"/>
                  <a:pt x="269" y="319"/>
                </a:cubicBezTo>
                <a:cubicBezTo>
                  <a:pt x="270" y="319"/>
                  <a:pt x="272" y="319"/>
                  <a:pt x="273" y="319"/>
                </a:cubicBezTo>
                <a:cubicBezTo>
                  <a:pt x="273" y="319"/>
                  <a:pt x="273" y="319"/>
                  <a:pt x="273" y="319"/>
                </a:cubicBezTo>
                <a:cubicBezTo>
                  <a:pt x="273" y="319"/>
                  <a:pt x="273" y="319"/>
                  <a:pt x="273" y="319"/>
                </a:cubicBezTo>
                <a:cubicBezTo>
                  <a:pt x="274" y="319"/>
                  <a:pt x="274" y="319"/>
                  <a:pt x="274" y="319"/>
                </a:cubicBezTo>
                <a:cubicBezTo>
                  <a:pt x="274" y="319"/>
                  <a:pt x="274" y="319"/>
                  <a:pt x="274" y="319"/>
                </a:cubicBezTo>
                <a:cubicBezTo>
                  <a:pt x="274" y="319"/>
                  <a:pt x="274" y="319"/>
                  <a:pt x="274" y="319"/>
                </a:cubicBezTo>
                <a:cubicBezTo>
                  <a:pt x="274" y="317"/>
                  <a:pt x="274" y="314"/>
                  <a:pt x="273" y="312"/>
                </a:cubicBezTo>
                <a:cubicBezTo>
                  <a:pt x="273" y="311"/>
                  <a:pt x="273" y="311"/>
                  <a:pt x="273" y="311"/>
                </a:cubicBezTo>
                <a:cubicBezTo>
                  <a:pt x="272" y="310"/>
                  <a:pt x="271" y="310"/>
                  <a:pt x="270" y="309"/>
                </a:cubicBezTo>
                <a:cubicBezTo>
                  <a:pt x="270" y="308"/>
                  <a:pt x="270" y="308"/>
                  <a:pt x="270" y="308"/>
                </a:cubicBezTo>
                <a:cubicBezTo>
                  <a:pt x="270" y="308"/>
                  <a:pt x="270" y="308"/>
                  <a:pt x="271" y="307"/>
                </a:cubicBezTo>
                <a:cubicBezTo>
                  <a:pt x="271" y="307"/>
                  <a:pt x="271" y="306"/>
                  <a:pt x="271" y="306"/>
                </a:cubicBezTo>
                <a:cubicBezTo>
                  <a:pt x="274" y="305"/>
                  <a:pt x="274" y="305"/>
                  <a:pt x="274" y="305"/>
                </a:cubicBezTo>
                <a:cubicBezTo>
                  <a:pt x="274" y="305"/>
                  <a:pt x="274" y="305"/>
                  <a:pt x="274" y="305"/>
                </a:cubicBezTo>
                <a:cubicBezTo>
                  <a:pt x="274" y="304"/>
                  <a:pt x="274" y="303"/>
                  <a:pt x="274" y="302"/>
                </a:cubicBezTo>
                <a:cubicBezTo>
                  <a:pt x="274" y="302"/>
                  <a:pt x="274" y="302"/>
                  <a:pt x="274" y="302"/>
                </a:cubicBezTo>
                <a:cubicBezTo>
                  <a:pt x="274" y="302"/>
                  <a:pt x="274" y="302"/>
                  <a:pt x="274" y="302"/>
                </a:cubicBezTo>
                <a:cubicBezTo>
                  <a:pt x="274" y="302"/>
                  <a:pt x="274" y="302"/>
                  <a:pt x="274" y="302"/>
                </a:cubicBezTo>
                <a:cubicBezTo>
                  <a:pt x="274" y="302"/>
                  <a:pt x="273" y="302"/>
                  <a:pt x="273" y="302"/>
                </a:cubicBezTo>
                <a:cubicBezTo>
                  <a:pt x="273" y="302"/>
                  <a:pt x="273" y="302"/>
                  <a:pt x="273" y="302"/>
                </a:cubicBezTo>
                <a:cubicBezTo>
                  <a:pt x="273" y="302"/>
                  <a:pt x="273" y="302"/>
                  <a:pt x="273" y="302"/>
                </a:cubicBezTo>
                <a:cubicBezTo>
                  <a:pt x="273" y="302"/>
                  <a:pt x="272" y="302"/>
                  <a:pt x="271" y="302"/>
                </a:cubicBezTo>
                <a:cubicBezTo>
                  <a:pt x="271" y="303"/>
                  <a:pt x="271" y="303"/>
                  <a:pt x="271" y="303"/>
                </a:cubicBezTo>
                <a:cubicBezTo>
                  <a:pt x="270" y="304"/>
                  <a:pt x="270" y="304"/>
                  <a:pt x="270" y="304"/>
                </a:cubicBezTo>
                <a:cubicBezTo>
                  <a:pt x="267" y="305"/>
                  <a:pt x="267" y="305"/>
                  <a:pt x="267" y="305"/>
                </a:cubicBezTo>
                <a:cubicBezTo>
                  <a:pt x="267" y="305"/>
                  <a:pt x="267" y="305"/>
                  <a:pt x="267" y="305"/>
                </a:cubicBezTo>
                <a:cubicBezTo>
                  <a:pt x="267" y="305"/>
                  <a:pt x="267" y="305"/>
                  <a:pt x="267" y="305"/>
                </a:cubicBezTo>
                <a:cubicBezTo>
                  <a:pt x="267" y="305"/>
                  <a:pt x="267" y="305"/>
                  <a:pt x="267" y="305"/>
                </a:cubicBezTo>
                <a:cubicBezTo>
                  <a:pt x="267" y="305"/>
                  <a:pt x="267" y="305"/>
                  <a:pt x="267" y="305"/>
                </a:cubicBezTo>
                <a:cubicBezTo>
                  <a:pt x="267" y="304"/>
                  <a:pt x="268" y="302"/>
                  <a:pt x="269" y="301"/>
                </a:cubicBezTo>
                <a:cubicBezTo>
                  <a:pt x="269" y="301"/>
                  <a:pt x="269" y="301"/>
                  <a:pt x="269" y="301"/>
                </a:cubicBezTo>
                <a:cubicBezTo>
                  <a:pt x="270" y="299"/>
                  <a:pt x="270" y="298"/>
                  <a:pt x="270" y="296"/>
                </a:cubicBezTo>
                <a:cubicBezTo>
                  <a:pt x="271" y="296"/>
                  <a:pt x="271" y="294"/>
                  <a:pt x="271" y="293"/>
                </a:cubicBezTo>
                <a:cubicBezTo>
                  <a:pt x="270" y="293"/>
                  <a:pt x="270" y="293"/>
                  <a:pt x="270" y="293"/>
                </a:cubicBezTo>
                <a:cubicBezTo>
                  <a:pt x="269" y="292"/>
                  <a:pt x="268" y="292"/>
                  <a:pt x="268" y="293"/>
                </a:cubicBezTo>
                <a:cubicBezTo>
                  <a:pt x="267" y="293"/>
                  <a:pt x="266" y="294"/>
                  <a:pt x="266" y="295"/>
                </a:cubicBezTo>
                <a:cubicBezTo>
                  <a:pt x="265" y="296"/>
                  <a:pt x="265" y="296"/>
                  <a:pt x="265" y="296"/>
                </a:cubicBezTo>
                <a:cubicBezTo>
                  <a:pt x="264" y="297"/>
                  <a:pt x="263" y="299"/>
                  <a:pt x="261" y="301"/>
                </a:cubicBezTo>
                <a:cubicBezTo>
                  <a:pt x="261" y="302"/>
                  <a:pt x="260" y="303"/>
                  <a:pt x="260" y="303"/>
                </a:cubicBezTo>
                <a:cubicBezTo>
                  <a:pt x="259" y="304"/>
                  <a:pt x="258" y="306"/>
                  <a:pt x="258" y="306"/>
                </a:cubicBezTo>
                <a:cubicBezTo>
                  <a:pt x="258" y="306"/>
                  <a:pt x="258" y="306"/>
                  <a:pt x="258" y="306"/>
                </a:cubicBezTo>
                <a:cubicBezTo>
                  <a:pt x="258" y="305"/>
                  <a:pt x="258" y="304"/>
                  <a:pt x="259" y="303"/>
                </a:cubicBezTo>
                <a:cubicBezTo>
                  <a:pt x="261" y="300"/>
                  <a:pt x="261" y="300"/>
                  <a:pt x="261" y="300"/>
                </a:cubicBezTo>
                <a:cubicBezTo>
                  <a:pt x="263" y="295"/>
                  <a:pt x="263" y="295"/>
                  <a:pt x="263" y="295"/>
                </a:cubicBezTo>
                <a:cubicBezTo>
                  <a:pt x="263" y="294"/>
                  <a:pt x="264" y="294"/>
                  <a:pt x="264" y="294"/>
                </a:cubicBezTo>
                <a:cubicBezTo>
                  <a:pt x="265" y="293"/>
                  <a:pt x="265" y="293"/>
                  <a:pt x="265" y="293"/>
                </a:cubicBezTo>
                <a:cubicBezTo>
                  <a:pt x="266" y="293"/>
                  <a:pt x="266" y="293"/>
                  <a:pt x="266" y="292"/>
                </a:cubicBezTo>
                <a:cubicBezTo>
                  <a:pt x="268" y="290"/>
                  <a:pt x="267" y="286"/>
                  <a:pt x="267" y="284"/>
                </a:cubicBezTo>
                <a:cubicBezTo>
                  <a:pt x="267" y="282"/>
                  <a:pt x="267" y="279"/>
                  <a:pt x="266" y="277"/>
                </a:cubicBezTo>
                <a:cubicBezTo>
                  <a:pt x="266" y="276"/>
                  <a:pt x="265" y="276"/>
                  <a:pt x="265" y="276"/>
                </a:cubicBezTo>
                <a:cubicBezTo>
                  <a:pt x="264" y="276"/>
                  <a:pt x="263" y="276"/>
                  <a:pt x="262" y="277"/>
                </a:cubicBezTo>
                <a:cubicBezTo>
                  <a:pt x="262" y="277"/>
                  <a:pt x="262" y="277"/>
                  <a:pt x="262" y="277"/>
                </a:cubicBezTo>
                <a:cubicBezTo>
                  <a:pt x="262" y="277"/>
                  <a:pt x="262" y="277"/>
                  <a:pt x="262" y="277"/>
                </a:cubicBezTo>
                <a:cubicBezTo>
                  <a:pt x="261" y="278"/>
                  <a:pt x="260" y="282"/>
                  <a:pt x="259" y="284"/>
                </a:cubicBezTo>
                <a:cubicBezTo>
                  <a:pt x="258" y="283"/>
                  <a:pt x="259" y="282"/>
                  <a:pt x="259" y="281"/>
                </a:cubicBezTo>
                <a:cubicBezTo>
                  <a:pt x="259" y="280"/>
                  <a:pt x="260" y="278"/>
                  <a:pt x="259" y="277"/>
                </a:cubicBezTo>
                <a:cubicBezTo>
                  <a:pt x="259" y="277"/>
                  <a:pt x="259" y="277"/>
                  <a:pt x="259" y="277"/>
                </a:cubicBezTo>
                <a:cubicBezTo>
                  <a:pt x="259" y="277"/>
                  <a:pt x="259" y="277"/>
                  <a:pt x="259" y="277"/>
                </a:cubicBezTo>
                <a:cubicBezTo>
                  <a:pt x="259" y="277"/>
                  <a:pt x="258" y="277"/>
                  <a:pt x="258" y="276"/>
                </a:cubicBezTo>
                <a:cubicBezTo>
                  <a:pt x="257" y="276"/>
                  <a:pt x="255" y="276"/>
                  <a:pt x="253" y="277"/>
                </a:cubicBezTo>
                <a:cubicBezTo>
                  <a:pt x="253" y="277"/>
                  <a:pt x="253" y="277"/>
                  <a:pt x="253" y="277"/>
                </a:cubicBezTo>
                <a:cubicBezTo>
                  <a:pt x="253" y="277"/>
                  <a:pt x="253" y="277"/>
                  <a:pt x="253" y="277"/>
                </a:cubicBezTo>
                <a:cubicBezTo>
                  <a:pt x="253" y="278"/>
                  <a:pt x="254" y="279"/>
                  <a:pt x="254" y="279"/>
                </a:cubicBezTo>
                <a:cubicBezTo>
                  <a:pt x="254" y="279"/>
                  <a:pt x="254" y="279"/>
                  <a:pt x="254" y="279"/>
                </a:cubicBezTo>
                <a:cubicBezTo>
                  <a:pt x="254" y="282"/>
                  <a:pt x="254" y="282"/>
                  <a:pt x="254" y="282"/>
                </a:cubicBezTo>
                <a:cubicBezTo>
                  <a:pt x="255" y="283"/>
                  <a:pt x="255" y="284"/>
                  <a:pt x="255" y="285"/>
                </a:cubicBezTo>
                <a:cubicBezTo>
                  <a:pt x="255" y="286"/>
                  <a:pt x="255" y="287"/>
                  <a:pt x="254" y="287"/>
                </a:cubicBezTo>
                <a:cubicBezTo>
                  <a:pt x="254" y="288"/>
                  <a:pt x="253" y="288"/>
                  <a:pt x="253" y="288"/>
                </a:cubicBezTo>
                <a:cubicBezTo>
                  <a:pt x="252" y="288"/>
                  <a:pt x="252" y="288"/>
                  <a:pt x="252" y="288"/>
                </a:cubicBezTo>
                <a:cubicBezTo>
                  <a:pt x="251" y="288"/>
                  <a:pt x="250" y="287"/>
                  <a:pt x="248" y="287"/>
                </a:cubicBezTo>
                <a:cubicBezTo>
                  <a:pt x="248" y="287"/>
                  <a:pt x="247" y="288"/>
                  <a:pt x="246" y="288"/>
                </a:cubicBezTo>
                <a:cubicBezTo>
                  <a:pt x="246" y="288"/>
                  <a:pt x="245" y="287"/>
                  <a:pt x="244" y="288"/>
                </a:cubicBezTo>
                <a:cubicBezTo>
                  <a:pt x="244" y="288"/>
                  <a:pt x="244" y="288"/>
                  <a:pt x="244" y="288"/>
                </a:cubicBezTo>
                <a:close/>
                <a:moveTo>
                  <a:pt x="218" y="323"/>
                </a:moveTo>
                <a:cubicBezTo>
                  <a:pt x="218" y="324"/>
                  <a:pt x="218" y="324"/>
                  <a:pt x="218" y="325"/>
                </a:cubicBezTo>
                <a:cubicBezTo>
                  <a:pt x="219" y="327"/>
                  <a:pt x="222" y="329"/>
                  <a:pt x="223" y="330"/>
                </a:cubicBezTo>
                <a:cubicBezTo>
                  <a:pt x="223" y="330"/>
                  <a:pt x="224" y="331"/>
                  <a:pt x="224" y="331"/>
                </a:cubicBezTo>
                <a:cubicBezTo>
                  <a:pt x="224" y="331"/>
                  <a:pt x="225" y="331"/>
                  <a:pt x="225" y="331"/>
                </a:cubicBezTo>
                <a:cubicBezTo>
                  <a:pt x="226" y="331"/>
                  <a:pt x="226" y="331"/>
                  <a:pt x="226" y="331"/>
                </a:cubicBezTo>
                <a:cubicBezTo>
                  <a:pt x="226" y="331"/>
                  <a:pt x="226" y="331"/>
                  <a:pt x="226" y="331"/>
                </a:cubicBezTo>
                <a:cubicBezTo>
                  <a:pt x="228" y="331"/>
                  <a:pt x="229" y="329"/>
                  <a:pt x="230" y="328"/>
                </a:cubicBezTo>
                <a:cubicBezTo>
                  <a:pt x="230" y="328"/>
                  <a:pt x="231" y="327"/>
                  <a:pt x="231" y="327"/>
                </a:cubicBezTo>
                <a:cubicBezTo>
                  <a:pt x="231" y="327"/>
                  <a:pt x="232" y="326"/>
                  <a:pt x="232" y="326"/>
                </a:cubicBezTo>
                <a:cubicBezTo>
                  <a:pt x="232" y="325"/>
                  <a:pt x="232" y="325"/>
                  <a:pt x="232" y="325"/>
                </a:cubicBezTo>
                <a:cubicBezTo>
                  <a:pt x="232" y="325"/>
                  <a:pt x="232" y="325"/>
                  <a:pt x="232" y="325"/>
                </a:cubicBezTo>
                <a:cubicBezTo>
                  <a:pt x="231" y="325"/>
                  <a:pt x="231" y="325"/>
                  <a:pt x="230" y="325"/>
                </a:cubicBezTo>
                <a:cubicBezTo>
                  <a:pt x="230" y="326"/>
                  <a:pt x="230" y="326"/>
                  <a:pt x="230" y="326"/>
                </a:cubicBezTo>
                <a:cubicBezTo>
                  <a:pt x="230" y="325"/>
                  <a:pt x="230" y="325"/>
                  <a:pt x="230" y="325"/>
                </a:cubicBezTo>
                <a:cubicBezTo>
                  <a:pt x="230" y="325"/>
                  <a:pt x="229" y="326"/>
                  <a:pt x="229" y="326"/>
                </a:cubicBezTo>
                <a:cubicBezTo>
                  <a:pt x="228" y="326"/>
                  <a:pt x="227" y="326"/>
                  <a:pt x="226" y="326"/>
                </a:cubicBezTo>
                <a:cubicBezTo>
                  <a:pt x="226" y="326"/>
                  <a:pt x="225" y="327"/>
                  <a:pt x="225" y="327"/>
                </a:cubicBezTo>
                <a:cubicBezTo>
                  <a:pt x="224" y="327"/>
                  <a:pt x="224" y="326"/>
                  <a:pt x="223" y="326"/>
                </a:cubicBezTo>
                <a:cubicBezTo>
                  <a:pt x="222" y="325"/>
                  <a:pt x="220" y="324"/>
                  <a:pt x="219" y="323"/>
                </a:cubicBezTo>
                <a:cubicBezTo>
                  <a:pt x="219" y="323"/>
                  <a:pt x="219" y="323"/>
                  <a:pt x="219" y="323"/>
                </a:cubicBezTo>
                <a:cubicBezTo>
                  <a:pt x="218" y="323"/>
                  <a:pt x="218" y="323"/>
                  <a:pt x="218" y="323"/>
                </a:cubicBezTo>
                <a:cubicBezTo>
                  <a:pt x="218" y="323"/>
                  <a:pt x="218" y="323"/>
                  <a:pt x="218" y="323"/>
                </a:cubicBezTo>
                <a:close/>
                <a:moveTo>
                  <a:pt x="213" y="325"/>
                </a:moveTo>
                <a:cubicBezTo>
                  <a:pt x="213" y="329"/>
                  <a:pt x="212" y="331"/>
                  <a:pt x="211" y="332"/>
                </a:cubicBezTo>
                <a:cubicBezTo>
                  <a:pt x="209" y="334"/>
                  <a:pt x="206" y="335"/>
                  <a:pt x="204" y="337"/>
                </a:cubicBezTo>
                <a:cubicBezTo>
                  <a:pt x="204" y="337"/>
                  <a:pt x="204" y="337"/>
                  <a:pt x="204" y="337"/>
                </a:cubicBezTo>
                <a:cubicBezTo>
                  <a:pt x="204" y="337"/>
                  <a:pt x="204" y="337"/>
                  <a:pt x="204" y="337"/>
                </a:cubicBezTo>
                <a:cubicBezTo>
                  <a:pt x="204" y="337"/>
                  <a:pt x="204" y="337"/>
                  <a:pt x="204" y="337"/>
                </a:cubicBezTo>
                <a:cubicBezTo>
                  <a:pt x="204" y="337"/>
                  <a:pt x="204" y="337"/>
                  <a:pt x="204" y="337"/>
                </a:cubicBezTo>
                <a:cubicBezTo>
                  <a:pt x="204" y="338"/>
                  <a:pt x="204" y="338"/>
                  <a:pt x="204" y="338"/>
                </a:cubicBezTo>
                <a:cubicBezTo>
                  <a:pt x="205" y="338"/>
                  <a:pt x="206" y="337"/>
                  <a:pt x="207" y="337"/>
                </a:cubicBezTo>
                <a:cubicBezTo>
                  <a:pt x="208" y="337"/>
                  <a:pt x="208" y="337"/>
                  <a:pt x="208" y="337"/>
                </a:cubicBezTo>
                <a:cubicBezTo>
                  <a:pt x="213" y="336"/>
                  <a:pt x="216" y="331"/>
                  <a:pt x="217" y="327"/>
                </a:cubicBezTo>
                <a:cubicBezTo>
                  <a:pt x="217" y="325"/>
                  <a:pt x="217" y="323"/>
                  <a:pt x="217" y="321"/>
                </a:cubicBezTo>
                <a:cubicBezTo>
                  <a:pt x="218" y="321"/>
                  <a:pt x="218" y="320"/>
                  <a:pt x="219" y="320"/>
                </a:cubicBezTo>
                <a:cubicBezTo>
                  <a:pt x="219" y="320"/>
                  <a:pt x="219" y="320"/>
                  <a:pt x="219" y="320"/>
                </a:cubicBezTo>
                <a:cubicBezTo>
                  <a:pt x="219" y="320"/>
                  <a:pt x="219" y="320"/>
                  <a:pt x="219" y="320"/>
                </a:cubicBezTo>
                <a:cubicBezTo>
                  <a:pt x="219" y="319"/>
                  <a:pt x="220" y="318"/>
                  <a:pt x="221" y="318"/>
                </a:cubicBezTo>
                <a:cubicBezTo>
                  <a:pt x="221" y="317"/>
                  <a:pt x="221" y="317"/>
                  <a:pt x="221" y="317"/>
                </a:cubicBezTo>
                <a:cubicBezTo>
                  <a:pt x="221" y="318"/>
                  <a:pt x="221" y="318"/>
                  <a:pt x="221" y="318"/>
                </a:cubicBezTo>
                <a:cubicBezTo>
                  <a:pt x="222" y="316"/>
                  <a:pt x="224" y="314"/>
                  <a:pt x="224" y="313"/>
                </a:cubicBezTo>
                <a:cubicBezTo>
                  <a:pt x="224" y="313"/>
                  <a:pt x="224" y="313"/>
                  <a:pt x="224" y="313"/>
                </a:cubicBezTo>
                <a:cubicBezTo>
                  <a:pt x="224" y="313"/>
                  <a:pt x="224" y="313"/>
                  <a:pt x="224" y="313"/>
                </a:cubicBezTo>
                <a:cubicBezTo>
                  <a:pt x="224" y="313"/>
                  <a:pt x="224" y="313"/>
                  <a:pt x="224" y="313"/>
                </a:cubicBezTo>
                <a:cubicBezTo>
                  <a:pt x="224" y="312"/>
                  <a:pt x="224" y="312"/>
                  <a:pt x="223" y="312"/>
                </a:cubicBezTo>
                <a:cubicBezTo>
                  <a:pt x="222" y="312"/>
                  <a:pt x="221" y="312"/>
                  <a:pt x="220" y="311"/>
                </a:cubicBezTo>
                <a:cubicBezTo>
                  <a:pt x="220" y="311"/>
                  <a:pt x="219" y="311"/>
                  <a:pt x="218" y="311"/>
                </a:cubicBezTo>
                <a:cubicBezTo>
                  <a:pt x="218" y="311"/>
                  <a:pt x="218" y="311"/>
                  <a:pt x="218" y="311"/>
                </a:cubicBezTo>
                <a:cubicBezTo>
                  <a:pt x="218" y="311"/>
                  <a:pt x="218" y="311"/>
                  <a:pt x="218" y="311"/>
                </a:cubicBezTo>
                <a:cubicBezTo>
                  <a:pt x="218" y="312"/>
                  <a:pt x="218" y="312"/>
                  <a:pt x="218" y="312"/>
                </a:cubicBezTo>
                <a:cubicBezTo>
                  <a:pt x="218" y="312"/>
                  <a:pt x="218" y="312"/>
                  <a:pt x="218" y="312"/>
                </a:cubicBezTo>
                <a:cubicBezTo>
                  <a:pt x="218" y="313"/>
                  <a:pt x="218" y="313"/>
                  <a:pt x="218" y="313"/>
                </a:cubicBezTo>
                <a:cubicBezTo>
                  <a:pt x="219" y="314"/>
                  <a:pt x="219" y="314"/>
                  <a:pt x="219" y="314"/>
                </a:cubicBezTo>
                <a:cubicBezTo>
                  <a:pt x="219" y="314"/>
                  <a:pt x="219" y="314"/>
                  <a:pt x="219" y="314"/>
                </a:cubicBezTo>
                <a:cubicBezTo>
                  <a:pt x="219" y="314"/>
                  <a:pt x="218" y="316"/>
                  <a:pt x="217" y="316"/>
                </a:cubicBezTo>
                <a:cubicBezTo>
                  <a:pt x="216" y="313"/>
                  <a:pt x="218" y="310"/>
                  <a:pt x="217" y="307"/>
                </a:cubicBezTo>
                <a:cubicBezTo>
                  <a:pt x="217" y="306"/>
                  <a:pt x="217" y="306"/>
                  <a:pt x="217" y="306"/>
                </a:cubicBezTo>
                <a:cubicBezTo>
                  <a:pt x="217" y="306"/>
                  <a:pt x="217" y="306"/>
                  <a:pt x="217" y="306"/>
                </a:cubicBezTo>
                <a:cubicBezTo>
                  <a:pt x="216" y="306"/>
                  <a:pt x="213" y="304"/>
                  <a:pt x="211" y="305"/>
                </a:cubicBezTo>
                <a:cubicBezTo>
                  <a:pt x="211" y="305"/>
                  <a:pt x="211" y="305"/>
                  <a:pt x="211" y="305"/>
                </a:cubicBezTo>
                <a:cubicBezTo>
                  <a:pt x="211" y="305"/>
                  <a:pt x="211" y="305"/>
                  <a:pt x="211" y="305"/>
                </a:cubicBezTo>
                <a:cubicBezTo>
                  <a:pt x="211" y="305"/>
                  <a:pt x="211" y="305"/>
                  <a:pt x="211" y="305"/>
                </a:cubicBezTo>
                <a:cubicBezTo>
                  <a:pt x="211" y="305"/>
                  <a:pt x="211" y="305"/>
                  <a:pt x="211" y="305"/>
                </a:cubicBezTo>
                <a:cubicBezTo>
                  <a:pt x="211" y="305"/>
                  <a:pt x="211" y="305"/>
                  <a:pt x="211" y="305"/>
                </a:cubicBezTo>
                <a:cubicBezTo>
                  <a:pt x="211" y="305"/>
                  <a:pt x="211" y="305"/>
                  <a:pt x="211" y="305"/>
                </a:cubicBezTo>
                <a:cubicBezTo>
                  <a:pt x="211" y="306"/>
                  <a:pt x="211" y="306"/>
                  <a:pt x="211" y="307"/>
                </a:cubicBezTo>
                <a:cubicBezTo>
                  <a:pt x="211" y="307"/>
                  <a:pt x="212" y="308"/>
                  <a:pt x="212" y="309"/>
                </a:cubicBezTo>
                <a:cubicBezTo>
                  <a:pt x="212" y="310"/>
                  <a:pt x="212" y="310"/>
                  <a:pt x="212" y="310"/>
                </a:cubicBezTo>
                <a:cubicBezTo>
                  <a:pt x="212" y="314"/>
                  <a:pt x="213" y="317"/>
                  <a:pt x="213" y="320"/>
                </a:cubicBezTo>
                <a:cubicBezTo>
                  <a:pt x="211" y="322"/>
                  <a:pt x="209" y="324"/>
                  <a:pt x="207" y="325"/>
                </a:cubicBezTo>
                <a:cubicBezTo>
                  <a:pt x="206" y="326"/>
                  <a:pt x="205" y="326"/>
                  <a:pt x="204" y="327"/>
                </a:cubicBezTo>
                <a:cubicBezTo>
                  <a:pt x="204" y="327"/>
                  <a:pt x="204" y="327"/>
                  <a:pt x="204" y="327"/>
                </a:cubicBezTo>
                <a:cubicBezTo>
                  <a:pt x="204" y="327"/>
                  <a:pt x="204" y="327"/>
                  <a:pt x="204" y="327"/>
                </a:cubicBezTo>
                <a:cubicBezTo>
                  <a:pt x="204" y="327"/>
                  <a:pt x="204" y="327"/>
                  <a:pt x="204" y="327"/>
                </a:cubicBezTo>
                <a:cubicBezTo>
                  <a:pt x="204" y="327"/>
                  <a:pt x="204" y="327"/>
                  <a:pt x="204" y="327"/>
                </a:cubicBezTo>
                <a:cubicBezTo>
                  <a:pt x="204" y="329"/>
                  <a:pt x="206" y="331"/>
                  <a:pt x="207" y="330"/>
                </a:cubicBezTo>
                <a:cubicBezTo>
                  <a:pt x="208" y="330"/>
                  <a:pt x="208" y="330"/>
                  <a:pt x="208" y="330"/>
                </a:cubicBezTo>
                <a:cubicBezTo>
                  <a:pt x="209" y="330"/>
                  <a:pt x="210" y="329"/>
                  <a:pt x="210" y="328"/>
                </a:cubicBezTo>
                <a:cubicBezTo>
                  <a:pt x="211" y="327"/>
                  <a:pt x="212" y="326"/>
                  <a:pt x="213" y="325"/>
                </a:cubicBezTo>
                <a:moveTo>
                  <a:pt x="152" y="324"/>
                </a:moveTo>
                <a:cubicBezTo>
                  <a:pt x="152" y="323"/>
                  <a:pt x="152" y="323"/>
                  <a:pt x="153" y="321"/>
                </a:cubicBezTo>
                <a:cubicBezTo>
                  <a:pt x="154" y="320"/>
                  <a:pt x="155" y="319"/>
                  <a:pt x="155" y="319"/>
                </a:cubicBezTo>
                <a:cubicBezTo>
                  <a:pt x="155" y="319"/>
                  <a:pt x="155" y="319"/>
                  <a:pt x="155" y="320"/>
                </a:cubicBezTo>
                <a:cubicBezTo>
                  <a:pt x="152" y="324"/>
                  <a:pt x="152" y="324"/>
                  <a:pt x="152" y="324"/>
                </a:cubicBezTo>
                <a:cubicBezTo>
                  <a:pt x="152" y="324"/>
                  <a:pt x="152" y="324"/>
                  <a:pt x="152" y="324"/>
                </a:cubicBezTo>
                <a:moveTo>
                  <a:pt x="173" y="309"/>
                </a:moveTo>
                <a:cubicBezTo>
                  <a:pt x="173" y="308"/>
                  <a:pt x="175" y="308"/>
                  <a:pt x="175" y="308"/>
                </a:cubicBezTo>
                <a:cubicBezTo>
                  <a:pt x="175" y="309"/>
                  <a:pt x="173" y="310"/>
                  <a:pt x="173" y="310"/>
                </a:cubicBezTo>
                <a:cubicBezTo>
                  <a:pt x="173" y="310"/>
                  <a:pt x="173" y="310"/>
                  <a:pt x="173" y="310"/>
                </a:cubicBezTo>
                <a:cubicBezTo>
                  <a:pt x="172" y="310"/>
                  <a:pt x="172" y="310"/>
                  <a:pt x="172" y="310"/>
                </a:cubicBezTo>
                <a:cubicBezTo>
                  <a:pt x="172" y="310"/>
                  <a:pt x="172" y="310"/>
                  <a:pt x="173" y="309"/>
                </a:cubicBezTo>
                <a:moveTo>
                  <a:pt x="147" y="330"/>
                </a:moveTo>
                <a:cubicBezTo>
                  <a:pt x="147" y="331"/>
                  <a:pt x="147" y="333"/>
                  <a:pt x="148" y="333"/>
                </a:cubicBezTo>
                <a:cubicBezTo>
                  <a:pt x="150" y="333"/>
                  <a:pt x="150" y="333"/>
                  <a:pt x="151" y="331"/>
                </a:cubicBezTo>
                <a:cubicBezTo>
                  <a:pt x="151" y="330"/>
                  <a:pt x="152" y="329"/>
                  <a:pt x="153" y="328"/>
                </a:cubicBezTo>
                <a:cubicBezTo>
                  <a:pt x="153" y="327"/>
                  <a:pt x="154" y="327"/>
                  <a:pt x="154" y="326"/>
                </a:cubicBezTo>
                <a:cubicBezTo>
                  <a:pt x="154" y="326"/>
                  <a:pt x="154" y="325"/>
                  <a:pt x="154" y="324"/>
                </a:cubicBezTo>
                <a:cubicBezTo>
                  <a:pt x="155" y="323"/>
                  <a:pt x="155" y="321"/>
                  <a:pt x="155" y="320"/>
                </a:cubicBezTo>
                <a:cubicBezTo>
                  <a:pt x="155" y="319"/>
                  <a:pt x="156" y="319"/>
                  <a:pt x="156" y="318"/>
                </a:cubicBezTo>
                <a:cubicBezTo>
                  <a:pt x="156" y="317"/>
                  <a:pt x="157" y="317"/>
                  <a:pt x="158" y="317"/>
                </a:cubicBezTo>
                <a:cubicBezTo>
                  <a:pt x="160" y="317"/>
                  <a:pt x="160" y="317"/>
                  <a:pt x="160" y="317"/>
                </a:cubicBezTo>
                <a:cubicBezTo>
                  <a:pt x="160" y="317"/>
                  <a:pt x="160" y="317"/>
                  <a:pt x="160" y="317"/>
                </a:cubicBezTo>
                <a:cubicBezTo>
                  <a:pt x="160" y="317"/>
                  <a:pt x="160" y="317"/>
                  <a:pt x="162" y="318"/>
                </a:cubicBezTo>
                <a:cubicBezTo>
                  <a:pt x="162" y="319"/>
                  <a:pt x="162" y="319"/>
                  <a:pt x="162" y="319"/>
                </a:cubicBezTo>
                <a:cubicBezTo>
                  <a:pt x="162" y="319"/>
                  <a:pt x="162" y="320"/>
                  <a:pt x="162" y="320"/>
                </a:cubicBezTo>
                <a:cubicBezTo>
                  <a:pt x="162" y="320"/>
                  <a:pt x="161" y="321"/>
                  <a:pt x="161" y="321"/>
                </a:cubicBezTo>
                <a:cubicBezTo>
                  <a:pt x="161" y="321"/>
                  <a:pt x="160" y="322"/>
                  <a:pt x="161" y="322"/>
                </a:cubicBezTo>
                <a:cubicBezTo>
                  <a:pt x="161" y="322"/>
                  <a:pt x="162" y="323"/>
                  <a:pt x="162" y="323"/>
                </a:cubicBezTo>
                <a:cubicBezTo>
                  <a:pt x="162" y="323"/>
                  <a:pt x="162" y="323"/>
                  <a:pt x="162" y="324"/>
                </a:cubicBezTo>
                <a:cubicBezTo>
                  <a:pt x="162" y="324"/>
                  <a:pt x="161" y="324"/>
                  <a:pt x="161" y="324"/>
                </a:cubicBezTo>
                <a:cubicBezTo>
                  <a:pt x="160" y="325"/>
                  <a:pt x="160" y="325"/>
                  <a:pt x="160" y="325"/>
                </a:cubicBezTo>
                <a:cubicBezTo>
                  <a:pt x="160" y="325"/>
                  <a:pt x="160" y="326"/>
                  <a:pt x="160" y="327"/>
                </a:cubicBezTo>
                <a:cubicBezTo>
                  <a:pt x="161" y="327"/>
                  <a:pt x="161" y="327"/>
                  <a:pt x="161" y="327"/>
                </a:cubicBezTo>
                <a:cubicBezTo>
                  <a:pt x="161" y="327"/>
                  <a:pt x="161" y="328"/>
                  <a:pt x="160" y="328"/>
                </a:cubicBezTo>
                <a:cubicBezTo>
                  <a:pt x="160" y="328"/>
                  <a:pt x="159" y="329"/>
                  <a:pt x="159" y="329"/>
                </a:cubicBezTo>
                <a:cubicBezTo>
                  <a:pt x="158" y="329"/>
                  <a:pt x="157" y="330"/>
                  <a:pt x="154" y="329"/>
                </a:cubicBezTo>
                <a:cubicBezTo>
                  <a:pt x="154" y="329"/>
                  <a:pt x="154" y="329"/>
                  <a:pt x="154" y="330"/>
                </a:cubicBezTo>
                <a:cubicBezTo>
                  <a:pt x="153" y="331"/>
                  <a:pt x="153" y="331"/>
                  <a:pt x="153" y="331"/>
                </a:cubicBezTo>
                <a:cubicBezTo>
                  <a:pt x="153" y="331"/>
                  <a:pt x="153" y="331"/>
                  <a:pt x="153" y="331"/>
                </a:cubicBezTo>
                <a:cubicBezTo>
                  <a:pt x="154" y="331"/>
                  <a:pt x="154" y="332"/>
                  <a:pt x="155" y="332"/>
                </a:cubicBezTo>
                <a:cubicBezTo>
                  <a:pt x="155" y="332"/>
                  <a:pt x="155" y="333"/>
                  <a:pt x="155" y="333"/>
                </a:cubicBezTo>
                <a:cubicBezTo>
                  <a:pt x="157" y="333"/>
                  <a:pt x="157" y="332"/>
                  <a:pt x="158" y="333"/>
                </a:cubicBezTo>
                <a:cubicBezTo>
                  <a:pt x="159" y="333"/>
                  <a:pt x="158" y="334"/>
                  <a:pt x="158" y="334"/>
                </a:cubicBezTo>
                <a:cubicBezTo>
                  <a:pt x="158" y="335"/>
                  <a:pt x="157" y="335"/>
                  <a:pt x="157" y="335"/>
                </a:cubicBezTo>
                <a:cubicBezTo>
                  <a:pt x="156" y="336"/>
                  <a:pt x="157" y="338"/>
                  <a:pt x="157" y="339"/>
                </a:cubicBezTo>
                <a:cubicBezTo>
                  <a:pt x="157" y="340"/>
                  <a:pt x="158" y="342"/>
                  <a:pt x="159" y="341"/>
                </a:cubicBezTo>
                <a:cubicBezTo>
                  <a:pt x="160" y="341"/>
                  <a:pt x="162" y="340"/>
                  <a:pt x="162" y="339"/>
                </a:cubicBezTo>
                <a:cubicBezTo>
                  <a:pt x="163" y="338"/>
                  <a:pt x="163" y="338"/>
                  <a:pt x="163" y="337"/>
                </a:cubicBezTo>
                <a:cubicBezTo>
                  <a:pt x="163" y="337"/>
                  <a:pt x="164" y="332"/>
                  <a:pt x="164" y="332"/>
                </a:cubicBezTo>
                <a:cubicBezTo>
                  <a:pt x="165" y="331"/>
                  <a:pt x="166" y="332"/>
                  <a:pt x="167" y="331"/>
                </a:cubicBezTo>
                <a:cubicBezTo>
                  <a:pt x="168" y="331"/>
                  <a:pt x="170" y="331"/>
                  <a:pt x="171" y="331"/>
                </a:cubicBezTo>
                <a:cubicBezTo>
                  <a:pt x="172" y="331"/>
                  <a:pt x="172" y="331"/>
                  <a:pt x="173" y="330"/>
                </a:cubicBezTo>
                <a:cubicBezTo>
                  <a:pt x="173" y="330"/>
                  <a:pt x="174" y="330"/>
                  <a:pt x="175" y="330"/>
                </a:cubicBezTo>
                <a:cubicBezTo>
                  <a:pt x="175" y="330"/>
                  <a:pt x="176" y="330"/>
                  <a:pt x="176" y="329"/>
                </a:cubicBezTo>
                <a:cubicBezTo>
                  <a:pt x="177" y="329"/>
                  <a:pt x="177" y="329"/>
                  <a:pt x="177" y="328"/>
                </a:cubicBezTo>
                <a:cubicBezTo>
                  <a:pt x="177" y="328"/>
                  <a:pt x="177" y="327"/>
                  <a:pt x="176" y="327"/>
                </a:cubicBezTo>
                <a:cubicBezTo>
                  <a:pt x="176" y="327"/>
                  <a:pt x="175" y="327"/>
                  <a:pt x="175" y="327"/>
                </a:cubicBezTo>
                <a:cubicBezTo>
                  <a:pt x="174" y="326"/>
                  <a:pt x="173" y="325"/>
                  <a:pt x="171" y="324"/>
                </a:cubicBezTo>
                <a:cubicBezTo>
                  <a:pt x="171" y="324"/>
                  <a:pt x="170" y="324"/>
                  <a:pt x="170" y="323"/>
                </a:cubicBezTo>
                <a:cubicBezTo>
                  <a:pt x="170" y="324"/>
                  <a:pt x="170" y="324"/>
                  <a:pt x="170" y="324"/>
                </a:cubicBezTo>
                <a:cubicBezTo>
                  <a:pt x="170" y="324"/>
                  <a:pt x="170" y="324"/>
                  <a:pt x="170" y="325"/>
                </a:cubicBezTo>
                <a:cubicBezTo>
                  <a:pt x="171" y="327"/>
                  <a:pt x="171" y="328"/>
                  <a:pt x="171" y="328"/>
                </a:cubicBezTo>
                <a:cubicBezTo>
                  <a:pt x="170" y="328"/>
                  <a:pt x="168" y="328"/>
                  <a:pt x="167" y="328"/>
                </a:cubicBezTo>
                <a:cubicBezTo>
                  <a:pt x="167" y="329"/>
                  <a:pt x="167" y="329"/>
                  <a:pt x="166" y="329"/>
                </a:cubicBezTo>
                <a:cubicBezTo>
                  <a:pt x="166" y="329"/>
                  <a:pt x="166" y="329"/>
                  <a:pt x="165" y="329"/>
                </a:cubicBezTo>
                <a:cubicBezTo>
                  <a:pt x="165" y="329"/>
                  <a:pt x="165" y="328"/>
                  <a:pt x="164" y="328"/>
                </a:cubicBezTo>
                <a:cubicBezTo>
                  <a:pt x="164" y="327"/>
                  <a:pt x="164" y="327"/>
                  <a:pt x="165" y="327"/>
                </a:cubicBezTo>
                <a:cubicBezTo>
                  <a:pt x="165" y="327"/>
                  <a:pt x="167" y="326"/>
                  <a:pt x="167" y="326"/>
                </a:cubicBezTo>
                <a:cubicBezTo>
                  <a:pt x="167" y="325"/>
                  <a:pt x="167" y="325"/>
                  <a:pt x="166" y="325"/>
                </a:cubicBezTo>
                <a:cubicBezTo>
                  <a:pt x="166" y="324"/>
                  <a:pt x="165" y="325"/>
                  <a:pt x="166" y="323"/>
                </a:cubicBezTo>
                <a:cubicBezTo>
                  <a:pt x="166" y="323"/>
                  <a:pt x="166" y="323"/>
                  <a:pt x="166" y="323"/>
                </a:cubicBezTo>
                <a:cubicBezTo>
                  <a:pt x="167" y="323"/>
                  <a:pt x="167" y="323"/>
                  <a:pt x="167" y="323"/>
                </a:cubicBezTo>
                <a:cubicBezTo>
                  <a:pt x="168" y="323"/>
                  <a:pt x="168" y="323"/>
                  <a:pt x="168" y="323"/>
                </a:cubicBezTo>
                <a:cubicBezTo>
                  <a:pt x="168" y="322"/>
                  <a:pt x="170" y="322"/>
                  <a:pt x="170" y="322"/>
                </a:cubicBezTo>
                <a:cubicBezTo>
                  <a:pt x="171" y="321"/>
                  <a:pt x="171" y="321"/>
                  <a:pt x="171" y="321"/>
                </a:cubicBezTo>
                <a:cubicBezTo>
                  <a:pt x="171" y="321"/>
                  <a:pt x="171" y="320"/>
                  <a:pt x="170" y="320"/>
                </a:cubicBezTo>
                <a:cubicBezTo>
                  <a:pt x="170" y="320"/>
                  <a:pt x="170" y="320"/>
                  <a:pt x="169" y="320"/>
                </a:cubicBezTo>
                <a:cubicBezTo>
                  <a:pt x="168" y="320"/>
                  <a:pt x="166" y="320"/>
                  <a:pt x="166" y="320"/>
                </a:cubicBezTo>
                <a:cubicBezTo>
                  <a:pt x="166" y="320"/>
                  <a:pt x="166" y="320"/>
                  <a:pt x="166" y="319"/>
                </a:cubicBezTo>
                <a:cubicBezTo>
                  <a:pt x="166" y="319"/>
                  <a:pt x="166" y="319"/>
                  <a:pt x="166" y="319"/>
                </a:cubicBezTo>
                <a:cubicBezTo>
                  <a:pt x="166" y="319"/>
                  <a:pt x="166" y="319"/>
                  <a:pt x="166" y="319"/>
                </a:cubicBezTo>
                <a:cubicBezTo>
                  <a:pt x="166" y="319"/>
                  <a:pt x="167" y="318"/>
                  <a:pt x="168" y="317"/>
                </a:cubicBezTo>
                <a:cubicBezTo>
                  <a:pt x="169" y="316"/>
                  <a:pt x="173" y="316"/>
                  <a:pt x="175" y="315"/>
                </a:cubicBezTo>
                <a:cubicBezTo>
                  <a:pt x="176" y="315"/>
                  <a:pt x="179" y="315"/>
                  <a:pt x="179" y="315"/>
                </a:cubicBezTo>
                <a:cubicBezTo>
                  <a:pt x="180" y="315"/>
                  <a:pt x="180" y="314"/>
                  <a:pt x="179" y="314"/>
                </a:cubicBezTo>
                <a:cubicBezTo>
                  <a:pt x="179" y="313"/>
                  <a:pt x="179" y="313"/>
                  <a:pt x="178" y="313"/>
                </a:cubicBezTo>
                <a:cubicBezTo>
                  <a:pt x="177" y="313"/>
                  <a:pt x="177" y="313"/>
                  <a:pt x="176" y="313"/>
                </a:cubicBezTo>
                <a:cubicBezTo>
                  <a:pt x="176" y="313"/>
                  <a:pt x="175" y="313"/>
                  <a:pt x="174" y="314"/>
                </a:cubicBezTo>
                <a:cubicBezTo>
                  <a:pt x="173" y="314"/>
                  <a:pt x="172" y="314"/>
                  <a:pt x="171" y="314"/>
                </a:cubicBezTo>
                <a:cubicBezTo>
                  <a:pt x="170" y="314"/>
                  <a:pt x="170" y="314"/>
                  <a:pt x="169" y="314"/>
                </a:cubicBezTo>
                <a:cubicBezTo>
                  <a:pt x="169" y="315"/>
                  <a:pt x="169" y="314"/>
                  <a:pt x="169" y="314"/>
                </a:cubicBezTo>
                <a:cubicBezTo>
                  <a:pt x="170" y="313"/>
                  <a:pt x="171" y="313"/>
                  <a:pt x="171" y="313"/>
                </a:cubicBezTo>
                <a:cubicBezTo>
                  <a:pt x="172" y="313"/>
                  <a:pt x="172" y="313"/>
                  <a:pt x="173" y="313"/>
                </a:cubicBezTo>
                <a:cubicBezTo>
                  <a:pt x="174" y="312"/>
                  <a:pt x="175" y="311"/>
                  <a:pt x="176" y="310"/>
                </a:cubicBezTo>
                <a:cubicBezTo>
                  <a:pt x="177" y="310"/>
                  <a:pt x="178" y="310"/>
                  <a:pt x="178" y="309"/>
                </a:cubicBezTo>
                <a:cubicBezTo>
                  <a:pt x="179" y="309"/>
                  <a:pt x="179" y="308"/>
                  <a:pt x="179" y="308"/>
                </a:cubicBezTo>
                <a:cubicBezTo>
                  <a:pt x="179" y="307"/>
                  <a:pt x="179" y="307"/>
                  <a:pt x="179" y="307"/>
                </a:cubicBezTo>
                <a:cubicBezTo>
                  <a:pt x="179" y="306"/>
                  <a:pt x="177" y="306"/>
                  <a:pt x="176" y="306"/>
                </a:cubicBezTo>
                <a:cubicBezTo>
                  <a:pt x="176" y="306"/>
                  <a:pt x="176" y="306"/>
                  <a:pt x="176" y="306"/>
                </a:cubicBezTo>
                <a:cubicBezTo>
                  <a:pt x="175" y="306"/>
                  <a:pt x="174" y="307"/>
                  <a:pt x="174" y="307"/>
                </a:cubicBezTo>
                <a:cubicBezTo>
                  <a:pt x="173" y="307"/>
                  <a:pt x="174" y="305"/>
                  <a:pt x="174" y="305"/>
                </a:cubicBezTo>
                <a:cubicBezTo>
                  <a:pt x="174" y="304"/>
                  <a:pt x="173" y="303"/>
                  <a:pt x="173" y="302"/>
                </a:cubicBezTo>
                <a:cubicBezTo>
                  <a:pt x="172" y="302"/>
                  <a:pt x="171" y="300"/>
                  <a:pt x="170" y="300"/>
                </a:cubicBezTo>
                <a:cubicBezTo>
                  <a:pt x="169" y="300"/>
                  <a:pt x="168" y="302"/>
                  <a:pt x="168" y="303"/>
                </a:cubicBezTo>
                <a:cubicBezTo>
                  <a:pt x="167" y="303"/>
                  <a:pt x="167" y="304"/>
                  <a:pt x="167" y="304"/>
                </a:cubicBezTo>
                <a:cubicBezTo>
                  <a:pt x="167" y="305"/>
                  <a:pt x="167" y="305"/>
                  <a:pt x="166" y="306"/>
                </a:cubicBezTo>
                <a:cubicBezTo>
                  <a:pt x="166" y="307"/>
                  <a:pt x="166" y="308"/>
                  <a:pt x="165" y="309"/>
                </a:cubicBezTo>
                <a:cubicBezTo>
                  <a:pt x="164" y="309"/>
                  <a:pt x="164" y="309"/>
                  <a:pt x="164" y="309"/>
                </a:cubicBezTo>
                <a:cubicBezTo>
                  <a:pt x="164" y="310"/>
                  <a:pt x="163" y="310"/>
                  <a:pt x="163" y="310"/>
                </a:cubicBezTo>
                <a:cubicBezTo>
                  <a:pt x="163" y="311"/>
                  <a:pt x="164" y="310"/>
                  <a:pt x="164" y="310"/>
                </a:cubicBezTo>
                <a:cubicBezTo>
                  <a:pt x="165" y="311"/>
                  <a:pt x="165" y="311"/>
                  <a:pt x="165" y="311"/>
                </a:cubicBezTo>
                <a:cubicBezTo>
                  <a:pt x="165" y="311"/>
                  <a:pt x="164" y="312"/>
                  <a:pt x="164" y="313"/>
                </a:cubicBezTo>
                <a:cubicBezTo>
                  <a:pt x="164" y="313"/>
                  <a:pt x="164" y="314"/>
                  <a:pt x="164" y="315"/>
                </a:cubicBezTo>
                <a:cubicBezTo>
                  <a:pt x="163" y="316"/>
                  <a:pt x="161" y="315"/>
                  <a:pt x="160" y="315"/>
                </a:cubicBezTo>
                <a:cubicBezTo>
                  <a:pt x="160" y="315"/>
                  <a:pt x="160" y="315"/>
                  <a:pt x="160" y="315"/>
                </a:cubicBezTo>
                <a:cubicBezTo>
                  <a:pt x="160" y="315"/>
                  <a:pt x="160" y="315"/>
                  <a:pt x="160" y="315"/>
                </a:cubicBezTo>
                <a:cubicBezTo>
                  <a:pt x="160" y="315"/>
                  <a:pt x="160" y="315"/>
                  <a:pt x="160" y="315"/>
                </a:cubicBezTo>
                <a:cubicBezTo>
                  <a:pt x="159" y="314"/>
                  <a:pt x="159" y="314"/>
                  <a:pt x="159" y="314"/>
                </a:cubicBezTo>
                <a:cubicBezTo>
                  <a:pt x="159" y="314"/>
                  <a:pt x="158" y="313"/>
                  <a:pt x="158" y="313"/>
                </a:cubicBezTo>
                <a:cubicBezTo>
                  <a:pt x="157" y="313"/>
                  <a:pt x="157" y="312"/>
                  <a:pt x="157" y="312"/>
                </a:cubicBezTo>
                <a:cubicBezTo>
                  <a:pt x="156" y="312"/>
                  <a:pt x="156" y="312"/>
                  <a:pt x="155" y="311"/>
                </a:cubicBezTo>
                <a:cubicBezTo>
                  <a:pt x="155" y="311"/>
                  <a:pt x="155" y="310"/>
                  <a:pt x="155" y="309"/>
                </a:cubicBezTo>
                <a:cubicBezTo>
                  <a:pt x="155" y="309"/>
                  <a:pt x="156" y="309"/>
                  <a:pt x="156" y="308"/>
                </a:cubicBezTo>
                <a:cubicBezTo>
                  <a:pt x="157" y="307"/>
                  <a:pt x="158" y="307"/>
                  <a:pt x="159" y="307"/>
                </a:cubicBezTo>
                <a:cubicBezTo>
                  <a:pt x="160" y="307"/>
                  <a:pt x="161" y="307"/>
                  <a:pt x="161" y="306"/>
                </a:cubicBezTo>
                <a:cubicBezTo>
                  <a:pt x="163" y="305"/>
                  <a:pt x="161" y="303"/>
                  <a:pt x="160" y="302"/>
                </a:cubicBezTo>
                <a:cubicBezTo>
                  <a:pt x="159" y="302"/>
                  <a:pt x="159" y="301"/>
                  <a:pt x="158" y="301"/>
                </a:cubicBezTo>
                <a:cubicBezTo>
                  <a:pt x="158" y="301"/>
                  <a:pt x="157" y="300"/>
                  <a:pt x="156" y="300"/>
                </a:cubicBezTo>
                <a:cubicBezTo>
                  <a:pt x="156" y="300"/>
                  <a:pt x="155" y="299"/>
                  <a:pt x="154" y="299"/>
                </a:cubicBezTo>
                <a:cubicBezTo>
                  <a:pt x="154" y="300"/>
                  <a:pt x="154" y="300"/>
                  <a:pt x="155" y="301"/>
                </a:cubicBezTo>
                <a:cubicBezTo>
                  <a:pt x="155" y="302"/>
                  <a:pt x="156" y="303"/>
                  <a:pt x="156" y="303"/>
                </a:cubicBezTo>
                <a:cubicBezTo>
                  <a:pt x="155" y="304"/>
                  <a:pt x="155" y="304"/>
                  <a:pt x="156" y="305"/>
                </a:cubicBezTo>
                <a:cubicBezTo>
                  <a:pt x="156" y="305"/>
                  <a:pt x="156" y="306"/>
                  <a:pt x="156" y="307"/>
                </a:cubicBezTo>
                <a:cubicBezTo>
                  <a:pt x="156" y="307"/>
                  <a:pt x="155" y="309"/>
                  <a:pt x="155" y="309"/>
                </a:cubicBezTo>
                <a:cubicBezTo>
                  <a:pt x="154" y="310"/>
                  <a:pt x="154" y="310"/>
                  <a:pt x="154" y="310"/>
                </a:cubicBezTo>
                <a:cubicBezTo>
                  <a:pt x="153" y="311"/>
                  <a:pt x="153" y="312"/>
                  <a:pt x="153" y="314"/>
                </a:cubicBezTo>
                <a:cubicBezTo>
                  <a:pt x="153" y="315"/>
                  <a:pt x="153" y="317"/>
                  <a:pt x="153" y="318"/>
                </a:cubicBezTo>
                <a:cubicBezTo>
                  <a:pt x="153" y="319"/>
                  <a:pt x="152" y="321"/>
                  <a:pt x="152" y="321"/>
                </a:cubicBezTo>
                <a:cubicBezTo>
                  <a:pt x="151" y="322"/>
                  <a:pt x="151" y="323"/>
                  <a:pt x="150" y="325"/>
                </a:cubicBezTo>
                <a:cubicBezTo>
                  <a:pt x="149" y="327"/>
                  <a:pt x="149" y="327"/>
                  <a:pt x="149" y="327"/>
                </a:cubicBezTo>
                <a:cubicBezTo>
                  <a:pt x="148" y="328"/>
                  <a:pt x="148" y="328"/>
                  <a:pt x="148" y="328"/>
                </a:cubicBezTo>
                <a:cubicBezTo>
                  <a:pt x="147" y="329"/>
                  <a:pt x="147" y="330"/>
                  <a:pt x="147" y="330"/>
                </a:cubicBezTo>
                <a:moveTo>
                  <a:pt x="195" y="228"/>
                </a:moveTo>
                <a:cubicBezTo>
                  <a:pt x="194" y="229"/>
                  <a:pt x="194" y="229"/>
                  <a:pt x="194" y="230"/>
                </a:cubicBezTo>
                <a:cubicBezTo>
                  <a:pt x="194" y="231"/>
                  <a:pt x="194" y="232"/>
                  <a:pt x="195" y="232"/>
                </a:cubicBezTo>
                <a:cubicBezTo>
                  <a:pt x="196" y="233"/>
                  <a:pt x="197" y="233"/>
                  <a:pt x="198" y="233"/>
                </a:cubicBezTo>
                <a:cubicBezTo>
                  <a:pt x="200" y="233"/>
                  <a:pt x="201" y="233"/>
                  <a:pt x="201" y="232"/>
                </a:cubicBezTo>
                <a:cubicBezTo>
                  <a:pt x="202" y="232"/>
                  <a:pt x="203" y="231"/>
                  <a:pt x="203" y="230"/>
                </a:cubicBezTo>
                <a:cubicBezTo>
                  <a:pt x="203" y="229"/>
                  <a:pt x="202" y="229"/>
                  <a:pt x="201" y="228"/>
                </a:cubicBezTo>
                <a:cubicBezTo>
                  <a:pt x="201" y="227"/>
                  <a:pt x="200" y="227"/>
                  <a:pt x="198" y="227"/>
                </a:cubicBezTo>
                <a:cubicBezTo>
                  <a:pt x="198" y="227"/>
                  <a:pt x="198" y="227"/>
                  <a:pt x="198" y="227"/>
                </a:cubicBezTo>
                <a:cubicBezTo>
                  <a:pt x="197" y="227"/>
                  <a:pt x="196" y="227"/>
                  <a:pt x="195" y="228"/>
                </a:cubicBezTo>
                <a:moveTo>
                  <a:pt x="180" y="232"/>
                </a:moveTo>
                <a:cubicBezTo>
                  <a:pt x="181" y="231"/>
                  <a:pt x="181" y="231"/>
                  <a:pt x="181" y="230"/>
                </a:cubicBezTo>
                <a:cubicBezTo>
                  <a:pt x="181" y="229"/>
                  <a:pt x="181" y="229"/>
                  <a:pt x="180" y="228"/>
                </a:cubicBezTo>
                <a:cubicBezTo>
                  <a:pt x="179" y="227"/>
                  <a:pt x="178" y="227"/>
                  <a:pt x="176" y="227"/>
                </a:cubicBezTo>
                <a:cubicBezTo>
                  <a:pt x="176" y="227"/>
                  <a:pt x="176" y="227"/>
                  <a:pt x="176" y="227"/>
                </a:cubicBezTo>
                <a:cubicBezTo>
                  <a:pt x="175" y="227"/>
                  <a:pt x="174" y="227"/>
                  <a:pt x="173" y="228"/>
                </a:cubicBezTo>
                <a:cubicBezTo>
                  <a:pt x="172" y="229"/>
                  <a:pt x="172" y="229"/>
                  <a:pt x="172" y="230"/>
                </a:cubicBezTo>
                <a:cubicBezTo>
                  <a:pt x="172" y="231"/>
                  <a:pt x="172" y="231"/>
                  <a:pt x="173" y="232"/>
                </a:cubicBezTo>
                <a:cubicBezTo>
                  <a:pt x="174" y="233"/>
                  <a:pt x="175" y="233"/>
                  <a:pt x="176" y="233"/>
                </a:cubicBezTo>
                <a:cubicBezTo>
                  <a:pt x="178" y="233"/>
                  <a:pt x="179" y="233"/>
                  <a:pt x="180" y="232"/>
                </a:cubicBezTo>
                <a:moveTo>
                  <a:pt x="172" y="241"/>
                </a:moveTo>
                <a:cubicBezTo>
                  <a:pt x="172" y="241"/>
                  <a:pt x="172" y="242"/>
                  <a:pt x="173" y="243"/>
                </a:cubicBezTo>
                <a:cubicBezTo>
                  <a:pt x="174" y="243"/>
                  <a:pt x="175" y="244"/>
                  <a:pt x="176" y="244"/>
                </a:cubicBezTo>
                <a:cubicBezTo>
                  <a:pt x="178" y="244"/>
                  <a:pt x="179" y="243"/>
                  <a:pt x="180" y="243"/>
                </a:cubicBezTo>
                <a:cubicBezTo>
                  <a:pt x="181" y="242"/>
                  <a:pt x="181" y="241"/>
                  <a:pt x="181" y="241"/>
                </a:cubicBezTo>
                <a:cubicBezTo>
                  <a:pt x="181" y="240"/>
                  <a:pt x="181" y="239"/>
                  <a:pt x="180" y="238"/>
                </a:cubicBezTo>
                <a:cubicBezTo>
                  <a:pt x="179" y="238"/>
                  <a:pt x="178" y="237"/>
                  <a:pt x="176" y="237"/>
                </a:cubicBezTo>
                <a:cubicBezTo>
                  <a:pt x="176" y="237"/>
                  <a:pt x="176" y="237"/>
                  <a:pt x="176" y="237"/>
                </a:cubicBezTo>
                <a:cubicBezTo>
                  <a:pt x="175" y="237"/>
                  <a:pt x="174" y="238"/>
                  <a:pt x="173" y="238"/>
                </a:cubicBezTo>
                <a:cubicBezTo>
                  <a:pt x="172" y="239"/>
                  <a:pt x="172" y="240"/>
                  <a:pt x="172" y="241"/>
                </a:cubicBezTo>
                <a:moveTo>
                  <a:pt x="139" y="173"/>
                </a:moveTo>
                <a:cubicBezTo>
                  <a:pt x="139" y="173"/>
                  <a:pt x="139" y="169"/>
                  <a:pt x="140" y="165"/>
                </a:cubicBezTo>
                <a:cubicBezTo>
                  <a:pt x="140" y="160"/>
                  <a:pt x="141" y="154"/>
                  <a:pt x="143" y="149"/>
                </a:cubicBezTo>
                <a:cubicBezTo>
                  <a:pt x="144" y="145"/>
                  <a:pt x="145" y="142"/>
                  <a:pt x="147" y="139"/>
                </a:cubicBezTo>
                <a:cubicBezTo>
                  <a:pt x="148" y="138"/>
                  <a:pt x="149" y="137"/>
                  <a:pt x="150" y="136"/>
                </a:cubicBezTo>
                <a:cubicBezTo>
                  <a:pt x="148" y="129"/>
                  <a:pt x="147" y="125"/>
                  <a:pt x="147" y="125"/>
                </a:cubicBezTo>
                <a:cubicBezTo>
                  <a:pt x="146" y="124"/>
                  <a:pt x="147" y="122"/>
                  <a:pt x="148" y="122"/>
                </a:cubicBezTo>
                <a:cubicBezTo>
                  <a:pt x="149" y="121"/>
                  <a:pt x="151" y="122"/>
                  <a:pt x="151" y="123"/>
                </a:cubicBezTo>
                <a:cubicBezTo>
                  <a:pt x="152" y="123"/>
                  <a:pt x="157" y="136"/>
                  <a:pt x="157" y="161"/>
                </a:cubicBezTo>
                <a:cubicBezTo>
                  <a:pt x="156" y="173"/>
                  <a:pt x="155" y="188"/>
                  <a:pt x="150" y="206"/>
                </a:cubicBezTo>
                <a:cubicBezTo>
                  <a:pt x="150" y="207"/>
                  <a:pt x="149" y="208"/>
                  <a:pt x="148" y="208"/>
                </a:cubicBezTo>
                <a:cubicBezTo>
                  <a:pt x="147" y="208"/>
                  <a:pt x="147" y="208"/>
                  <a:pt x="147" y="208"/>
                </a:cubicBezTo>
                <a:cubicBezTo>
                  <a:pt x="146" y="207"/>
                  <a:pt x="145" y="206"/>
                  <a:pt x="145" y="205"/>
                </a:cubicBezTo>
                <a:cubicBezTo>
                  <a:pt x="150" y="187"/>
                  <a:pt x="151" y="172"/>
                  <a:pt x="152" y="160"/>
                </a:cubicBezTo>
                <a:cubicBezTo>
                  <a:pt x="152" y="153"/>
                  <a:pt x="151" y="147"/>
                  <a:pt x="151" y="142"/>
                </a:cubicBezTo>
                <a:cubicBezTo>
                  <a:pt x="150" y="143"/>
                  <a:pt x="150" y="144"/>
                  <a:pt x="149" y="146"/>
                </a:cubicBezTo>
                <a:cubicBezTo>
                  <a:pt x="148" y="149"/>
                  <a:pt x="147" y="152"/>
                  <a:pt x="146" y="156"/>
                </a:cubicBezTo>
                <a:cubicBezTo>
                  <a:pt x="144" y="164"/>
                  <a:pt x="144" y="171"/>
                  <a:pt x="144" y="173"/>
                </a:cubicBezTo>
                <a:cubicBezTo>
                  <a:pt x="144" y="173"/>
                  <a:pt x="144" y="173"/>
                  <a:pt x="144" y="173"/>
                </a:cubicBezTo>
                <a:cubicBezTo>
                  <a:pt x="143" y="174"/>
                  <a:pt x="142" y="175"/>
                  <a:pt x="141" y="175"/>
                </a:cubicBezTo>
                <a:cubicBezTo>
                  <a:pt x="141" y="175"/>
                  <a:pt x="141" y="175"/>
                  <a:pt x="141" y="175"/>
                </a:cubicBezTo>
                <a:cubicBezTo>
                  <a:pt x="140" y="175"/>
                  <a:pt x="139" y="174"/>
                  <a:pt x="139" y="173"/>
                </a:cubicBezTo>
                <a:moveTo>
                  <a:pt x="157" y="225"/>
                </a:moveTo>
                <a:cubicBezTo>
                  <a:pt x="157" y="224"/>
                  <a:pt x="158" y="223"/>
                  <a:pt x="160" y="223"/>
                </a:cubicBezTo>
                <a:cubicBezTo>
                  <a:pt x="161" y="223"/>
                  <a:pt x="162" y="224"/>
                  <a:pt x="162" y="225"/>
                </a:cubicBezTo>
                <a:cubicBezTo>
                  <a:pt x="162" y="246"/>
                  <a:pt x="162" y="246"/>
                  <a:pt x="162" y="246"/>
                </a:cubicBezTo>
                <a:cubicBezTo>
                  <a:pt x="162" y="247"/>
                  <a:pt x="161" y="248"/>
                  <a:pt x="160" y="248"/>
                </a:cubicBezTo>
                <a:cubicBezTo>
                  <a:pt x="158" y="248"/>
                  <a:pt x="157" y="247"/>
                  <a:pt x="157" y="246"/>
                </a:cubicBezTo>
                <a:lnTo>
                  <a:pt x="157" y="225"/>
                </a:lnTo>
                <a:close/>
                <a:moveTo>
                  <a:pt x="167" y="123"/>
                </a:moveTo>
                <a:cubicBezTo>
                  <a:pt x="167" y="123"/>
                  <a:pt x="167" y="123"/>
                  <a:pt x="167" y="123"/>
                </a:cubicBezTo>
                <a:cubicBezTo>
                  <a:pt x="168" y="122"/>
                  <a:pt x="169" y="121"/>
                  <a:pt x="171" y="122"/>
                </a:cubicBezTo>
                <a:cubicBezTo>
                  <a:pt x="172" y="122"/>
                  <a:pt x="172" y="124"/>
                  <a:pt x="172" y="125"/>
                </a:cubicBezTo>
                <a:cubicBezTo>
                  <a:pt x="172" y="125"/>
                  <a:pt x="172" y="125"/>
                  <a:pt x="172" y="125"/>
                </a:cubicBezTo>
                <a:cubicBezTo>
                  <a:pt x="172" y="125"/>
                  <a:pt x="172" y="125"/>
                  <a:pt x="172" y="125"/>
                </a:cubicBezTo>
                <a:cubicBezTo>
                  <a:pt x="172" y="125"/>
                  <a:pt x="172" y="125"/>
                  <a:pt x="172" y="125"/>
                </a:cubicBezTo>
                <a:cubicBezTo>
                  <a:pt x="172" y="125"/>
                  <a:pt x="172" y="125"/>
                  <a:pt x="172" y="125"/>
                </a:cubicBezTo>
                <a:cubicBezTo>
                  <a:pt x="172" y="126"/>
                  <a:pt x="171" y="126"/>
                  <a:pt x="171" y="127"/>
                </a:cubicBezTo>
                <a:cubicBezTo>
                  <a:pt x="171" y="129"/>
                  <a:pt x="170" y="131"/>
                  <a:pt x="169" y="134"/>
                </a:cubicBezTo>
                <a:cubicBezTo>
                  <a:pt x="169" y="134"/>
                  <a:pt x="169" y="135"/>
                  <a:pt x="169" y="136"/>
                </a:cubicBezTo>
                <a:cubicBezTo>
                  <a:pt x="170" y="137"/>
                  <a:pt x="171" y="138"/>
                  <a:pt x="171" y="139"/>
                </a:cubicBezTo>
                <a:cubicBezTo>
                  <a:pt x="173" y="140"/>
                  <a:pt x="173" y="142"/>
                  <a:pt x="174" y="144"/>
                </a:cubicBezTo>
                <a:cubicBezTo>
                  <a:pt x="176" y="148"/>
                  <a:pt x="177" y="152"/>
                  <a:pt x="178" y="157"/>
                </a:cubicBezTo>
                <a:cubicBezTo>
                  <a:pt x="180" y="165"/>
                  <a:pt x="180" y="173"/>
                  <a:pt x="180" y="173"/>
                </a:cubicBezTo>
                <a:cubicBezTo>
                  <a:pt x="180" y="174"/>
                  <a:pt x="179" y="175"/>
                  <a:pt x="178" y="175"/>
                </a:cubicBezTo>
                <a:cubicBezTo>
                  <a:pt x="178" y="175"/>
                  <a:pt x="178" y="175"/>
                  <a:pt x="178" y="175"/>
                </a:cubicBezTo>
                <a:cubicBezTo>
                  <a:pt x="176" y="175"/>
                  <a:pt x="175" y="174"/>
                  <a:pt x="175" y="173"/>
                </a:cubicBezTo>
                <a:cubicBezTo>
                  <a:pt x="175" y="173"/>
                  <a:pt x="175" y="173"/>
                  <a:pt x="175" y="173"/>
                </a:cubicBezTo>
                <a:cubicBezTo>
                  <a:pt x="175" y="172"/>
                  <a:pt x="175" y="172"/>
                  <a:pt x="175" y="172"/>
                </a:cubicBezTo>
                <a:cubicBezTo>
                  <a:pt x="175" y="172"/>
                  <a:pt x="175" y="172"/>
                  <a:pt x="175" y="171"/>
                </a:cubicBezTo>
                <a:cubicBezTo>
                  <a:pt x="175" y="170"/>
                  <a:pt x="175" y="168"/>
                  <a:pt x="174" y="166"/>
                </a:cubicBezTo>
                <a:cubicBezTo>
                  <a:pt x="174" y="161"/>
                  <a:pt x="173" y="155"/>
                  <a:pt x="171" y="150"/>
                </a:cubicBezTo>
                <a:cubicBezTo>
                  <a:pt x="170" y="147"/>
                  <a:pt x="169" y="144"/>
                  <a:pt x="168" y="142"/>
                </a:cubicBezTo>
                <a:cubicBezTo>
                  <a:pt x="167" y="147"/>
                  <a:pt x="167" y="153"/>
                  <a:pt x="167" y="160"/>
                </a:cubicBezTo>
                <a:cubicBezTo>
                  <a:pt x="167" y="172"/>
                  <a:pt x="169" y="187"/>
                  <a:pt x="173" y="205"/>
                </a:cubicBezTo>
                <a:cubicBezTo>
                  <a:pt x="174" y="206"/>
                  <a:pt x="173" y="207"/>
                  <a:pt x="172" y="208"/>
                </a:cubicBezTo>
                <a:cubicBezTo>
                  <a:pt x="171" y="208"/>
                  <a:pt x="171" y="208"/>
                  <a:pt x="171" y="208"/>
                </a:cubicBezTo>
                <a:cubicBezTo>
                  <a:pt x="170" y="208"/>
                  <a:pt x="169" y="207"/>
                  <a:pt x="169" y="206"/>
                </a:cubicBezTo>
                <a:cubicBezTo>
                  <a:pt x="164" y="188"/>
                  <a:pt x="162" y="173"/>
                  <a:pt x="162" y="161"/>
                </a:cubicBezTo>
                <a:cubicBezTo>
                  <a:pt x="162" y="136"/>
                  <a:pt x="167" y="123"/>
                  <a:pt x="167" y="123"/>
                </a:cubicBezTo>
                <a:moveTo>
                  <a:pt x="167" y="241"/>
                </a:moveTo>
                <a:cubicBezTo>
                  <a:pt x="167" y="238"/>
                  <a:pt x="168" y="236"/>
                  <a:pt x="170" y="235"/>
                </a:cubicBezTo>
                <a:cubicBezTo>
                  <a:pt x="170" y="235"/>
                  <a:pt x="170" y="235"/>
                  <a:pt x="170" y="235"/>
                </a:cubicBezTo>
                <a:cubicBezTo>
                  <a:pt x="169" y="234"/>
                  <a:pt x="167" y="232"/>
                  <a:pt x="167" y="230"/>
                </a:cubicBezTo>
                <a:cubicBezTo>
                  <a:pt x="167" y="228"/>
                  <a:pt x="169" y="226"/>
                  <a:pt x="170" y="225"/>
                </a:cubicBezTo>
                <a:cubicBezTo>
                  <a:pt x="172" y="223"/>
                  <a:pt x="174" y="223"/>
                  <a:pt x="176" y="223"/>
                </a:cubicBezTo>
                <a:cubicBezTo>
                  <a:pt x="179" y="223"/>
                  <a:pt x="181" y="223"/>
                  <a:pt x="183" y="225"/>
                </a:cubicBezTo>
                <a:cubicBezTo>
                  <a:pt x="184" y="226"/>
                  <a:pt x="185" y="228"/>
                  <a:pt x="185" y="230"/>
                </a:cubicBezTo>
                <a:cubicBezTo>
                  <a:pt x="185" y="232"/>
                  <a:pt x="184" y="234"/>
                  <a:pt x="183" y="235"/>
                </a:cubicBezTo>
                <a:cubicBezTo>
                  <a:pt x="183" y="235"/>
                  <a:pt x="183" y="235"/>
                  <a:pt x="183" y="235"/>
                </a:cubicBezTo>
                <a:cubicBezTo>
                  <a:pt x="185" y="236"/>
                  <a:pt x="186" y="238"/>
                  <a:pt x="186" y="241"/>
                </a:cubicBezTo>
                <a:cubicBezTo>
                  <a:pt x="186" y="243"/>
                  <a:pt x="185" y="245"/>
                  <a:pt x="183" y="246"/>
                </a:cubicBezTo>
                <a:cubicBezTo>
                  <a:pt x="181" y="247"/>
                  <a:pt x="179" y="248"/>
                  <a:pt x="176" y="248"/>
                </a:cubicBezTo>
                <a:cubicBezTo>
                  <a:pt x="174" y="248"/>
                  <a:pt x="172" y="247"/>
                  <a:pt x="170" y="246"/>
                </a:cubicBezTo>
                <a:cubicBezTo>
                  <a:pt x="168" y="245"/>
                  <a:pt x="167" y="243"/>
                  <a:pt x="167" y="241"/>
                </a:cubicBezTo>
                <a:moveTo>
                  <a:pt x="189" y="173"/>
                </a:moveTo>
                <a:cubicBezTo>
                  <a:pt x="189" y="168"/>
                  <a:pt x="189" y="165"/>
                  <a:pt x="189" y="161"/>
                </a:cubicBezTo>
                <a:cubicBezTo>
                  <a:pt x="189" y="160"/>
                  <a:pt x="191" y="159"/>
                  <a:pt x="192" y="159"/>
                </a:cubicBezTo>
                <a:cubicBezTo>
                  <a:pt x="193" y="159"/>
                  <a:pt x="194" y="161"/>
                  <a:pt x="194" y="162"/>
                </a:cubicBezTo>
                <a:cubicBezTo>
                  <a:pt x="194" y="165"/>
                  <a:pt x="194" y="169"/>
                  <a:pt x="194" y="173"/>
                </a:cubicBezTo>
                <a:cubicBezTo>
                  <a:pt x="194" y="179"/>
                  <a:pt x="194" y="187"/>
                  <a:pt x="195" y="197"/>
                </a:cubicBezTo>
                <a:cubicBezTo>
                  <a:pt x="195" y="198"/>
                  <a:pt x="194" y="199"/>
                  <a:pt x="193" y="199"/>
                </a:cubicBezTo>
                <a:cubicBezTo>
                  <a:pt x="193" y="199"/>
                  <a:pt x="193" y="199"/>
                  <a:pt x="193" y="199"/>
                </a:cubicBezTo>
                <a:cubicBezTo>
                  <a:pt x="192" y="199"/>
                  <a:pt x="191" y="199"/>
                  <a:pt x="190" y="197"/>
                </a:cubicBezTo>
                <a:cubicBezTo>
                  <a:pt x="189" y="188"/>
                  <a:pt x="189" y="180"/>
                  <a:pt x="189" y="173"/>
                </a:cubicBezTo>
                <a:moveTo>
                  <a:pt x="190" y="230"/>
                </a:moveTo>
                <a:cubicBezTo>
                  <a:pt x="190" y="226"/>
                  <a:pt x="194" y="223"/>
                  <a:pt x="198" y="223"/>
                </a:cubicBezTo>
                <a:cubicBezTo>
                  <a:pt x="202" y="223"/>
                  <a:pt x="205" y="225"/>
                  <a:pt x="206" y="227"/>
                </a:cubicBezTo>
                <a:cubicBezTo>
                  <a:pt x="207" y="228"/>
                  <a:pt x="207" y="228"/>
                  <a:pt x="207" y="228"/>
                </a:cubicBezTo>
                <a:cubicBezTo>
                  <a:pt x="207" y="228"/>
                  <a:pt x="207" y="230"/>
                  <a:pt x="207" y="232"/>
                </a:cubicBezTo>
                <a:cubicBezTo>
                  <a:pt x="207" y="236"/>
                  <a:pt x="205" y="243"/>
                  <a:pt x="196" y="248"/>
                </a:cubicBezTo>
                <a:cubicBezTo>
                  <a:pt x="196" y="248"/>
                  <a:pt x="195" y="248"/>
                  <a:pt x="195" y="248"/>
                </a:cubicBezTo>
                <a:cubicBezTo>
                  <a:pt x="194" y="248"/>
                  <a:pt x="193" y="248"/>
                  <a:pt x="193" y="247"/>
                </a:cubicBezTo>
                <a:cubicBezTo>
                  <a:pt x="192" y="246"/>
                  <a:pt x="193" y="245"/>
                  <a:pt x="194" y="244"/>
                </a:cubicBezTo>
                <a:cubicBezTo>
                  <a:pt x="198" y="241"/>
                  <a:pt x="201" y="239"/>
                  <a:pt x="202" y="237"/>
                </a:cubicBezTo>
                <a:cubicBezTo>
                  <a:pt x="201" y="237"/>
                  <a:pt x="200" y="237"/>
                  <a:pt x="198" y="237"/>
                </a:cubicBezTo>
                <a:cubicBezTo>
                  <a:pt x="194" y="237"/>
                  <a:pt x="190" y="234"/>
                  <a:pt x="190" y="230"/>
                </a:cubicBezTo>
                <a:moveTo>
                  <a:pt x="209" y="199"/>
                </a:moveTo>
                <a:cubicBezTo>
                  <a:pt x="208" y="199"/>
                  <a:pt x="206" y="199"/>
                  <a:pt x="206" y="197"/>
                </a:cubicBezTo>
                <a:cubicBezTo>
                  <a:pt x="205" y="188"/>
                  <a:pt x="205" y="180"/>
                  <a:pt x="205" y="173"/>
                </a:cubicBezTo>
                <a:cubicBezTo>
                  <a:pt x="205" y="168"/>
                  <a:pt x="205" y="165"/>
                  <a:pt x="205" y="161"/>
                </a:cubicBezTo>
                <a:cubicBezTo>
                  <a:pt x="205" y="161"/>
                  <a:pt x="205" y="161"/>
                  <a:pt x="205" y="161"/>
                </a:cubicBezTo>
                <a:cubicBezTo>
                  <a:pt x="205" y="160"/>
                  <a:pt x="206" y="159"/>
                  <a:pt x="208" y="159"/>
                </a:cubicBezTo>
                <a:cubicBezTo>
                  <a:pt x="209" y="159"/>
                  <a:pt x="210" y="161"/>
                  <a:pt x="210" y="162"/>
                </a:cubicBezTo>
                <a:cubicBezTo>
                  <a:pt x="210" y="165"/>
                  <a:pt x="209" y="169"/>
                  <a:pt x="209" y="173"/>
                </a:cubicBezTo>
                <a:cubicBezTo>
                  <a:pt x="209" y="179"/>
                  <a:pt x="210" y="187"/>
                  <a:pt x="211" y="197"/>
                </a:cubicBezTo>
                <a:cubicBezTo>
                  <a:pt x="211" y="198"/>
                  <a:pt x="210" y="199"/>
                  <a:pt x="209" y="199"/>
                </a:cubicBezTo>
                <a:cubicBezTo>
                  <a:pt x="209" y="199"/>
                  <a:pt x="209" y="199"/>
                  <a:pt x="209" y="199"/>
                </a:cubicBezTo>
                <a:moveTo>
                  <a:pt x="210" y="245"/>
                </a:moveTo>
                <a:cubicBezTo>
                  <a:pt x="210" y="244"/>
                  <a:pt x="212" y="243"/>
                  <a:pt x="213" y="243"/>
                </a:cubicBezTo>
                <a:cubicBezTo>
                  <a:pt x="214" y="244"/>
                  <a:pt x="215" y="244"/>
                  <a:pt x="216" y="244"/>
                </a:cubicBezTo>
                <a:cubicBezTo>
                  <a:pt x="216" y="244"/>
                  <a:pt x="216" y="244"/>
                  <a:pt x="216" y="244"/>
                </a:cubicBezTo>
                <a:cubicBezTo>
                  <a:pt x="218" y="244"/>
                  <a:pt x="220" y="243"/>
                  <a:pt x="221" y="243"/>
                </a:cubicBezTo>
                <a:cubicBezTo>
                  <a:pt x="222" y="242"/>
                  <a:pt x="223" y="241"/>
                  <a:pt x="223" y="240"/>
                </a:cubicBezTo>
                <a:cubicBezTo>
                  <a:pt x="223" y="240"/>
                  <a:pt x="223" y="240"/>
                  <a:pt x="223" y="240"/>
                </a:cubicBezTo>
                <a:cubicBezTo>
                  <a:pt x="223" y="238"/>
                  <a:pt x="222" y="238"/>
                  <a:pt x="221" y="237"/>
                </a:cubicBezTo>
                <a:cubicBezTo>
                  <a:pt x="220" y="236"/>
                  <a:pt x="218" y="236"/>
                  <a:pt x="216" y="236"/>
                </a:cubicBezTo>
                <a:cubicBezTo>
                  <a:pt x="216" y="236"/>
                  <a:pt x="215" y="236"/>
                  <a:pt x="215" y="236"/>
                </a:cubicBezTo>
                <a:cubicBezTo>
                  <a:pt x="215" y="236"/>
                  <a:pt x="215" y="236"/>
                  <a:pt x="215" y="236"/>
                </a:cubicBezTo>
                <a:cubicBezTo>
                  <a:pt x="214" y="236"/>
                  <a:pt x="214" y="236"/>
                  <a:pt x="213" y="236"/>
                </a:cubicBezTo>
                <a:cubicBezTo>
                  <a:pt x="212" y="236"/>
                  <a:pt x="212" y="235"/>
                  <a:pt x="212" y="234"/>
                </a:cubicBezTo>
                <a:cubicBezTo>
                  <a:pt x="212" y="226"/>
                  <a:pt x="212" y="226"/>
                  <a:pt x="212" y="226"/>
                </a:cubicBezTo>
                <a:cubicBezTo>
                  <a:pt x="212" y="224"/>
                  <a:pt x="213" y="224"/>
                  <a:pt x="214" y="224"/>
                </a:cubicBezTo>
                <a:cubicBezTo>
                  <a:pt x="223" y="224"/>
                  <a:pt x="223" y="224"/>
                  <a:pt x="223" y="224"/>
                </a:cubicBezTo>
                <a:cubicBezTo>
                  <a:pt x="224" y="224"/>
                  <a:pt x="225" y="224"/>
                  <a:pt x="225" y="226"/>
                </a:cubicBezTo>
                <a:cubicBezTo>
                  <a:pt x="225" y="227"/>
                  <a:pt x="224" y="228"/>
                  <a:pt x="223" y="228"/>
                </a:cubicBezTo>
                <a:cubicBezTo>
                  <a:pt x="217" y="228"/>
                  <a:pt x="217" y="228"/>
                  <a:pt x="217" y="228"/>
                </a:cubicBezTo>
                <a:cubicBezTo>
                  <a:pt x="217" y="232"/>
                  <a:pt x="217" y="232"/>
                  <a:pt x="217" y="232"/>
                </a:cubicBezTo>
                <a:cubicBezTo>
                  <a:pt x="218" y="232"/>
                  <a:pt x="221" y="232"/>
                  <a:pt x="223" y="233"/>
                </a:cubicBezTo>
                <a:cubicBezTo>
                  <a:pt x="225" y="234"/>
                  <a:pt x="227" y="237"/>
                  <a:pt x="227" y="240"/>
                </a:cubicBezTo>
                <a:cubicBezTo>
                  <a:pt x="227" y="240"/>
                  <a:pt x="227" y="240"/>
                  <a:pt x="227" y="241"/>
                </a:cubicBezTo>
                <a:cubicBezTo>
                  <a:pt x="227" y="243"/>
                  <a:pt x="225" y="245"/>
                  <a:pt x="223" y="246"/>
                </a:cubicBezTo>
                <a:cubicBezTo>
                  <a:pt x="221" y="247"/>
                  <a:pt x="219" y="248"/>
                  <a:pt x="216" y="248"/>
                </a:cubicBezTo>
                <a:cubicBezTo>
                  <a:pt x="216" y="248"/>
                  <a:pt x="216" y="248"/>
                  <a:pt x="216" y="248"/>
                </a:cubicBezTo>
                <a:cubicBezTo>
                  <a:pt x="214" y="248"/>
                  <a:pt x="213" y="248"/>
                  <a:pt x="211" y="247"/>
                </a:cubicBezTo>
                <a:cubicBezTo>
                  <a:pt x="210" y="247"/>
                  <a:pt x="210" y="246"/>
                  <a:pt x="210" y="245"/>
                </a:cubicBezTo>
                <a:moveTo>
                  <a:pt x="227" y="208"/>
                </a:moveTo>
                <a:cubicBezTo>
                  <a:pt x="226" y="208"/>
                  <a:pt x="225" y="207"/>
                  <a:pt x="225" y="206"/>
                </a:cubicBezTo>
                <a:cubicBezTo>
                  <a:pt x="225" y="176"/>
                  <a:pt x="225" y="176"/>
                  <a:pt x="225" y="176"/>
                </a:cubicBezTo>
                <a:cubicBezTo>
                  <a:pt x="217" y="176"/>
                  <a:pt x="217" y="176"/>
                  <a:pt x="217" y="176"/>
                </a:cubicBezTo>
                <a:cubicBezTo>
                  <a:pt x="216" y="176"/>
                  <a:pt x="215" y="174"/>
                  <a:pt x="215" y="173"/>
                </a:cubicBezTo>
                <a:cubicBezTo>
                  <a:pt x="215" y="172"/>
                  <a:pt x="216" y="171"/>
                  <a:pt x="217" y="171"/>
                </a:cubicBezTo>
                <a:cubicBezTo>
                  <a:pt x="225" y="171"/>
                  <a:pt x="225" y="171"/>
                  <a:pt x="225" y="171"/>
                </a:cubicBezTo>
                <a:cubicBezTo>
                  <a:pt x="225" y="161"/>
                  <a:pt x="225" y="161"/>
                  <a:pt x="225" y="161"/>
                </a:cubicBezTo>
                <a:cubicBezTo>
                  <a:pt x="217" y="161"/>
                  <a:pt x="217" y="161"/>
                  <a:pt x="217" y="161"/>
                </a:cubicBezTo>
                <a:cubicBezTo>
                  <a:pt x="216" y="161"/>
                  <a:pt x="215" y="160"/>
                  <a:pt x="215" y="159"/>
                </a:cubicBezTo>
                <a:cubicBezTo>
                  <a:pt x="215" y="157"/>
                  <a:pt x="216" y="156"/>
                  <a:pt x="217" y="156"/>
                </a:cubicBezTo>
                <a:cubicBezTo>
                  <a:pt x="225" y="156"/>
                  <a:pt x="225" y="156"/>
                  <a:pt x="225" y="156"/>
                </a:cubicBezTo>
                <a:cubicBezTo>
                  <a:pt x="225" y="147"/>
                  <a:pt x="225" y="147"/>
                  <a:pt x="225" y="147"/>
                </a:cubicBezTo>
                <a:cubicBezTo>
                  <a:pt x="217" y="147"/>
                  <a:pt x="217" y="147"/>
                  <a:pt x="217" y="147"/>
                </a:cubicBezTo>
                <a:cubicBezTo>
                  <a:pt x="216" y="147"/>
                  <a:pt x="215" y="146"/>
                  <a:pt x="215" y="144"/>
                </a:cubicBezTo>
                <a:cubicBezTo>
                  <a:pt x="215" y="143"/>
                  <a:pt x="216" y="142"/>
                  <a:pt x="217" y="142"/>
                </a:cubicBezTo>
                <a:cubicBezTo>
                  <a:pt x="220" y="142"/>
                  <a:pt x="220" y="142"/>
                  <a:pt x="220" y="142"/>
                </a:cubicBezTo>
                <a:cubicBezTo>
                  <a:pt x="220" y="141"/>
                  <a:pt x="220" y="140"/>
                  <a:pt x="220" y="139"/>
                </a:cubicBezTo>
                <a:cubicBezTo>
                  <a:pt x="220" y="136"/>
                  <a:pt x="220" y="131"/>
                  <a:pt x="218" y="125"/>
                </a:cubicBezTo>
                <a:cubicBezTo>
                  <a:pt x="217" y="124"/>
                  <a:pt x="218" y="122"/>
                  <a:pt x="219" y="122"/>
                </a:cubicBezTo>
                <a:cubicBezTo>
                  <a:pt x="220" y="121"/>
                  <a:pt x="222" y="122"/>
                  <a:pt x="222" y="123"/>
                </a:cubicBezTo>
                <a:cubicBezTo>
                  <a:pt x="225" y="130"/>
                  <a:pt x="225" y="135"/>
                  <a:pt x="225" y="139"/>
                </a:cubicBezTo>
                <a:cubicBezTo>
                  <a:pt x="225" y="140"/>
                  <a:pt x="225" y="141"/>
                  <a:pt x="225" y="142"/>
                </a:cubicBezTo>
                <a:cubicBezTo>
                  <a:pt x="230" y="142"/>
                  <a:pt x="230" y="142"/>
                  <a:pt x="230" y="142"/>
                </a:cubicBezTo>
                <a:cubicBezTo>
                  <a:pt x="229" y="141"/>
                  <a:pt x="229" y="140"/>
                  <a:pt x="229" y="139"/>
                </a:cubicBezTo>
                <a:cubicBezTo>
                  <a:pt x="229" y="135"/>
                  <a:pt x="230" y="130"/>
                  <a:pt x="232" y="123"/>
                </a:cubicBezTo>
                <a:cubicBezTo>
                  <a:pt x="233" y="122"/>
                  <a:pt x="234" y="121"/>
                  <a:pt x="236" y="122"/>
                </a:cubicBezTo>
                <a:cubicBezTo>
                  <a:pt x="237" y="122"/>
                  <a:pt x="238" y="124"/>
                  <a:pt x="237" y="125"/>
                </a:cubicBezTo>
                <a:cubicBezTo>
                  <a:pt x="235" y="131"/>
                  <a:pt x="234" y="136"/>
                  <a:pt x="234" y="139"/>
                </a:cubicBezTo>
                <a:cubicBezTo>
                  <a:pt x="234" y="140"/>
                  <a:pt x="234" y="141"/>
                  <a:pt x="234" y="142"/>
                </a:cubicBezTo>
                <a:cubicBezTo>
                  <a:pt x="237" y="142"/>
                  <a:pt x="237" y="142"/>
                  <a:pt x="237" y="142"/>
                </a:cubicBezTo>
                <a:cubicBezTo>
                  <a:pt x="239" y="142"/>
                  <a:pt x="240" y="143"/>
                  <a:pt x="240" y="144"/>
                </a:cubicBezTo>
                <a:cubicBezTo>
                  <a:pt x="240" y="146"/>
                  <a:pt x="239" y="147"/>
                  <a:pt x="237" y="147"/>
                </a:cubicBezTo>
                <a:cubicBezTo>
                  <a:pt x="230" y="147"/>
                  <a:pt x="230" y="147"/>
                  <a:pt x="230" y="147"/>
                </a:cubicBezTo>
                <a:cubicBezTo>
                  <a:pt x="230" y="156"/>
                  <a:pt x="230" y="156"/>
                  <a:pt x="230" y="156"/>
                </a:cubicBezTo>
                <a:cubicBezTo>
                  <a:pt x="237" y="156"/>
                  <a:pt x="237" y="156"/>
                  <a:pt x="237" y="156"/>
                </a:cubicBezTo>
                <a:cubicBezTo>
                  <a:pt x="239" y="156"/>
                  <a:pt x="240" y="157"/>
                  <a:pt x="240" y="159"/>
                </a:cubicBezTo>
                <a:cubicBezTo>
                  <a:pt x="240" y="160"/>
                  <a:pt x="239" y="161"/>
                  <a:pt x="237" y="161"/>
                </a:cubicBezTo>
                <a:cubicBezTo>
                  <a:pt x="230" y="161"/>
                  <a:pt x="230" y="161"/>
                  <a:pt x="230" y="161"/>
                </a:cubicBezTo>
                <a:cubicBezTo>
                  <a:pt x="230" y="171"/>
                  <a:pt x="230" y="171"/>
                  <a:pt x="230" y="171"/>
                </a:cubicBezTo>
                <a:cubicBezTo>
                  <a:pt x="237" y="171"/>
                  <a:pt x="237" y="171"/>
                  <a:pt x="237" y="171"/>
                </a:cubicBezTo>
                <a:cubicBezTo>
                  <a:pt x="239" y="171"/>
                  <a:pt x="240" y="172"/>
                  <a:pt x="240" y="173"/>
                </a:cubicBezTo>
                <a:cubicBezTo>
                  <a:pt x="240" y="174"/>
                  <a:pt x="239" y="176"/>
                  <a:pt x="237" y="176"/>
                </a:cubicBezTo>
                <a:cubicBezTo>
                  <a:pt x="230" y="176"/>
                  <a:pt x="230" y="176"/>
                  <a:pt x="230" y="176"/>
                </a:cubicBezTo>
                <a:cubicBezTo>
                  <a:pt x="230" y="206"/>
                  <a:pt x="230" y="206"/>
                  <a:pt x="230" y="206"/>
                </a:cubicBezTo>
                <a:cubicBezTo>
                  <a:pt x="230" y="207"/>
                  <a:pt x="229" y="208"/>
                  <a:pt x="227" y="208"/>
                </a:cubicBezTo>
                <a:moveTo>
                  <a:pt x="213" y="140"/>
                </a:moveTo>
                <a:cubicBezTo>
                  <a:pt x="213" y="143"/>
                  <a:pt x="213" y="146"/>
                  <a:pt x="212" y="148"/>
                </a:cubicBezTo>
                <a:cubicBezTo>
                  <a:pt x="212" y="150"/>
                  <a:pt x="211" y="150"/>
                  <a:pt x="210" y="150"/>
                </a:cubicBezTo>
                <a:cubicBezTo>
                  <a:pt x="209" y="150"/>
                  <a:pt x="209" y="150"/>
                  <a:pt x="209" y="150"/>
                </a:cubicBezTo>
                <a:cubicBezTo>
                  <a:pt x="208" y="150"/>
                  <a:pt x="207" y="149"/>
                  <a:pt x="208" y="148"/>
                </a:cubicBezTo>
                <a:cubicBezTo>
                  <a:pt x="208" y="145"/>
                  <a:pt x="208" y="142"/>
                  <a:pt x="208" y="140"/>
                </a:cubicBezTo>
                <a:cubicBezTo>
                  <a:pt x="208" y="136"/>
                  <a:pt x="208" y="131"/>
                  <a:pt x="205" y="125"/>
                </a:cubicBezTo>
                <a:cubicBezTo>
                  <a:pt x="205" y="124"/>
                  <a:pt x="206" y="122"/>
                  <a:pt x="207" y="122"/>
                </a:cubicBezTo>
                <a:cubicBezTo>
                  <a:pt x="208" y="121"/>
                  <a:pt x="210" y="122"/>
                  <a:pt x="210" y="123"/>
                </a:cubicBezTo>
                <a:cubicBezTo>
                  <a:pt x="212" y="130"/>
                  <a:pt x="213" y="135"/>
                  <a:pt x="213" y="140"/>
                </a:cubicBezTo>
                <a:moveTo>
                  <a:pt x="205" y="139"/>
                </a:moveTo>
                <a:cubicBezTo>
                  <a:pt x="205" y="142"/>
                  <a:pt x="205" y="145"/>
                  <a:pt x="204" y="147"/>
                </a:cubicBezTo>
                <a:cubicBezTo>
                  <a:pt x="204" y="150"/>
                  <a:pt x="204" y="152"/>
                  <a:pt x="203" y="155"/>
                </a:cubicBezTo>
                <a:cubicBezTo>
                  <a:pt x="202" y="160"/>
                  <a:pt x="202" y="165"/>
                  <a:pt x="202" y="173"/>
                </a:cubicBezTo>
                <a:cubicBezTo>
                  <a:pt x="202" y="181"/>
                  <a:pt x="202" y="191"/>
                  <a:pt x="205" y="205"/>
                </a:cubicBezTo>
                <a:cubicBezTo>
                  <a:pt x="205" y="206"/>
                  <a:pt x="204" y="208"/>
                  <a:pt x="202" y="208"/>
                </a:cubicBezTo>
                <a:cubicBezTo>
                  <a:pt x="202" y="208"/>
                  <a:pt x="202" y="208"/>
                  <a:pt x="202" y="208"/>
                </a:cubicBezTo>
                <a:cubicBezTo>
                  <a:pt x="201" y="208"/>
                  <a:pt x="200" y="207"/>
                  <a:pt x="200" y="206"/>
                </a:cubicBezTo>
                <a:cubicBezTo>
                  <a:pt x="197" y="192"/>
                  <a:pt x="197" y="181"/>
                  <a:pt x="197" y="173"/>
                </a:cubicBezTo>
                <a:cubicBezTo>
                  <a:pt x="197" y="165"/>
                  <a:pt x="197" y="159"/>
                  <a:pt x="198" y="154"/>
                </a:cubicBezTo>
                <a:cubicBezTo>
                  <a:pt x="199" y="151"/>
                  <a:pt x="199" y="149"/>
                  <a:pt x="200" y="146"/>
                </a:cubicBezTo>
                <a:cubicBezTo>
                  <a:pt x="200" y="144"/>
                  <a:pt x="200" y="142"/>
                  <a:pt x="200" y="139"/>
                </a:cubicBezTo>
                <a:cubicBezTo>
                  <a:pt x="200" y="136"/>
                  <a:pt x="200" y="131"/>
                  <a:pt x="198" y="125"/>
                </a:cubicBezTo>
                <a:cubicBezTo>
                  <a:pt x="197" y="124"/>
                  <a:pt x="198" y="122"/>
                  <a:pt x="199" y="122"/>
                </a:cubicBezTo>
                <a:cubicBezTo>
                  <a:pt x="200" y="121"/>
                  <a:pt x="202" y="122"/>
                  <a:pt x="202" y="123"/>
                </a:cubicBezTo>
                <a:cubicBezTo>
                  <a:pt x="204" y="130"/>
                  <a:pt x="205" y="135"/>
                  <a:pt x="205" y="139"/>
                </a:cubicBezTo>
                <a:moveTo>
                  <a:pt x="197" y="140"/>
                </a:moveTo>
                <a:cubicBezTo>
                  <a:pt x="197" y="143"/>
                  <a:pt x="197" y="146"/>
                  <a:pt x="196" y="148"/>
                </a:cubicBezTo>
                <a:cubicBezTo>
                  <a:pt x="196" y="150"/>
                  <a:pt x="195" y="150"/>
                  <a:pt x="194" y="150"/>
                </a:cubicBezTo>
                <a:cubicBezTo>
                  <a:pt x="194" y="150"/>
                  <a:pt x="194" y="150"/>
                  <a:pt x="194" y="150"/>
                </a:cubicBezTo>
                <a:cubicBezTo>
                  <a:pt x="192" y="150"/>
                  <a:pt x="191" y="149"/>
                  <a:pt x="192" y="148"/>
                </a:cubicBezTo>
                <a:cubicBezTo>
                  <a:pt x="192" y="145"/>
                  <a:pt x="192" y="142"/>
                  <a:pt x="192" y="140"/>
                </a:cubicBezTo>
                <a:cubicBezTo>
                  <a:pt x="192" y="136"/>
                  <a:pt x="192" y="131"/>
                  <a:pt x="190" y="125"/>
                </a:cubicBezTo>
                <a:cubicBezTo>
                  <a:pt x="189" y="124"/>
                  <a:pt x="190" y="122"/>
                  <a:pt x="191" y="122"/>
                </a:cubicBezTo>
                <a:cubicBezTo>
                  <a:pt x="192" y="121"/>
                  <a:pt x="194" y="122"/>
                  <a:pt x="194" y="123"/>
                </a:cubicBezTo>
                <a:cubicBezTo>
                  <a:pt x="196" y="130"/>
                  <a:pt x="197" y="135"/>
                  <a:pt x="197" y="140"/>
                </a:cubicBezTo>
                <a:moveTo>
                  <a:pt x="118" y="178"/>
                </a:moveTo>
                <a:cubicBezTo>
                  <a:pt x="118" y="193"/>
                  <a:pt x="121" y="209"/>
                  <a:pt x="130" y="224"/>
                </a:cubicBezTo>
                <a:cubicBezTo>
                  <a:pt x="149" y="259"/>
                  <a:pt x="182" y="276"/>
                  <a:pt x="189" y="280"/>
                </a:cubicBezTo>
                <a:cubicBezTo>
                  <a:pt x="189" y="280"/>
                  <a:pt x="224" y="268"/>
                  <a:pt x="249" y="224"/>
                </a:cubicBezTo>
                <a:cubicBezTo>
                  <a:pt x="257" y="209"/>
                  <a:pt x="260" y="193"/>
                  <a:pt x="261" y="178"/>
                </a:cubicBezTo>
                <a:cubicBezTo>
                  <a:pt x="250" y="174"/>
                  <a:pt x="244" y="166"/>
                  <a:pt x="244" y="158"/>
                </a:cubicBezTo>
                <a:cubicBezTo>
                  <a:pt x="244" y="151"/>
                  <a:pt x="249" y="145"/>
                  <a:pt x="257" y="141"/>
                </a:cubicBezTo>
                <a:cubicBezTo>
                  <a:pt x="253" y="121"/>
                  <a:pt x="246" y="108"/>
                  <a:pt x="246" y="108"/>
                </a:cubicBezTo>
                <a:cubicBezTo>
                  <a:pt x="216" y="118"/>
                  <a:pt x="189" y="94"/>
                  <a:pt x="189" y="94"/>
                </a:cubicBezTo>
                <a:cubicBezTo>
                  <a:pt x="189" y="94"/>
                  <a:pt x="162" y="118"/>
                  <a:pt x="133" y="108"/>
                </a:cubicBezTo>
                <a:cubicBezTo>
                  <a:pt x="133" y="108"/>
                  <a:pt x="126" y="121"/>
                  <a:pt x="122" y="141"/>
                </a:cubicBezTo>
                <a:cubicBezTo>
                  <a:pt x="129" y="145"/>
                  <a:pt x="134" y="151"/>
                  <a:pt x="135" y="158"/>
                </a:cubicBezTo>
                <a:cubicBezTo>
                  <a:pt x="135" y="166"/>
                  <a:pt x="128" y="174"/>
                  <a:pt x="118" y="178"/>
                </a:cubicBezTo>
                <a:moveTo>
                  <a:pt x="126" y="227"/>
                </a:moveTo>
                <a:cubicBezTo>
                  <a:pt x="117" y="211"/>
                  <a:pt x="114" y="194"/>
                  <a:pt x="113" y="178"/>
                </a:cubicBezTo>
                <a:cubicBezTo>
                  <a:pt x="113" y="175"/>
                  <a:pt x="113" y="175"/>
                  <a:pt x="113" y="175"/>
                </a:cubicBezTo>
                <a:cubicBezTo>
                  <a:pt x="116" y="174"/>
                  <a:pt x="116" y="174"/>
                  <a:pt x="116" y="174"/>
                </a:cubicBezTo>
                <a:cubicBezTo>
                  <a:pt x="121" y="172"/>
                  <a:pt x="124" y="169"/>
                  <a:pt x="127" y="167"/>
                </a:cubicBezTo>
                <a:cubicBezTo>
                  <a:pt x="129" y="164"/>
                  <a:pt x="130" y="161"/>
                  <a:pt x="130" y="159"/>
                </a:cubicBezTo>
                <a:cubicBezTo>
                  <a:pt x="130" y="158"/>
                  <a:pt x="130" y="158"/>
                  <a:pt x="130" y="158"/>
                </a:cubicBezTo>
                <a:cubicBezTo>
                  <a:pt x="130" y="156"/>
                  <a:pt x="129" y="154"/>
                  <a:pt x="128" y="151"/>
                </a:cubicBezTo>
                <a:cubicBezTo>
                  <a:pt x="126" y="149"/>
                  <a:pt x="123" y="147"/>
                  <a:pt x="120" y="146"/>
                </a:cubicBezTo>
                <a:cubicBezTo>
                  <a:pt x="116" y="144"/>
                  <a:pt x="116" y="144"/>
                  <a:pt x="116" y="144"/>
                </a:cubicBezTo>
                <a:cubicBezTo>
                  <a:pt x="117" y="140"/>
                  <a:pt x="117" y="140"/>
                  <a:pt x="117" y="140"/>
                </a:cubicBezTo>
                <a:cubicBezTo>
                  <a:pt x="122" y="120"/>
                  <a:pt x="129" y="106"/>
                  <a:pt x="129" y="106"/>
                </a:cubicBezTo>
                <a:cubicBezTo>
                  <a:pt x="130" y="102"/>
                  <a:pt x="130" y="102"/>
                  <a:pt x="130" y="102"/>
                </a:cubicBezTo>
                <a:cubicBezTo>
                  <a:pt x="134" y="103"/>
                  <a:pt x="134" y="103"/>
                  <a:pt x="134" y="103"/>
                </a:cubicBezTo>
                <a:cubicBezTo>
                  <a:pt x="139" y="105"/>
                  <a:pt x="145" y="106"/>
                  <a:pt x="150" y="106"/>
                </a:cubicBezTo>
                <a:cubicBezTo>
                  <a:pt x="150" y="106"/>
                  <a:pt x="150" y="106"/>
                  <a:pt x="150" y="106"/>
                </a:cubicBezTo>
                <a:cubicBezTo>
                  <a:pt x="169" y="106"/>
                  <a:pt x="185" y="91"/>
                  <a:pt x="187" y="90"/>
                </a:cubicBezTo>
                <a:cubicBezTo>
                  <a:pt x="187" y="90"/>
                  <a:pt x="187" y="90"/>
                  <a:pt x="187" y="90"/>
                </a:cubicBezTo>
                <a:cubicBezTo>
                  <a:pt x="189" y="88"/>
                  <a:pt x="189" y="88"/>
                  <a:pt x="189" y="88"/>
                </a:cubicBezTo>
                <a:cubicBezTo>
                  <a:pt x="192" y="90"/>
                  <a:pt x="192" y="90"/>
                  <a:pt x="192" y="90"/>
                </a:cubicBezTo>
                <a:cubicBezTo>
                  <a:pt x="192" y="90"/>
                  <a:pt x="192" y="90"/>
                  <a:pt x="192" y="90"/>
                </a:cubicBezTo>
                <a:cubicBezTo>
                  <a:pt x="194" y="91"/>
                  <a:pt x="210" y="106"/>
                  <a:pt x="229" y="106"/>
                </a:cubicBezTo>
                <a:cubicBezTo>
                  <a:pt x="234" y="106"/>
                  <a:pt x="239" y="105"/>
                  <a:pt x="245" y="103"/>
                </a:cubicBezTo>
                <a:cubicBezTo>
                  <a:pt x="248" y="102"/>
                  <a:pt x="248" y="102"/>
                  <a:pt x="248" y="102"/>
                </a:cubicBezTo>
                <a:cubicBezTo>
                  <a:pt x="250" y="106"/>
                  <a:pt x="250" y="106"/>
                  <a:pt x="250" y="106"/>
                </a:cubicBezTo>
                <a:cubicBezTo>
                  <a:pt x="250" y="106"/>
                  <a:pt x="256" y="119"/>
                  <a:pt x="261" y="137"/>
                </a:cubicBezTo>
                <a:cubicBezTo>
                  <a:pt x="261" y="138"/>
                  <a:pt x="261" y="138"/>
                  <a:pt x="261" y="139"/>
                </a:cubicBezTo>
                <a:cubicBezTo>
                  <a:pt x="261" y="139"/>
                  <a:pt x="261" y="139"/>
                  <a:pt x="261" y="139"/>
                </a:cubicBezTo>
                <a:cubicBezTo>
                  <a:pt x="261" y="140"/>
                  <a:pt x="261" y="140"/>
                  <a:pt x="261" y="140"/>
                </a:cubicBezTo>
                <a:cubicBezTo>
                  <a:pt x="261" y="140"/>
                  <a:pt x="261" y="140"/>
                  <a:pt x="261" y="140"/>
                </a:cubicBezTo>
                <a:cubicBezTo>
                  <a:pt x="262" y="142"/>
                  <a:pt x="262" y="142"/>
                  <a:pt x="262" y="142"/>
                </a:cubicBezTo>
                <a:cubicBezTo>
                  <a:pt x="262" y="144"/>
                  <a:pt x="262" y="144"/>
                  <a:pt x="262" y="144"/>
                </a:cubicBezTo>
                <a:cubicBezTo>
                  <a:pt x="259" y="146"/>
                  <a:pt x="259" y="146"/>
                  <a:pt x="259" y="146"/>
                </a:cubicBezTo>
                <a:cubicBezTo>
                  <a:pt x="255" y="147"/>
                  <a:pt x="253" y="149"/>
                  <a:pt x="251" y="151"/>
                </a:cubicBezTo>
                <a:cubicBezTo>
                  <a:pt x="249" y="154"/>
                  <a:pt x="248" y="156"/>
                  <a:pt x="248" y="158"/>
                </a:cubicBezTo>
                <a:cubicBezTo>
                  <a:pt x="248" y="159"/>
                  <a:pt x="248" y="159"/>
                  <a:pt x="248" y="159"/>
                </a:cubicBezTo>
                <a:cubicBezTo>
                  <a:pt x="248" y="161"/>
                  <a:pt x="249" y="164"/>
                  <a:pt x="252" y="167"/>
                </a:cubicBezTo>
                <a:cubicBezTo>
                  <a:pt x="254" y="169"/>
                  <a:pt x="258" y="172"/>
                  <a:pt x="262" y="174"/>
                </a:cubicBezTo>
                <a:cubicBezTo>
                  <a:pt x="265" y="175"/>
                  <a:pt x="265" y="175"/>
                  <a:pt x="265" y="175"/>
                </a:cubicBezTo>
                <a:cubicBezTo>
                  <a:pt x="265" y="177"/>
                  <a:pt x="265" y="177"/>
                  <a:pt x="265" y="177"/>
                </a:cubicBezTo>
                <a:cubicBezTo>
                  <a:pt x="265" y="178"/>
                  <a:pt x="265" y="178"/>
                  <a:pt x="265" y="178"/>
                </a:cubicBezTo>
                <a:cubicBezTo>
                  <a:pt x="265" y="194"/>
                  <a:pt x="261" y="211"/>
                  <a:pt x="252" y="227"/>
                </a:cubicBezTo>
                <a:cubicBezTo>
                  <a:pt x="232" y="263"/>
                  <a:pt x="199" y="280"/>
                  <a:pt x="191" y="284"/>
                </a:cubicBezTo>
                <a:cubicBezTo>
                  <a:pt x="189" y="284"/>
                  <a:pt x="189" y="284"/>
                  <a:pt x="189" y="284"/>
                </a:cubicBezTo>
                <a:cubicBezTo>
                  <a:pt x="188" y="284"/>
                  <a:pt x="188" y="284"/>
                  <a:pt x="188" y="284"/>
                </a:cubicBezTo>
                <a:cubicBezTo>
                  <a:pt x="180" y="280"/>
                  <a:pt x="147" y="263"/>
                  <a:pt x="126" y="227"/>
                </a:cubicBezTo>
                <a:moveTo>
                  <a:pt x="122" y="230"/>
                </a:moveTo>
                <a:cubicBezTo>
                  <a:pt x="143" y="268"/>
                  <a:pt x="177" y="285"/>
                  <a:pt x="185" y="289"/>
                </a:cubicBezTo>
                <a:cubicBezTo>
                  <a:pt x="189" y="291"/>
                  <a:pt x="189" y="291"/>
                  <a:pt x="189" y="291"/>
                </a:cubicBezTo>
                <a:cubicBezTo>
                  <a:pt x="193" y="289"/>
                  <a:pt x="193" y="289"/>
                  <a:pt x="193" y="289"/>
                </a:cubicBezTo>
                <a:cubicBezTo>
                  <a:pt x="202" y="285"/>
                  <a:pt x="236" y="268"/>
                  <a:pt x="257" y="230"/>
                </a:cubicBezTo>
                <a:cubicBezTo>
                  <a:pt x="266" y="213"/>
                  <a:pt x="270" y="195"/>
                  <a:pt x="271" y="178"/>
                </a:cubicBezTo>
                <a:cubicBezTo>
                  <a:pt x="271" y="178"/>
                  <a:pt x="271" y="178"/>
                  <a:pt x="271" y="178"/>
                </a:cubicBezTo>
                <a:cubicBezTo>
                  <a:pt x="271" y="178"/>
                  <a:pt x="271" y="178"/>
                  <a:pt x="271" y="178"/>
                </a:cubicBezTo>
                <a:cubicBezTo>
                  <a:pt x="271" y="171"/>
                  <a:pt x="271" y="171"/>
                  <a:pt x="271" y="171"/>
                </a:cubicBezTo>
                <a:cubicBezTo>
                  <a:pt x="271" y="171"/>
                  <a:pt x="261" y="168"/>
                  <a:pt x="259" y="166"/>
                </a:cubicBezTo>
                <a:cubicBezTo>
                  <a:pt x="254" y="163"/>
                  <a:pt x="253" y="160"/>
                  <a:pt x="255" y="155"/>
                </a:cubicBezTo>
                <a:cubicBezTo>
                  <a:pt x="257" y="151"/>
                  <a:pt x="268" y="147"/>
                  <a:pt x="268" y="147"/>
                </a:cubicBezTo>
                <a:cubicBezTo>
                  <a:pt x="267" y="139"/>
                  <a:pt x="267" y="139"/>
                  <a:pt x="267" y="139"/>
                </a:cubicBezTo>
                <a:cubicBezTo>
                  <a:pt x="266" y="138"/>
                  <a:pt x="266" y="138"/>
                  <a:pt x="266" y="137"/>
                </a:cubicBezTo>
                <a:cubicBezTo>
                  <a:pt x="266" y="137"/>
                  <a:pt x="266" y="137"/>
                  <a:pt x="266" y="137"/>
                </a:cubicBezTo>
                <a:cubicBezTo>
                  <a:pt x="262" y="117"/>
                  <a:pt x="255" y="103"/>
                  <a:pt x="255" y="103"/>
                </a:cubicBezTo>
                <a:cubicBezTo>
                  <a:pt x="251" y="95"/>
                  <a:pt x="251" y="95"/>
                  <a:pt x="251" y="95"/>
                </a:cubicBezTo>
                <a:cubicBezTo>
                  <a:pt x="243" y="98"/>
                  <a:pt x="243" y="98"/>
                  <a:pt x="243" y="98"/>
                </a:cubicBezTo>
                <a:cubicBezTo>
                  <a:pt x="238" y="100"/>
                  <a:pt x="233" y="100"/>
                  <a:pt x="229" y="100"/>
                </a:cubicBezTo>
                <a:cubicBezTo>
                  <a:pt x="211" y="100"/>
                  <a:pt x="196" y="86"/>
                  <a:pt x="195" y="85"/>
                </a:cubicBezTo>
                <a:cubicBezTo>
                  <a:pt x="189" y="81"/>
                  <a:pt x="189" y="81"/>
                  <a:pt x="189" y="81"/>
                </a:cubicBezTo>
                <a:cubicBezTo>
                  <a:pt x="184" y="85"/>
                  <a:pt x="184" y="85"/>
                  <a:pt x="184" y="85"/>
                </a:cubicBezTo>
                <a:cubicBezTo>
                  <a:pt x="184" y="85"/>
                  <a:pt x="184" y="85"/>
                  <a:pt x="184" y="85"/>
                </a:cubicBezTo>
                <a:cubicBezTo>
                  <a:pt x="183" y="86"/>
                  <a:pt x="167" y="100"/>
                  <a:pt x="150" y="100"/>
                </a:cubicBezTo>
                <a:cubicBezTo>
                  <a:pt x="145" y="100"/>
                  <a:pt x="140" y="100"/>
                  <a:pt x="136" y="98"/>
                </a:cubicBezTo>
                <a:cubicBezTo>
                  <a:pt x="128" y="95"/>
                  <a:pt x="128" y="95"/>
                  <a:pt x="128" y="95"/>
                </a:cubicBezTo>
                <a:cubicBezTo>
                  <a:pt x="124" y="103"/>
                  <a:pt x="124" y="103"/>
                  <a:pt x="124" y="103"/>
                </a:cubicBezTo>
                <a:cubicBezTo>
                  <a:pt x="124" y="103"/>
                  <a:pt x="117" y="118"/>
                  <a:pt x="112" y="139"/>
                </a:cubicBezTo>
                <a:cubicBezTo>
                  <a:pt x="110" y="147"/>
                  <a:pt x="110" y="147"/>
                  <a:pt x="110" y="147"/>
                </a:cubicBezTo>
                <a:cubicBezTo>
                  <a:pt x="110" y="147"/>
                  <a:pt x="121" y="151"/>
                  <a:pt x="123" y="155"/>
                </a:cubicBezTo>
                <a:cubicBezTo>
                  <a:pt x="126" y="160"/>
                  <a:pt x="124" y="163"/>
                  <a:pt x="120" y="166"/>
                </a:cubicBezTo>
                <a:cubicBezTo>
                  <a:pt x="117" y="168"/>
                  <a:pt x="108" y="171"/>
                  <a:pt x="108" y="171"/>
                </a:cubicBezTo>
                <a:cubicBezTo>
                  <a:pt x="108" y="178"/>
                  <a:pt x="108" y="178"/>
                  <a:pt x="108" y="178"/>
                </a:cubicBezTo>
                <a:cubicBezTo>
                  <a:pt x="109" y="195"/>
                  <a:pt x="112" y="213"/>
                  <a:pt x="122" y="230"/>
                </a:cubicBezTo>
                <a:moveTo>
                  <a:pt x="120" y="291"/>
                </a:moveTo>
                <a:cubicBezTo>
                  <a:pt x="121" y="291"/>
                  <a:pt x="122" y="290"/>
                  <a:pt x="122" y="290"/>
                </a:cubicBezTo>
                <a:cubicBezTo>
                  <a:pt x="122" y="290"/>
                  <a:pt x="122" y="290"/>
                  <a:pt x="122" y="290"/>
                </a:cubicBezTo>
                <a:cubicBezTo>
                  <a:pt x="123" y="290"/>
                  <a:pt x="123" y="291"/>
                  <a:pt x="122" y="291"/>
                </a:cubicBezTo>
                <a:cubicBezTo>
                  <a:pt x="120" y="291"/>
                  <a:pt x="120" y="291"/>
                  <a:pt x="120" y="291"/>
                </a:cubicBezTo>
                <a:moveTo>
                  <a:pt x="91" y="298"/>
                </a:moveTo>
                <a:cubicBezTo>
                  <a:pt x="89" y="299"/>
                  <a:pt x="92" y="303"/>
                  <a:pt x="94" y="304"/>
                </a:cubicBezTo>
                <a:cubicBezTo>
                  <a:pt x="96" y="305"/>
                  <a:pt x="98" y="304"/>
                  <a:pt x="100" y="304"/>
                </a:cubicBezTo>
                <a:cubicBezTo>
                  <a:pt x="102" y="304"/>
                  <a:pt x="104" y="304"/>
                  <a:pt x="106" y="302"/>
                </a:cubicBezTo>
                <a:cubicBezTo>
                  <a:pt x="108" y="301"/>
                  <a:pt x="110" y="300"/>
                  <a:pt x="111" y="299"/>
                </a:cubicBezTo>
                <a:cubicBezTo>
                  <a:pt x="112" y="298"/>
                  <a:pt x="113" y="297"/>
                  <a:pt x="113" y="297"/>
                </a:cubicBezTo>
                <a:cubicBezTo>
                  <a:pt x="115" y="295"/>
                  <a:pt x="117" y="294"/>
                  <a:pt x="117" y="294"/>
                </a:cubicBezTo>
                <a:cubicBezTo>
                  <a:pt x="117" y="294"/>
                  <a:pt x="114" y="301"/>
                  <a:pt x="112" y="304"/>
                </a:cubicBezTo>
                <a:cubicBezTo>
                  <a:pt x="111" y="307"/>
                  <a:pt x="110" y="312"/>
                  <a:pt x="112" y="314"/>
                </a:cubicBezTo>
                <a:cubicBezTo>
                  <a:pt x="113" y="315"/>
                  <a:pt x="116" y="315"/>
                  <a:pt x="116" y="316"/>
                </a:cubicBezTo>
                <a:cubicBezTo>
                  <a:pt x="117" y="316"/>
                  <a:pt x="120" y="317"/>
                  <a:pt x="122" y="317"/>
                </a:cubicBezTo>
                <a:cubicBezTo>
                  <a:pt x="123" y="318"/>
                  <a:pt x="124" y="317"/>
                  <a:pt x="123" y="316"/>
                </a:cubicBezTo>
                <a:cubicBezTo>
                  <a:pt x="122" y="316"/>
                  <a:pt x="122" y="315"/>
                  <a:pt x="121" y="315"/>
                </a:cubicBezTo>
                <a:cubicBezTo>
                  <a:pt x="119" y="314"/>
                  <a:pt x="117" y="312"/>
                  <a:pt x="117" y="312"/>
                </a:cubicBezTo>
                <a:cubicBezTo>
                  <a:pt x="117" y="312"/>
                  <a:pt x="117" y="310"/>
                  <a:pt x="117" y="309"/>
                </a:cubicBezTo>
                <a:cubicBezTo>
                  <a:pt x="117" y="308"/>
                  <a:pt x="118" y="302"/>
                  <a:pt x="118" y="300"/>
                </a:cubicBezTo>
                <a:cubicBezTo>
                  <a:pt x="118" y="298"/>
                  <a:pt x="119" y="294"/>
                  <a:pt x="119" y="294"/>
                </a:cubicBezTo>
                <a:cubicBezTo>
                  <a:pt x="119" y="294"/>
                  <a:pt x="121" y="293"/>
                  <a:pt x="125" y="294"/>
                </a:cubicBezTo>
                <a:cubicBezTo>
                  <a:pt x="128" y="295"/>
                  <a:pt x="128" y="294"/>
                  <a:pt x="129" y="294"/>
                </a:cubicBezTo>
                <a:cubicBezTo>
                  <a:pt x="129" y="293"/>
                  <a:pt x="129" y="293"/>
                  <a:pt x="128" y="293"/>
                </a:cubicBezTo>
                <a:cubicBezTo>
                  <a:pt x="127" y="292"/>
                  <a:pt x="125" y="291"/>
                  <a:pt x="125" y="290"/>
                </a:cubicBezTo>
                <a:cubicBezTo>
                  <a:pt x="125" y="290"/>
                  <a:pt x="124" y="290"/>
                  <a:pt x="124" y="290"/>
                </a:cubicBezTo>
                <a:cubicBezTo>
                  <a:pt x="123" y="290"/>
                  <a:pt x="123" y="289"/>
                  <a:pt x="123" y="289"/>
                </a:cubicBezTo>
                <a:cubicBezTo>
                  <a:pt x="123" y="289"/>
                  <a:pt x="123" y="289"/>
                  <a:pt x="123" y="289"/>
                </a:cubicBezTo>
                <a:cubicBezTo>
                  <a:pt x="123" y="288"/>
                  <a:pt x="123" y="287"/>
                  <a:pt x="123" y="287"/>
                </a:cubicBezTo>
                <a:cubicBezTo>
                  <a:pt x="124" y="288"/>
                  <a:pt x="127" y="288"/>
                  <a:pt x="128" y="288"/>
                </a:cubicBezTo>
                <a:cubicBezTo>
                  <a:pt x="130" y="288"/>
                  <a:pt x="133" y="288"/>
                  <a:pt x="134" y="288"/>
                </a:cubicBezTo>
                <a:cubicBezTo>
                  <a:pt x="135" y="287"/>
                  <a:pt x="135" y="288"/>
                  <a:pt x="137" y="287"/>
                </a:cubicBezTo>
                <a:cubicBezTo>
                  <a:pt x="138" y="287"/>
                  <a:pt x="137" y="287"/>
                  <a:pt x="138" y="287"/>
                </a:cubicBezTo>
                <a:cubicBezTo>
                  <a:pt x="139" y="286"/>
                  <a:pt x="139" y="286"/>
                  <a:pt x="138" y="285"/>
                </a:cubicBezTo>
                <a:cubicBezTo>
                  <a:pt x="138" y="285"/>
                  <a:pt x="137" y="284"/>
                  <a:pt x="136" y="284"/>
                </a:cubicBezTo>
                <a:cubicBezTo>
                  <a:pt x="136" y="283"/>
                  <a:pt x="134" y="283"/>
                  <a:pt x="134" y="283"/>
                </a:cubicBezTo>
                <a:cubicBezTo>
                  <a:pt x="133" y="282"/>
                  <a:pt x="134" y="282"/>
                  <a:pt x="132" y="282"/>
                </a:cubicBezTo>
                <a:cubicBezTo>
                  <a:pt x="131" y="282"/>
                  <a:pt x="129" y="281"/>
                  <a:pt x="127" y="281"/>
                </a:cubicBezTo>
                <a:cubicBezTo>
                  <a:pt x="125" y="280"/>
                  <a:pt x="125" y="280"/>
                  <a:pt x="124" y="280"/>
                </a:cubicBezTo>
                <a:cubicBezTo>
                  <a:pt x="124" y="279"/>
                  <a:pt x="124" y="279"/>
                  <a:pt x="123" y="279"/>
                </a:cubicBezTo>
                <a:cubicBezTo>
                  <a:pt x="122" y="279"/>
                  <a:pt x="122" y="280"/>
                  <a:pt x="122" y="281"/>
                </a:cubicBezTo>
                <a:cubicBezTo>
                  <a:pt x="122" y="281"/>
                  <a:pt x="122" y="282"/>
                  <a:pt x="122" y="282"/>
                </a:cubicBezTo>
                <a:cubicBezTo>
                  <a:pt x="122" y="283"/>
                  <a:pt x="122" y="284"/>
                  <a:pt x="122" y="284"/>
                </a:cubicBezTo>
                <a:cubicBezTo>
                  <a:pt x="122" y="284"/>
                  <a:pt x="122" y="284"/>
                  <a:pt x="121" y="283"/>
                </a:cubicBezTo>
                <a:cubicBezTo>
                  <a:pt x="121" y="283"/>
                  <a:pt x="120" y="284"/>
                  <a:pt x="120" y="284"/>
                </a:cubicBezTo>
                <a:cubicBezTo>
                  <a:pt x="119" y="285"/>
                  <a:pt x="118" y="286"/>
                  <a:pt x="118" y="287"/>
                </a:cubicBezTo>
                <a:cubicBezTo>
                  <a:pt x="117" y="287"/>
                  <a:pt x="117" y="288"/>
                  <a:pt x="116" y="288"/>
                </a:cubicBezTo>
                <a:cubicBezTo>
                  <a:pt x="116" y="289"/>
                  <a:pt x="114" y="290"/>
                  <a:pt x="114" y="290"/>
                </a:cubicBezTo>
                <a:cubicBezTo>
                  <a:pt x="113" y="291"/>
                  <a:pt x="105" y="289"/>
                  <a:pt x="104" y="289"/>
                </a:cubicBezTo>
                <a:cubicBezTo>
                  <a:pt x="103" y="289"/>
                  <a:pt x="102" y="286"/>
                  <a:pt x="102" y="286"/>
                </a:cubicBezTo>
                <a:cubicBezTo>
                  <a:pt x="100" y="287"/>
                  <a:pt x="99" y="290"/>
                  <a:pt x="100" y="291"/>
                </a:cubicBezTo>
                <a:cubicBezTo>
                  <a:pt x="100" y="292"/>
                  <a:pt x="100" y="293"/>
                  <a:pt x="100" y="294"/>
                </a:cubicBezTo>
                <a:cubicBezTo>
                  <a:pt x="101" y="295"/>
                  <a:pt x="103" y="296"/>
                  <a:pt x="105" y="296"/>
                </a:cubicBezTo>
                <a:cubicBezTo>
                  <a:pt x="107" y="295"/>
                  <a:pt x="111" y="294"/>
                  <a:pt x="111" y="294"/>
                </a:cubicBezTo>
                <a:cubicBezTo>
                  <a:pt x="109" y="296"/>
                  <a:pt x="108" y="297"/>
                  <a:pt x="103" y="300"/>
                </a:cubicBezTo>
                <a:cubicBezTo>
                  <a:pt x="98" y="303"/>
                  <a:pt x="96" y="301"/>
                  <a:pt x="94" y="300"/>
                </a:cubicBezTo>
                <a:cubicBezTo>
                  <a:pt x="93" y="300"/>
                  <a:pt x="91" y="298"/>
                  <a:pt x="91" y="298"/>
                </a:cubicBezTo>
                <a:moveTo>
                  <a:pt x="56" y="256"/>
                </a:moveTo>
                <a:cubicBezTo>
                  <a:pt x="51" y="259"/>
                  <a:pt x="51" y="259"/>
                  <a:pt x="51" y="259"/>
                </a:cubicBezTo>
                <a:cubicBezTo>
                  <a:pt x="53" y="264"/>
                  <a:pt x="56" y="268"/>
                  <a:pt x="59" y="273"/>
                </a:cubicBezTo>
                <a:cubicBezTo>
                  <a:pt x="64" y="270"/>
                  <a:pt x="64" y="270"/>
                  <a:pt x="64" y="270"/>
                </a:cubicBezTo>
                <a:cubicBezTo>
                  <a:pt x="61" y="265"/>
                  <a:pt x="61" y="265"/>
                  <a:pt x="61" y="265"/>
                </a:cubicBezTo>
                <a:cubicBezTo>
                  <a:pt x="78" y="256"/>
                  <a:pt x="78" y="256"/>
                  <a:pt x="78" y="256"/>
                </a:cubicBezTo>
                <a:cubicBezTo>
                  <a:pt x="77" y="254"/>
                  <a:pt x="76" y="253"/>
                  <a:pt x="75" y="251"/>
                </a:cubicBezTo>
                <a:cubicBezTo>
                  <a:pt x="58" y="261"/>
                  <a:pt x="58" y="261"/>
                  <a:pt x="58" y="261"/>
                </a:cubicBezTo>
                <a:lnTo>
                  <a:pt x="56" y="256"/>
                </a:lnTo>
                <a:close/>
                <a:moveTo>
                  <a:pt x="70" y="241"/>
                </a:moveTo>
                <a:cubicBezTo>
                  <a:pt x="47" y="251"/>
                  <a:pt x="47" y="251"/>
                  <a:pt x="47" y="251"/>
                </a:cubicBezTo>
                <a:cubicBezTo>
                  <a:pt x="48" y="253"/>
                  <a:pt x="49" y="254"/>
                  <a:pt x="50" y="256"/>
                </a:cubicBezTo>
                <a:cubicBezTo>
                  <a:pt x="72" y="246"/>
                  <a:pt x="72" y="246"/>
                  <a:pt x="72" y="246"/>
                </a:cubicBezTo>
                <a:cubicBezTo>
                  <a:pt x="72" y="244"/>
                  <a:pt x="71" y="242"/>
                  <a:pt x="70" y="241"/>
                </a:cubicBezTo>
                <a:moveTo>
                  <a:pt x="57" y="236"/>
                </a:moveTo>
                <a:cubicBezTo>
                  <a:pt x="52" y="236"/>
                  <a:pt x="52" y="236"/>
                  <a:pt x="52" y="236"/>
                </a:cubicBezTo>
                <a:cubicBezTo>
                  <a:pt x="51" y="236"/>
                  <a:pt x="49" y="237"/>
                  <a:pt x="47" y="237"/>
                </a:cubicBezTo>
                <a:cubicBezTo>
                  <a:pt x="47" y="237"/>
                  <a:pt x="47" y="237"/>
                  <a:pt x="47" y="237"/>
                </a:cubicBezTo>
                <a:cubicBezTo>
                  <a:pt x="49" y="236"/>
                  <a:pt x="50" y="235"/>
                  <a:pt x="52" y="234"/>
                </a:cubicBezTo>
                <a:cubicBezTo>
                  <a:pt x="56" y="232"/>
                  <a:pt x="56" y="232"/>
                  <a:pt x="56" y="232"/>
                </a:cubicBezTo>
                <a:lnTo>
                  <a:pt x="57" y="236"/>
                </a:lnTo>
                <a:close/>
                <a:moveTo>
                  <a:pt x="64" y="221"/>
                </a:moveTo>
                <a:cubicBezTo>
                  <a:pt x="41" y="235"/>
                  <a:pt x="41" y="235"/>
                  <a:pt x="41" y="235"/>
                </a:cubicBezTo>
                <a:cubicBezTo>
                  <a:pt x="42" y="237"/>
                  <a:pt x="43" y="239"/>
                  <a:pt x="44" y="242"/>
                </a:cubicBezTo>
                <a:cubicBezTo>
                  <a:pt x="70" y="239"/>
                  <a:pt x="70" y="239"/>
                  <a:pt x="70" y="239"/>
                </a:cubicBezTo>
                <a:cubicBezTo>
                  <a:pt x="69" y="238"/>
                  <a:pt x="68" y="236"/>
                  <a:pt x="68" y="234"/>
                </a:cubicBezTo>
                <a:cubicBezTo>
                  <a:pt x="62" y="235"/>
                  <a:pt x="62" y="235"/>
                  <a:pt x="62" y="235"/>
                </a:cubicBezTo>
                <a:cubicBezTo>
                  <a:pt x="60" y="230"/>
                  <a:pt x="60" y="230"/>
                  <a:pt x="60" y="230"/>
                </a:cubicBezTo>
                <a:cubicBezTo>
                  <a:pt x="65" y="227"/>
                  <a:pt x="65" y="227"/>
                  <a:pt x="65" y="227"/>
                </a:cubicBezTo>
                <a:cubicBezTo>
                  <a:pt x="65" y="225"/>
                  <a:pt x="64" y="223"/>
                  <a:pt x="64" y="221"/>
                </a:cubicBezTo>
                <a:moveTo>
                  <a:pt x="60" y="202"/>
                </a:moveTo>
                <a:cubicBezTo>
                  <a:pt x="36" y="206"/>
                  <a:pt x="36" y="206"/>
                  <a:pt x="36" y="206"/>
                </a:cubicBezTo>
                <a:cubicBezTo>
                  <a:pt x="36" y="208"/>
                  <a:pt x="36" y="210"/>
                  <a:pt x="36" y="211"/>
                </a:cubicBezTo>
                <a:cubicBezTo>
                  <a:pt x="42" y="210"/>
                  <a:pt x="42" y="210"/>
                  <a:pt x="42" y="210"/>
                </a:cubicBezTo>
                <a:cubicBezTo>
                  <a:pt x="46" y="210"/>
                  <a:pt x="49" y="209"/>
                  <a:pt x="53" y="208"/>
                </a:cubicBezTo>
                <a:cubicBezTo>
                  <a:pt x="53" y="208"/>
                  <a:pt x="53" y="208"/>
                  <a:pt x="53" y="208"/>
                </a:cubicBezTo>
                <a:cubicBezTo>
                  <a:pt x="50" y="210"/>
                  <a:pt x="47" y="211"/>
                  <a:pt x="44" y="213"/>
                </a:cubicBezTo>
                <a:cubicBezTo>
                  <a:pt x="37" y="217"/>
                  <a:pt x="37" y="217"/>
                  <a:pt x="37" y="217"/>
                </a:cubicBezTo>
                <a:cubicBezTo>
                  <a:pt x="37" y="218"/>
                  <a:pt x="37" y="218"/>
                  <a:pt x="37" y="218"/>
                </a:cubicBezTo>
                <a:cubicBezTo>
                  <a:pt x="38" y="220"/>
                  <a:pt x="38" y="222"/>
                  <a:pt x="38" y="224"/>
                </a:cubicBezTo>
                <a:cubicBezTo>
                  <a:pt x="63" y="219"/>
                  <a:pt x="63" y="219"/>
                  <a:pt x="63" y="219"/>
                </a:cubicBezTo>
                <a:cubicBezTo>
                  <a:pt x="63" y="218"/>
                  <a:pt x="62" y="216"/>
                  <a:pt x="62" y="215"/>
                </a:cubicBezTo>
                <a:cubicBezTo>
                  <a:pt x="56" y="216"/>
                  <a:pt x="56" y="216"/>
                  <a:pt x="56" y="216"/>
                </a:cubicBezTo>
                <a:cubicBezTo>
                  <a:pt x="52" y="216"/>
                  <a:pt x="48" y="217"/>
                  <a:pt x="45" y="218"/>
                </a:cubicBezTo>
                <a:cubicBezTo>
                  <a:pt x="45" y="218"/>
                  <a:pt x="45" y="218"/>
                  <a:pt x="45" y="218"/>
                </a:cubicBezTo>
                <a:cubicBezTo>
                  <a:pt x="48" y="216"/>
                  <a:pt x="51" y="214"/>
                  <a:pt x="54" y="213"/>
                </a:cubicBezTo>
                <a:cubicBezTo>
                  <a:pt x="61" y="208"/>
                  <a:pt x="61" y="208"/>
                  <a:pt x="61" y="208"/>
                </a:cubicBezTo>
                <a:cubicBezTo>
                  <a:pt x="61" y="206"/>
                  <a:pt x="61" y="204"/>
                  <a:pt x="60" y="202"/>
                </a:cubicBezTo>
                <a:moveTo>
                  <a:pt x="50" y="190"/>
                </a:moveTo>
                <a:cubicBezTo>
                  <a:pt x="35" y="191"/>
                  <a:pt x="35" y="191"/>
                  <a:pt x="35" y="191"/>
                </a:cubicBezTo>
                <a:cubicBezTo>
                  <a:pt x="35" y="193"/>
                  <a:pt x="35" y="195"/>
                  <a:pt x="35" y="196"/>
                </a:cubicBezTo>
                <a:cubicBezTo>
                  <a:pt x="50" y="196"/>
                  <a:pt x="50" y="196"/>
                  <a:pt x="50" y="196"/>
                </a:cubicBezTo>
                <a:cubicBezTo>
                  <a:pt x="54" y="196"/>
                  <a:pt x="55" y="197"/>
                  <a:pt x="55" y="199"/>
                </a:cubicBezTo>
                <a:cubicBezTo>
                  <a:pt x="55" y="199"/>
                  <a:pt x="55" y="200"/>
                  <a:pt x="54" y="201"/>
                </a:cubicBezTo>
                <a:cubicBezTo>
                  <a:pt x="60" y="201"/>
                  <a:pt x="60" y="201"/>
                  <a:pt x="60" y="201"/>
                </a:cubicBezTo>
                <a:cubicBezTo>
                  <a:pt x="60" y="200"/>
                  <a:pt x="60" y="199"/>
                  <a:pt x="60" y="198"/>
                </a:cubicBezTo>
                <a:cubicBezTo>
                  <a:pt x="60" y="193"/>
                  <a:pt x="57" y="190"/>
                  <a:pt x="50" y="190"/>
                </a:cubicBezTo>
                <a:moveTo>
                  <a:pt x="60" y="182"/>
                </a:moveTo>
                <a:cubicBezTo>
                  <a:pt x="35" y="181"/>
                  <a:pt x="35" y="181"/>
                  <a:pt x="35" y="181"/>
                </a:cubicBezTo>
                <a:cubicBezTo>
                  <a:pt x="35" y="183"/>
                  <a:pt x="35" y="185"/>
                  <a:pt x="35" y="186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0" y="186"/>
                  <a:pt x="60" y="184"/>
                  <a:pt x="60" y="182"/>
                </a:cubicBezTo>
                <a:moveTo>
                  <a:pt x="63" y="162"/>
                </a:moveTo>
                <a:cubicBezTo>
                  <a:pt x="38" y="158"/>
                  <a:pt x="38" y="158"/>
                  <a:pt x="38" y="158"/>
                </a:cubicBezTo>
                <a:cubicBezTo>
                  <a:pt x="38" y="160"/>
                  <a:pt x="37" y="161"/>
                  <a:pt x="37" y="163"/>
                </a:cubicBezTo>
                <a:cubicBezTo>
                  <a:pt x="43" y="164"/>
                  <a:pt x="43" y="164"/>
                  <a:pt x="43" y="164"/>
                </a:cubicBezTo>
                <a:cubicBezTo>
                  <a:pt x="47" y="164"/>
                  <a:pt x="50" y="165"/>
                  <a:pt x="54" y="165"/>
                </a:cubicBezTo>
                <a:cubicBezTo>
                  <a:pt x="54" y="165"/>
                  <a:pt x="54" y="165"/>
                  <a:pt x="54" y="165"/>
                </a:cubicBezTo>
                <a:cubicBezTo>
                  <a:pt x="51" y="166"/>
                  <a:pt x="47" y="166"/>
                  <a:pt x="44" y="167"/>
                </a:cubicBezTo>
                <a:cubicBezTo>
                  <a:pt x="36" y="169"/>
                  <a:pt x="36" y="169"/>
                  <a:pt x="36" y="169"/>
                </a:cubicBezTo>
                <a:cubicBezTo>
                  <a:pt x="36" y="171"/>
                  <a:pt x="36" y="173"/>
                  <a:pt x="35" y="175"/>
                </a:cubicBezTo>
                <a:cubicBezTo>
                  <a:pt x="60" y="179"/>
                  <a:pt x="60" y="179"/>
                  <a:pt x="60" y="179"/>
                </a:cubicBezTo>
                <a:cubicBezTo>
                  <a:pt x="60" y="177"/>
                  <a:pt x="61" y="176"/>
                  <a:pt x="61" y="174"/>
                </a:cubicBezTo>
                <a:cubicBezTo>
                  <a:pt x="55" y="173"/>
                  <a:pt x="55" y="173"/>
                  <a:pt x="55" y="173"/>
                </a:cubicBezTo>
                <a:cubicBezTo>
                  <a:pt x="51" y="173"/>
                  <a:pt x="47" y="172"/>
                  <a:pt x="44" y="172"/>
                </a:cubicBezTo>
                <a:cubicBezTo>
                  <a:pt x="44" y="172"/>
                  <a:pt x="44" y="172"/>
                  <a:pt x="44" y="172"/>
                </a:cubicBezTo>
                <a:cubicBezTo>
                  <a:pt x="47" y="171"/>
                  <a:pt x="50" y="170"/>
                  <a:pt x="53" y="170"/>
                </a:cubicBezTo>
                <a:cubicBezTo>
                  <a:pt x="62" y="168"/>
                  <a:pt x="62" y="168"/>
                  <a:pt x="62" y="168"/>
                </a:cubicBezTo>
                <a:cubicBezTo>
                  <a:pt x="62" y="166"/>
                  <a:pt x="62" y="164"/>
                  <a:pt x="63" y="162"/>
                </a:cubicBezTo>
                <a:moveTo>
                  <a:pt x="59" y="135"/>
                </a:moveTo>
                <a:cubicBezTo>
                  <a:pt x="46" y="131"/>
                  <a:pt x="46" y="131"/>
                  <a:pt x="46" y="131"/>
                </a:cubicBezTo>
                <a:cubicBezTo>
                  <a:pt x="46" y="133"/>
                  <a:pt x="45" y="134"/>
                  <a:pt x="44" y="136"/>
                </a:cubicBezTo>
                <a:cubicBezTo>
                  <a:pt x="44" y="136"/>
                  <a:pt x="44" y="136"/>
                  <a:pt x="44" y="136"/>
                </a:cubicBezTo>
                <a:cubicBezTo>
                  <a:pt x="58" y="141"/>
                  <a:pt x="58" y="141"/>
                  <a:pt x="58" y="141"/>
                </a:cubicBezTo>
                <a:cubicBezTo>
                  <a:pt x="62" y="142"/>
                  <a:pt x="63" y="144"/>
                  <a:pt x="63" y="146"/>
                </a:cubicBezTo>
                <a:cubicBezTo>
                  <a:pt x="62" y="148"/>
                  <a:pt x="59" y="148"/>
                  <a:pt x="56" y="147"/>
                </a:cubicBezTo>
                <a:cubicBezTo>
                  <a:pt x="42" y="142"/>
                  <a:pt x="42" y="142"/>
                  <a:pt x="42" y="142"/>
                </a:cubicBezTo>
                <a:cubicBezTo>
                  <a:pt x="42" y="144"/>
                  <a:pt x="41" y="146"/>
                  <a:pt x="41" y="147"/>
                </a:cubicBezTo>
                <a:cubicBezTo>
                  <a:pt x="53" y="152"/>
                  <a:pt x="53" y="152"/>
                  <a:pt x="53" y="152"/>
                </a:cubicBezTo>
                <a:cubicBezTo>
                  <a:pt x="61" y="154"/>
                  <a:pt x="65" y="153"/>
                  <a:pt x="67" y="148"/>
                </a:cubicBezTo>
                <a:cubicBezTo>
                  <a:pt x="69" y="142"/>
                  <a:pt x="66" y="138"/>
                  <a:pt x="59" y="135"/>
                </a:cubicBezTo>
                <a:moveTo>
                  <a:pt x="79" y="122"/>
                </a:moveTo>
                <a:cubicBezTo>
                  <a:pt x="57" y="111"/>
                  <a:pt x="57" y="111"/>
                  <a:pt x="57" y="111"/>
                </a:cubicBezTo>
                <a:cubicBezTo>
                  <a:pt x="56" y="112"/>
                  <a:pt x="55" y="114"/>
                  <a:pt x="54" y="115"/>
                </a:cubicBezTo>
                <a:cubicBezTo>
                  <a:pt x="59" y="118"/>
                  <a:pt x="59" y="118"/>
                  <a:pt x="59" y="118"/>
                </a:cubicBezTo>
                <a:cubicBezTo>
                  <a:pt x="63" y="120"/>
                  <a:pt x="66" y="121"/>
                  <a:pt x="69" y="122"/>
                </a:cubicBezTo>
                <a:cubicBezTo>
                  <a:pt x="69" y="123"/>
                  <a:pt x="69" y="123"/>
                  <a:pt x="69" y="123"/>
                </a:cubicBezTo>
                <a:cubicBezTo>
                  <a:pt x="66" y="122"/>
                  <a:pt x="62" y="121"/>
                  <a:pt x="60" y="121"/>
                </a:cubicBezTo>
                <a:cubicBezTo>
                  <a:pt x="51" y="120"/>
                  <a:pt x="51" y="120"/>
                  <a:pt x="51" y="120"/>
                </a:cubicBezTo>
                <a:cubicBezTo>
                  <a:pt x="50" y="122"/>
                  <a:pt x="49" y="124"/>
                  <a:pt x="48" y="126"/>
                </a:cubicBezTo>
                <a:cubicBezTo>
                  <a:pt x="71" y="138"/>
                  <a:pt x="71" y="138"/>
                  <a:pt x="71" y="138"/>
                </a:cubicBezTo>
                <a:cubicBezTo>
                  <a:pt x="71" y="136"/>
                  <a:pt x="72" y="135"/>
                  <a:pt x="73" y="133"/>
                </a:cubicBezTo>
                <a:cubicBezTo>
                  <a:pt x="68" y="131"/>
                  <a:pt x="68" y="131"/>
                  <a:pt x="68" y="131"/>
                </a:cubicBezTo>
                <a:cubicBezTo>
                  <a:pt x="64" y="129"/>
                  <a:pt x="60" y="127"/>
                  <a:pt x="57" y="126"/>
                </a:cubicBezTo>
                <a:cubicBezTo>
                  <a:pt x="57" y="125"/>
                  <a:pt x="57" y="125"/>
                  <a:pt x="57" y="125"/>
                </a:cubicBezTo>
                <a:cubicBezTo>
                  <a:pt x="61" y="126"/>
                  <a:pt x="64" y="126"/>
                  <a:pt x="67" y="127"/>
                </a:cubicBezTo>
                <a:cubicBezTo>
                  <a:pt x="76" y="127"/>
                  <a:pt x="76" y="127"/>
                  <a:pt x="76" y="127"/>
                </a:cubicBezTo>
                <a:cubicBezTo>
                  <a:pt x="77" y="126"/>
                  <a:pt x="78" y="124"/>
                  <a:pt x="79" y="122"/>
                </a:cubicBezTo>
                <a:moveTo>
                  <a:pt x="83" y="116"/>
                </a:moveTo>
                <a:cubicBezTo>
                  <a:pt x="62" y="102"/>
                  <a:pt x="62" y="102"/>
                  <a:pt x="62" y="102"/>
                </a:cubicBezTo>
                <a:cubicBezTo>
                  <a:pt x="61" y="104"/>
                  <a:pt x="60" y="105"/>
                  <a:pt x="59" y="107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81" y="119"/>
                  <a:pt x="82" y="117"/>
                  <a:pt x="83" y="116"/>
                </a:cubicBezTo>
                <a:moveTo>
                  <a:pt x="91" y="106"/>
                </a:moveTo>
                <a:cubicBezTo>
                  <a:pt x="76" y="85"/>
                  <a:pt x="76" y="85"/>
                  <a:pt x="76" y="85"/>
                </a:cubicBezTo>
                <a:cubicBezTo>
                  <a:pt x="75" y="86"/>
                  <a:pt x="73" y="88"/>
                  <a:pt x="72" y="89"/>
                </a:cubicBezTo>
                <a:cubicBezTo>
                  <a:pt x="79" y="97"/>
                  <a:pt x="79" y="97"/>
                  <a:pt x="79" y="97"/>
                </a:cubicBezTo>
                <a:cubicBezTo>
                  <a:pt x="80" y="99"/>
                  <a:pt x="82" y="102"/>
                  <a:pt x="84" y="104"/>
                </a:cubicBezTo>
                <a:cubicBezTo>
                  <a:pt x="84" y="104"/>
                  <a:pt x="84" y="104"/>
                  <a:pt x="84" y="104"/>
                </a:cubicBezTo>
                <a:cubicBezTo>
                  <a:pt x="81" y="102"/>
                  <a:pt x="79" y="101"/>
                  <a:pt x="76" y="100"/>
                </a:cubicBezTo>
                <a:cubicBezTo>
                  <a:pt x="67" y="95"/>
                  <a:pt x="67" y="95"/>
                  <a:pt x="67" y="95"/>
                </a:cubicBezTo>
                <a:cubicBezTo>
                  <a:pt x="67" y="96"/>
                  <a:pt x="67" y="96"/>
                  <a:pt x="67" y="96"/>
                </a:cubicBezTo>
                <a:cubicBezTo>
                  <a:pt x="66" y="97"/>
                  <a:pt x="65" y="98"/>
                  <a:pt x="64" y="100"/>
                </a:cubicBezTo>
                <a:cubicBezTo>
                  <a:pt x="87" y="111"/>
                  <a:pt x="87" y="111"/>
                  <a:pt x="87" y="111"/>
                </a:cubicBezTo>
                <a:cubicBezTo>
                  <a:pt x="88" y="109"/>
                  <a:pt x="90" y="107"/>
                  <a:pt x="91" y="106"/>
                </a:cubicBezTo>
                <a:moveTo>
                  <a:pt x="86" y="83"/>
                </a:moveTo>
                <a:cubicBezTo>
                  <a:pt x="92" y="77"/>
                  <a:pt x="92" y="77"/>
                  <a:pt x="92" y="77"/>
                </a:cubicBezTo>
                <a:cubicBezTo>
                  <a:pt x="88" y="73"/>
                  <a:pt x="88" y="73"/>
                  <a:pt x="88" y="73"/>
                </a:cubicBezTo>
                <a:cubicBezTo>
                  <a:pt x="87" y="74"/>
                  <a:pt x="85" y="76"/>
                  <a:pt x="84" y="77"/>
                </a:cubicBezTo>
                <a:cubicBezTo>
                  <a:pt x="81" y="80"/>
                  <a:pt x="81" y="80"/>
                  <a:pt x="81" y="80"/>
                </a:cubicBezTo>
                <a:cubicBezTo>
                  <a:pt x="80" y="81"/>
                  <a:pt x="79" y="82"/>
                  <a:pt x="78" y="82"/>
                </a:cubicBezTo>
                <a:cubicBezTo>
                  <a:pt x="96" y="101"/>
                  <a:pt x="96" y="101"/>
                  <a:pt x="96" y="101"/>
                </a:cubicBezTo>
                <a:cubicBezTo>
                  <a:pt x="99" y="97"/>
                  <a:pt x="102" y="94"/>
                  <a:pt x="105" y="91"/>
                </a:cubicBezTo>
                <a:cubicBezTo>
                  <a:pt x="102" y="87"/>
                  <a:pt x="102" y="87"/>
                  <a:pt x="102" y="87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0"/>
                  <a:pt x="93" y="90"/>
                  <a:pt x="93" y="90"/>
                </a:cubicBezTo>
                <a:cubicBezTo>
                  <a:pt x="98" y="85"/>
                  <a:pt x="98" y="85"/>
                  <a:pt x="98" y="85"/>
                </a:cubicBezTo>
                <a:cubicBezTo>
                  <a:pt x="94" y="81"/>
                  <a:pt x="94" y="81"/>
                  <a:pt x="94" y="81"/>
                </a:cubicBezTo>
                <a:cubicBezTo>
                  <a:pt x="89" y="86"/>
                  <a:pt x="89" y="86"/>
                  <a:pt x="89" y="86"/>
                </a:cubicBezTo>
                <a:lnTo>
                  <a:pt x="86" y="83"/>
                </a:lnTo>
                <a:close/>
                <a:moveTo>
                  <a:pt x="104" y="74"/>
                </a:moveTo>
                <a:cubicBezTo>
                  <a:pt x="103" y="75"/>
                  <a:pt x="103" y="75"/>
                  <a:pt x="103" y="75"/>
                </a:cubicBezTo>
                <a:cubicBezTo>
                  <a:pt x="99" y="70"/>
                  <a:pt x="99" y="70"/>
                  <a:pt x="99" y="70"/>
                </a:cubicBezTo>
                <a:cubicBezTo>
                  <a:pt x="100" y="70"/>
                  <a:pt x="100" y="70"/>
                  <a:pt x="101" y="69"/>
                </a:cubicBezTo>
                <a:cubicBezTo>
                  <a:pt x="102" y="68"/>
                  <a:pt x="104" y="68"/>
                  <a:pt x="105" y="70"/>
                </a:cubicBezTo>
                <a:cubicBezTo>
                  <a:pt x="106" y="71"/>
                  <a:pt x="106" y="73"/>
                  <a:pt x="104" y="74"/>
                </a:cubicBezTo>
                <a:moveTo>
                  <a:pt x="110" y="73"/>
                </a:moveTo>
                <a:cubicBezTo>
                  <a:pt x="111" y="72"/>
                  <a:pt x="111" y="69"/>
                  <a:pt x="109" y="66"/>
                </a:cubicBezTo>
                <a:cubicBezTo>
                  <a:pt x="107" y="64"/>
                  <a:pt x="106" y="63"/>
                  <a:pt x="104" y="63"/>
                </a:cubicBezTo>
                <a:cubicBezTo>
                  <a:pt x="103" y="63"/>
                  <a:pt x="102" y="63"/>
                  <a:pt x="100" y="64"/>
                </a:cubicBezTo>
                <a:cubicBezTo>
                  <a:pt x="98" y="65"/>
                  <a:pt x="98" y="65"/>
                  <a:pt x="97" y="66"/>
                </a:cubicBezTo>
                <a:cubicBezTo>
                  <a:pt x="96" y="67"/>
                  <a:pt x="95" y="68"/>
                  <a:pt x="93" y="69"/>
                </a:cubicBezTo>
                <a:cubicBezTo>
                  <a:pt x="92" y="70"/>
                  <a:pt x="92" y="70"/>
                  <a:pt x="92" y="70"/>
                </a:cubicBezTo>
                <a:cubicBezTo>
                  <a:pt x="107" y="90"/>
                  <a:pt x="107" y="90"/>
                  <a:pt x="107" y="90"/>
                </a:cubicBezTo>
                <a:cubicBezTo>
                  <a:pt x="108" y="89"/>
                  <a:pt x="110" y="88"/>
                  <a:pt x="111" y="87"/>
                </a:cubicBezTo>
                <a:cubicBezTo>
                  <a:pt x="106" y="79"/>
                  <a:pt x="106" y="79"/>
                  <a:pt x="106" y="79"/>
                </a:cubicBezTo>
                <a:cubicBezTo>
                  <a:pt x="107" y="79"/>
                  <a:pt x="107" y="79"/>
                  <a:pt x="107" y="79"/>
                </a:cubicBezTo>
                <a:cubicBezTo>
                  <a:pt x="108" y="78"/>
                  <a:pt x="109" y="78"/>
                  <a:pt x="111" y="80"/>
                </a:cubicBezTo>
                <a:cubicBezTo>
                  <a:pt x="113" y="82"/>
                  <a:pt x="115" y="83"/>
                  <a:pt x="115" y="84"/>
                </a:cubicBezTo>
                <a:cubicBezTo>
                  <a:pt x="117" y="82"/>
                  <a:pt x="119" y="81"/>
                  <a:pt x="120" y="80"/>
                </a:cubicBezTo>
                <a:cubicBezTo>
                  <a:pt x="119" y="80"/>
                  <a:pt x="117" y="77"/>
                  <a:pt x="115" y="76"/>
                </a:cubicBezTo>
                <a:cubicBezTo>
                  <a:pt x="113" y="74"/>
                  <a:pt x="111" y="73"/>
                  <a:pt x="110" y="73"/>
                </a:cubicBezTo>
                <a:close/>
                <a:moveTo>
                  <a:pt x="118" y="58"/>
                </a:moveTo>
                <a:cubicBezTo>
                  <a:pt x="120" y="57"/>
                  <a:pt x="122" y="57"/>
                  <a:pt x="123" y="57"/>
                </a:cubicBezTo>
                <a:cubicBezTo>
                  <a:pt x="121" y="52"/>
                  <a:pt x="121" y="52"/>
                  <a:pt x="121" y="52"/>
                </a:cubicBezTo>
                <a:cubicBezTo>
                  <a:pt x="120" y="53"/>
                  <a:pt x="118" y="53"/>
                  <a:pt x="116" y="54"/>
                </a:cubicBezTo>
                <a:cubicBezTo>
                  <a:pt x="111" y="56"/>
                  <a:pt x="110" y="60"/>
                  <a:pt x="112" y="64"/>
                </a:cubicBezTo>
                <a:cubicBezTo>
                  <a:pt x="114" y="67"/>
                  <a:pt x="117" y="68"/>
                  <a:pt x="121" y="68"/>
                </a:cubicBezTo>
                <a:cubicBezTo>
                  <a:pt x="123" y="68"/>
                  <a:pt x="125" y="68"/>
                  <a:pt x="125" y="69"/>
                </a:cubicBezTo>
                <a:cubicBezTo>
                  <a:pt x="126" y="70"/>
                  <a:pt x="125" y="71"/>
                  <a:pt x="124" y="72"/>
                </a:cubicBezTo>
                <a:cubicBezTo>
                  <a:pt x="122" y="73"/>
                  <a:pt x="120" y="73"/>
                  <a:pt x="118" y="73"/>
                </a:cubicBezTo>
                <a:cubicBezTo>
                  <a:pt x="120" y="79"/>
                  <a:pt x="120" y="79"/>
                  <a:pt x="120" y="79"/>
                </a:cubicBezTo>
                <a:cubicBezTo>
                  <a:pt x="121" y="79"/>
                  <a:pt x="124" y="78"/>
                  <a:pt x="126" y="77"/>
                </a:cubicBezTo>
                <a:cubicBezTo>
                  <a:pt x="131" y="74"/>
                  <a:pt x="132" y="70"/>
                  <a:pt x="130" y="66"/>
                </a:cubicBezTo>
                <a:cubicBezTo>
                  <a:pt x="128" y="63"/>
                  <a:pt x="126" y="62"/>
                  <a:pt x="122" y="62"/>
                </a:cubicBezTo>
                <a:cubicBezTo>
                  <a:pt x="119" y="62"/>
                  <a:pt x="118" y="62"/>
                  <a:pt x="117" y="61"/>
                </a:cubicBezTo>
                <a:cubicBezTo>
                  <a:pt x="117" y="60"/>
                  <a:pt x="117" y="59"/>
                  <a:pt x="118" y="58"/>
                </a:cubicBezTo>
                <a:moveTo>
                  <a:pt x="141" y="70"/>
                </a:moveTo>
                <a:cubicBezTo>
                  <a:pt x="131" y="47"/>
                  <a:pt x="131" y="47"/>
                  <a:pt x="131" y="47"/>
                </a:cubicBezTo>
                <a:cubicBezTo>
                  <a:pt x="126" y="49"/>
                  <a:pt x="126" y="49"/>
                  <a:pt x="126" y="49"/>
                </a:cubicBezTo>
                <a:cubicBezTo>
                  <a:pt x="136" y="72"/>
                  <a:pt x="136" y="72"/>
                  <a:pt x="136" y="72"/>
                </a:cubicBezTo>
                <a:cubicBezTo>
                  <a:pt x="137" y="71"/>
                  <a:pt x="139" y="71"/>
                  <a:pt x="141" y="70"/>
                </a:cubicBezTo>
                <a:moveTo>
                  <a:pt x="152" y="66"/>
                </a:moveTo>
                <a:cubicBezTo>
                  <a:pt x="146" y="47"/>
                  <a:pt x="146" y="47"/>
                  <a:pt x="146" y="47"/>
                </a:cubicBezTo>
                <a:cubicBezTo>
                  <a:pt x="151" y="46"/>
                  <a:pt x="151" y="46"/>
                  <a:pt x="151" y="46"/>
                </a:cubicBezTo>
                <a:cubicBezTo>
                  <a:pt x="149" y="41"/>
                  <a:pt x="149" y="41"/>
                  <a:pt x="149" y="41"/>
                </a:cubicBezTo>
                <a:cubicBezTo>
                  <a:pt x="148" y="41"/>
                  <a:pt x="147" y="41"/>
                  <a:pt x="146" y="41"/>
                </a:cubicBezTo>
                <a:cubicBezTo>
                  <a:pt x="138" y="44"/>
                  <a:pt x="138" y="44"/>
                  <a:pt x="138" y="44"/>
                </a:cubicBezTo>
                <a:cubicBezTo>
                  <a:pt x="137" y="45"/>
                  <a:pt x="135" y="45"/>
                  <a:pt x="134" y="45"/>
                </a:cubicBezTo>
                <a:cubicBezTo>
                  <a:pt x="136" y="51"/>
                  <a:pt x="136" y="51"/>
                  <a:pt x="136" y="51"/>
                </a:cubicBezTo>
                <a:cubicBezTo>
                  <a:pt x="141" y="49"/>
                  <a:pt x="141" y="49"/>
                  <a:pt x="141" y="49"/>
                </a:cubicBezTo>
                <a:cubicBezTo>
                  <a:pt x="147" y="68"/>
                  <a:pt x="147" y="68"/>
                  <a:pt x="147" y="68"/>
                </a:cubicBezTo>
                <a:cubicBezTo>
                  <a:pt x="149" y="67"/>
                  <a:pt x="150" y="66"/>
                  <a:pt x="152" y="66"/>
                </a:cubicBezTo>
                <a:moveTo>
                  <a:pt x="167" y="52"/>
                </a:moveTo>
                <a:cubicBezTo>
                  <a:pt x="171" y="36"/>
                  <a:pt x="171" y="36"/>
                  <a:pt x="171" y="36"/>
                </a:cubicBezTo>
                <a:cubicBezTo>
                  <a:pt x="169" y="37"/>
                  <a:pt x="167" y="37"/>
                  <a:pt x="165" y="37"/>
                </a:cubicBezTo>
                <a:cubicBezTo>
                  <a:pt x="165" y="37"/>
                  <a:pt x="165" y="37"/>
                  <a:pt x="165" y="37"/>
                </a:cubicBezTo>
                <a:cubicBezTo>
                  <a:pt x="164" y="43"/>
                  <a:pt x="164" y="43"/>
                  <a:pt x="164" y="43"/>
                </a:cubicBezTo>
                <a:cubicBezTo>
                  <a:pt x="164" y="45"/>
                  <a:pt x="164" y="46"/>
                  <a:pt x="164" y="48"/>
                </a:cubicBezTo>
                <a:cubicBezTo>
                  <a:pt x="164" y="48"/>
                  <a:pt x="164" y="48"/>
                  <a:pt x="164" y="48"/>
                </a:cubicBezTo>
                <a:cubicBezTo>
                  <a:pt x="163" y="47"/>
                  <a:pt x="162" y="45"/>
                  <a:pt x="161" y="44"/>
                </a:cubicBezTo>
                <a:cubicBezTo>
                  <a:pt x="159" y="38"/>
                  <a:pt x="159" y="38"/>
                  <a:pt x="159" y="38"/>
                </a:cubicBezTo>
                <a:cubicBezTo>
                  <a:pt x="157" y="39"/>
                  <a:pt x="157" y="39"/>
                  <a:pt x="157" y="39"/>
                </a:cubicBezTo>
                <a:cubicBezTo>
                  <a:pt x="156" y="39"/>
                  <a:pt x="154" y="39"/>
                  <a:pt x="153" y="40"/>
                </a:cubicBezTo>
                <a:cubicBezTo>
                  <a:pt x="162" y="53"/>
                  <a:pt x="162" y="53"/>
                  <a:pt x="162" y="53"/>
                </a:cubicBezTo>
                <a:cubicBezTo>
                  <a:pt x="163" y="63"/>
                  <a:pt x="163" y="63"/>
                  <a:pt x="163" y="63"/>
                </a:cubicBezTo>
                <a:cubicBezTo>
                  <a:pt x="165" y="63"/>
                  <a:pt x="167" y="62"/>
                  <a:pt x="169" y="62"/>
                </a:cubicBezTo>
                <a:lnTo>
                  <a:pt x="167" y="52"/>
                </a:lnTo>
                <a:close/>
                <a:moveTo>
                  <a:pt x="188" y="60"/>
                </a:moveTo>
                <a:cubicBezTo>
                  <a:pt x="186" y="58"/>
                  <a:pt x="185" y="53"/>
                  <a:pt x="184" y="48"/>
                </a:cubicBezTo>
                <a:cubicBezTo>
                  <a:pt x="184" y="42"/>
                  <a:pt x="185" y="38"/>
                  <a:pt x="186" y="35"/>
                </a:cubicBezTo>
                <a:cubicBezTo>
                  <a:pt x="185" y="35"/>
                  <a:pt x="184" y="35"/>
                  <a:pt x="182" y="36"/>
                </a:cubicBezTo>
                <a:cubicBezTo>
                  <a:pt x="181" y="38"/>
                  <a:pt x="180" y="42"/>
                  <a:pt x="180" y="48"/>
                </a:cubicBezTo>
                <a:cubicBezTo>
                  <a:pt x="180" y="54"/>
                  <a:pt x="182" y="58"/>
                  <a:pt x="184" y="61"/>
                </a:cubicBezTo>
                <a:cubicBezTo>
                  <a:pt x="184" y="61"/>
                  <a:pt x="185" y="60"/>
                  <a:pt x="185" y="60"/>
                </a:cubicBezTo>
                <a:lnTo>
                  <a:pt x="188" y="60"/>
                </a:lnTo>
                <a:close/>
                <a:moveTo>
                  <a:pt x="200" y="44"/>
                </a:moveTo>
                <a:cubicBezTo>
                  <a:pt x="200" y="46"/>
                  <a:pt x="199" y="47"/>
                  <a:pt x="197" y="47"/>
                </a:cubicBezTo>
                <a:cubicBezTo>
                  <a:pt x="196" y="47"/>
                  <a:pt x="196" y="47"/>
                  <a:pt x="195" y="47"/>
                </a:cubicBezTo>
                <a:cubicBezTo>
                  <a:pt x="196" y="41"/>
                  <a:pt x="196" y="41"/>
                  <a:pt x="196" y="41"/>
                </a:cubicBezTo>
                <a:cubicBezTo>
                  <a:pt x="196" y="41"/>
                  <a:pt x="197" y="40"/>
                  <a:pt x="197" y="41"/>
                </a:cubicBezTo>
                <a:cubicBezTo>
                  <a:pt x="199" y="41"/>
                  <a:pt x="200" y="42"/>
                  <a:pt x="200" y="44"/>
                </a:cubicBezTo>
                <a:moveTo>
                  <a:pt x="203" y="50"/>
                </a:moveTo>
                <a:cubicBezTo>
                  <a:pt x="205" y="49"/>
                  <a:pt x="205" y="47"/>
                  <a:pt x="206" y="44"/>
                </a:cubicBezTo>
                <a:cubicBezTo>
                  <a:pt x="206" y="41"/>
                  <a:pt x="205" y="39"/>
                  <a:pt x="204" y="38"/>
                </a:cubicBezTo>
                <a:cubicBezTo>
                  <a:pt x="202" y="36"/>
                  <a:pt x="200" y="36"/>
                  <a:pt x="198" y="36"/>
                </a:cubicBezTo>
                <a:cubicBezTo>
                  <a:pt x="194" y="35"/>
                  <a:pt x="192" y="35"/>
                  <a:pt x="191" y="36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91" y="60"/>
                  <a:pt x="193" y="60"/>
                  <a:pt x="195" y="61"/>
                </a:cubicBezTo>
                <a:cubicBezTo>
                  <a:pt x="195" y="52"/>
                  <a:pt x="195" y="52"/>
                  <a:pt x="195" y="52"/>
                </a:cubicBezTo>
                <a:cubicBezTo>
                  <a:pt x="195" y="52"/>
                  <a:pt x="196" y="52"/>
                  <a:pt x="196" y="52"/>
                </a:cubicBezTo>
                <a:cubicBezTo>
                  <a:pt x="199" y="53"/>
                  <a:pt x="202" y="52"/>
                  <a:pt x="203" y="50"/>
                </a:cubicBezTo>
                <a:moveTo>
                  <a:pt x="222" y="44"/>
                </a:moveTo>
                <a:cubicBezTo>
                  <a:pt x="223" y="39"/>
                  <a:pt x="223" y="39"/>
                  <a:pt x="223" y="39"/>
                </a:cubicBezTo>
                <a:cubicBezTo>
                  <a:pt x="221" y="39"/>
                  <a:pt x="220" y="38"/>
                  <a:pt x="219" y="38"/>
                </a:cubicBezTo>
                <a:cubicBezTo>
                  <a:pt x="214" y="37"/>
                  <a:pt x="214" y="37"/>
                  <a:pt x="214" y="37"/>
                </a:cubicBezTo>
                <a:cubicBezTo>
                  <a:pt x="212" y="37"/>
                  <a:pt x="211" y="37"/>
                  <a:pt x="210" y="37"/>
                </a:cubicBezTo>
                <a:cubicBezTo>
                  <a:pt x="205" y="61"/>
                  <a:pt x="205" y="61"/>
                  <a:pt x="205" y="61"/>
                </a:cubicBezTo>
                <a:cubicBezTo>
                  <a:pt x="210" y="62"/>
                  <a:pt x="214" y="63"/>
                  <a:pt x="219" y="64"/>
                </a:cubicBezTo>
                <a:cubicBezTo>
                  <a:pt x="220" y="58"/>
                  <a:pt x="220" y="58"/>
                  <a:pt x="220" y="58"/>
                </a:cubicBezTo>
                <a:cubicBezTo>
                  <a:pt x="212" y="57"/>
                  <a:pt x="212" y="57"/>
                  <a:pt x="212" y="57"/>
                </a:cubicBezTo>
                <a:cubicBezTo>
                  <a:pt x="212" y="52"/>
                  <a:pt x="212" y="52"/>
                  <a:pt x="212" y="52"/>
                </a:cubicBezTo>
                <a:cubicBezTo>
                  <a:pt x="220" y="54"/>
                  <a:pt x="220" y="54"/>
                  <a:pt x="220" y="54"/>
                </a:cubicBezTo>
                <a:cubicBezTo>
                  <a:pt x="220" y="48"/>
                  <a:pt x="220" y="48"/>
                  <a:pt x="220" y="48"/>
                </a:cubicBezTo>
                <a:cubicBezTo>
                  <a:pt x="213" y="47"/>
                  <a:pt x="213" y="47"/>
                  <a:pt x="213" y="47"/>
                </a:cubicBezTo>
                <a:cubicBezTo>
                  <a:pt x="214" y="43"/>
                  <a:pt x="214" y="43"/>
                  <a:pt x="214" y="43"/>
                </a:cubicBezTo>
                <a:lnTo>
                  <a:pt x="222" y="44"/>
                </a:lnTo>
                <a:close/>
                <a:moveTo>
                  <a:pt x="226" y="66"/>
                </a:moveTo>
                <a:cubicBezTo>
                  <a:pt x="233" y="42"/>
                  <a:pt x="233" y="42"/>
                  <a:pt x="233" y="42"/>
                </a:cubicBezTo>
                <a:cubicBezTo>
                  <a:pt x="231" y="41"/>
                  <a:pt x="229" y="41"/>
                  <a:pt x="227" y="40"/>
                </a:cubicBezTo>
                <a:cubicBezTo>
                  <a:pt x="221" y="64"/>
                  <a:pt x="221" y="64"/>
                  <a:pt x="221" y="64"/>
                </a:cubicBezTo>
                <a:cubicBezTo>
                  <a:pt x="222" y="65"/>
                  <a:pt x="224" y="65"/>
                  <a:pt x="226" y="66"/>
                </a:cubicBezTo>
                <a:moveTo>
                  <a:pt x="241" y="60"/>
                </a:moveTo>
                <a:cubicBezTo>
                  <a:pt x="252" y="49"/>
                  <a:pt x="252" y="49"/>
                  <a:pt x="252" y="49"/>
                </a:cubicBezTo>
                <a:cubicBezTo>
                  <a:pt x="250" y="48"/>
                  <a:pt x="248" y="47"/>
                  <a:pt x="247" y="46"/>
                </a:cubicBezTo>
                <a:cubicBezTo>
                  <a:pt x="243" y="51"/>
                  <a:pt x="243" y="51"/>
                  <a:pt x="243" y="51"/>
                </a:cubicBezTo>
                <a:cubicBezTo>
                  <a:pt x="242" y="53"/>
                  <a:pt x="241" y="54"/>
                  <a:pt x="240" y="55"/>
                </a:cubicBezTo>
                <a:cubicBezTo>
                  <a:pt x="240" y="55"/>
                  <a:pt x="240" y="55"/>
                  <a:pt x="240" y="55"/>
                </a:cubicBezTo>
                <a:cubicBezTo>
                  <a:pt x="240" y="53"/>
                  <a:pt x="240" y="52"/>
                  <a:pt x="240" y="50"/>
                </a:cubicBezTo>
                <a:cubicBezTo>
                  <a:pt x="241" y="44"/>
                  <a:pt x="241" y="44"/>
                  <a:pt x="241" y="44"/>
                </a:cubicBezTo>
                <a:cubicBezTo>
                  <a:pt x="240" y="44"/>
                  <a:pt x="240" y="44"/>
                  <a:pt x="240" y="44"/>
                </a:cubicBezTo>
                <a:cubicBezTo>
                  <a:pt x="238" y="43"/>
                  <a:pt x="237" y="43"/>
                  <a:pt x="235" y="42"/>
                </a:cubicBezTo>
                <a:cubicBezTo>
                  <a:pt x="236" y="58"/>
                  <a:pt x="236" y="58"/>
                  <a:pt x="236" y="58"/>
                </a:cubicBezTo>
                <a:cubicBezTo>
                  <a:pt x="232" y="68"/>
                  <a:pt x="232" y="68"/>
                  <a:pt x="232" y="68"/>
                </a:cubicBezTo>
                <a:cubicBezTo>
                  <a:pt x="234" y="68"/>
                  <a:pt x="235" y="69"/>
                  <a:pt x="237" y="70"/>
                </a:cubicBezTo>
                <a:lnTo>
                  <a:pt x="241" y="60"/>
                </a:lnTo>
                <a:close/>
                <a:moveTo>
                  <a:pt x="258" y="57"/>
                </a:moveTo>
                <a:cubicBezTo>
                  <a:pt x="258" y="58"/>
                  <a:pt x="257" y="60"/>
                  <a:pt x="257" y="62"/>
                </a:cubicBezTo>
                <a:cubicBezTo>
                  <a:pt x="255" y="66"/>
                  <a:pt x="255" y="66"/>
                  <a:pt x="255" y="66"/>
                </a:cubicBezTo>
                <a:cubicBezTo>
                  <a:pt x="252" y="64"/>
                  <a:pt x="252" y="64"/>
                  <a:pt x="252" y="64"/>
                </a:cubicBezTo>
                <a:cubicBezTo>
                  <a:pt x="255" y="61"/>
                  <a:pt x="255" y="61"/>
                  <a:pt x="255" y="61"/>
                </a:cubicBezTo>
                <a:cubicBezTo>
                  <a:pt x="256" y="60"/>
                  <a:pt x="257" y="58"/>
                  <a:pt x="258" y="57"/>
                </a:cubicBezTo>
                <a:close/>
                <a:moveTo>
                  <a:pt x="257" y="80"/>
                </a:moveTo>
                <a:cubicBezTo>
                  <a:pt x="264" y="54"/>
                  <a:pt x="264" y="54"/>
                  <a:pt x="264" y="54"/>
                </a:cubicBezTo>
                <a:cubicBezTo>
                  <a:pt x="262" y="53"/>
                  <a:pt x="259" y="52"/>
                  <a:pt x="257" y="51"/>
                </a:cubicBezTo>
                <a:cubicBezTo>
                  <a:pt x="240" y="71"/>
                  <a:pt x="240" y="71"/>
                  <a:pt x="240" y="71"/>
                </a:cubicBezTo>
                <a:cubicBezTo>
                  <a:pt x="242" y="71"/>
                  <a:pt x="244" y="72"/>
                  <a:pt x="246" y="73"/>
                </a:cubicBezTo>
                <a:cubicBezTo>
                  <a:pt x="249" y="69"/>
                  <a:pt x="249" y="69"/>
                  <a:pt x="249" y="69"/>
                </a:cubicBezTo>
                <a:cubicBezTo>
                  <a:pt x="254" y="71"/>
                  <a:pt x="254" y="71"/>
                  <a:pt x="254" y="71"/>
                </a:cubicBezTo>
                <a:cubicBezTo>
                  <a:pt x="252" y="77"/>
                  <a:pt x="252" y="77"/>
                  <a:pt x="252" y="77"/>
                </a:cubicBezTo>
                <a:cubicBezTo>
                  <a:pt x="254" y="77"/>
                  <a:pt x="256" y="78"/>
                  <a:pt x="257" y="80"/>
                </a:cubicBezTo>
                <a:moveTo>
                  <a:pt x="272" y="91"/>
                </a:moveTo>
                <a:cubicBezTo>
                  <a:pt x="287" y="70"/>
                  <a:pt x="287" y="70"/>
                  <a:pt x="287" y="70"/>
                </a:cubicBezTo>
                <a:cubicBezTo>
                  <a:pt x="286" y="69"/>
                  <a:pt x="285" y="68"/>
                  <a:pt x="283" y="67"/>
                </a:cubicBezTo>
                <a:cubicBezTo>
                  <a:pt x="280" y="72"/>
                  <a:pt x="280" y="72"/>
                  <a:pt x="280" y="72"/>
                </a:cubicBezTo>
                <a:cubicBezTo>
                  <a:pt x="277" y="75"/>
                  <a:pt x="276" y="78"/>
                  <a:pt x="274" y="81"/>
                </a:cubicBezTo>
                <a:cubicBezTo>
                  <a:pt x="274" y="81"/>
                  <a:pt x="274" y="81"/>
                  <a:pt x="274" y="81"/>
                </a:cubicBezTo>
                <a:cubicBezTo>
                  <a:pt x="275" y="78"/>
                  <a:pt x="276" y="74"/>
                  <a:pt x="276" y="72"/>
                </a:cubicBezTo>
                <a:cubicBezTo>
                  <a:pt x="278" y="64"/>
                  <a:pt x="278" y="64"/>
                  <a:pt x="278" y="64"/>
                </a:cubicBezTo>
                <a:cubicBezTo>
                  <a:pt x="277" y="62"/>
                  <a:pt x="275" y="61"/>
                  <a:pt x="273" y="60"/>
                </a:cubicBezTo>
                <a:cubicBezTo>
                  <a:pt x="258" y="80"/>
                  <a:pt x="258" y="80"/>
                  <a:pt x="258" y="80"/>
                </a:cubicBezTo>
                <a:cubicBezTo>
                  <a:pt x="260" y="81"/>
                  <a:pt x="261" y="82"/>
                  <a:pt x="262" y="83"/>
                </a:cubicBezTo>
                <a:cubicBezTo>
                  <a:pt x="266" y="78"/>
                  <a:pt x="266" y="78"/>
                  <a:pt x="266" y="78"/>
                </a:cubicBezTo>
                <a:cubicBezTo>
                  <a:pt x="268" y="75"/>
                  <a:pt x="271" y="72"/>
                  <a:pt x="272" y="69"/>
                </a:cubicBezTo>
                <a:cubicBezTo>
                  <a:pt x="273" y="69"/>
                  <a:pt x="273" y="69"/>
                  <a:pt x="273" y="69"/>
                </a:cubicBezTo>
                <a:cubicBezTo>
                  <a:pt x="271" y="72"/>
                  <a:pt x="271" y="76"/>
                  <a:pt x="270" y="78"/>
                </a:cubicBezTo>
                <a:cubicBezTo>
                  <a:pt x="268" y="87"/>
                  <a:pt x="268" y="87"/>
                  <a:pt x="268" y="87"/>
                </a:cubicBezTo>
                <a:cubicBezTo>
                  <a:pt x="269" y="88"/>
                  <a:pt x="271" y="89"/>
                  <a:pt x="272" y="91"/>
                </a:cubicBezTo>
                <a:moveTo>
                  <a:pt x="299" y="90"/>
                </a:moveTo>
                <a:cubicBezTo>
                  <a:pt x="303" y="87"/>
                  <a:pt x="303" y="87"/>
                  <a:pt x="303" y="87"/>
                </a:cubicBezTo>
                <a:cubicBezTo>
                  <a:pt x="303" y="86"/>
                  <a:pt x="302" y="84"/>
                  <a:pt x="300" y="82"/>
                </a:cubicBezTo>
                <a:cubicBezTo>
                  <a:pt x="295" y="77"/>
                  <a:pt x="288" y="76"/>
                  <a:pt x="282" y="83"/>
                </a:cubicBezTo>
                <a:cubicBezTo>
                  <a:pt x="280" y="85"/>
                  <a:pt x="278" y="88"/>
                  <a:pt x="278" y="91"/>
                </a:cubicBezTo>
                <a:cubicBezTo>
                  <a:pt x="278" y="94"/>
                  <a:pt x="279" y="96"/>
                  <a:pt x="282" y="99"/>
                </a:cubicBezTo>
                <a:cubicBezTo>
                  <a:pt x="284" y="101"/>
                  <a:pt x="286" y="103"/>
                  <a:pt x="288" y="103"/>
                </a:cubicBezTo>
                <a:cubicBezTo>
                  <a:pt x="297" y="94"/>
                  <a:pt x="297" y="94"/>
                  <a:pt x="297" y="94"/>
                </a:cubicBezTo>
                <a:cubicBezTo>
                  <a:pt x="292" y="88"/>
                  <a:pt x="292" y="88"/>
                  <a:pt x="292" y="88"/>
                </a:cubicBezTo>
                <a:cubicBezTo>
                  <a:pt x="288" y="92"/>
                  <a:pt x="288" y="92"/>
                  <a:pt x="288" y="92"/>
                </a:cubicBezTo>
                <a:cubicBezTo>
                  <a:pt x="290" y="94"/>
                  <a:pt x="290" y="94"/>
                  <a:pt x="290" y="94"/>
                </a:cubicBezTo>
                <a:cubicBezTo>
                  <a:pt x="287" y="97"/>
                  <a:pt x="287" y="97"/>
                  <a:pt x="287" y="97"/>
                </a:cubicBezTo>
                <a:cubicBezTo>
                  <a:pt x="286" y="97"/>
                  <a:pt x="286" y="96"/>
                  <a:pt x="285" y="96"/>
                </a:cubicBezTo>
                <a:cubicBezTo>
                  <a:pt x="283" y="94"/>
                  <a:pt x="283" y="90"/>
                  <a:pt x="286" y="87"/>
                </a:cubicBezTo>
                <a:cubicBezTo>
                  <a:pt x="290" y="83"/>
                  <a:pt x="294" y="83"/>
                  <a:pt x="296" y="86"/>
                </a:cubicBezTo>
                <a:cubicBezTo>
                  <a:pt x="298" y="87"/>
                  <a:pt x="298" y="89"/>
                  <a:pt x="299" y="90"/>
                </a:cubicBezTo>
                <a:moveTo>
                  <a:pt x="311" y="119"/>
                </a:moveTo>
                <a:cubicBezTo>
                  <a:pt x="322" y="111"/>
                  <a:pt x="322" y="111"/>
                  <a:pt x="322" y="111"/>
                </a:cubicBezTo>
                <a:cubicBezTo>
                  <a:pt x="321" y="110"/>
                  <a:pt x="321" y="108"/>
                  <a:pt x="320" y="107"/>
                </a:cubicBezTo>
                <a:cubicBezTo>
                  <a:pt x="320" y="107"/>
                  <a:pt x="320" y="107"/>
                  <a:pt x="320" y="107"/>
                </a:cubicBezTo>
                <a:cubicBezTo>
                  <a:pt x="308" y="115"/>
                  <a:pt x="308" y="115"/>
                  <a:pt x="308" y="115"/>
                </a:cubicBezTo>
                <a:cubicBezTo>
                  <a:pt x="304" y="117"/>
                  <a:pt x="302" y="117"/>
                  <a:pt x="301" y="115"/>
                </a:cubicBezTo>
                <a:cubicBezTo>
                  <a:pt x="300" y="114"/>
                  <a:pt x="301" y="112"/>
                  <a:pt x="304" y="109"/>
                </a:cubicBezTo>
                <a:cubicBezTo>
                  <a:pt x="316" y="101"/>
                  <a:pt x="316" y="101"/>
                  <a:pt x="316" y="101"/>
                </a:cubicBezTo>
                <a:cubicBezTo>
                  <a:pt x="315" y="100"/>
                  <a:pt x="314" y="98"/>
                  <a:pt x="313" y="97"/>
                </a:cubicBezTo>
                <a:cubicBezTo>
                  <a:pt x="302" y="104"/>
                  <a:pt x="302" y="104"/>
                  <a:pt x="302" y="104"/>
                </a:cubicBezTo>
                <a:cubicBezTo>
                  <a:pt x="295" y="109"/>
                  <a:pt x="294" y="113"/>
                  <a:pt x="297" y="118"/>
                </a:cubicBezTo>
                <a:cubicBezTo>
                  <a:pt x="300" y="123"/>
                  <a:pt x="305" y="123"/>
                  <a:pt x="311" y="119"/>
                </a:cubicBezTo>
                <a:moveTo>
                  <a:pt x="310" y="142"/>
                </a:moveTo>
                <a:cubicBezTo>
                  <a:pt x="332" y="132"/>
                  <a:pt x="332" y="132"/>
                  <a:pt x="332" y="132"/>
                </a:cubicBezTo>
                <a:cubicBezTo>
                  <a:pt x="332" y="130"/>
                  <a:pt x="331" y="129"/>
                  <a:pt x="331" y="127"/>
                </a:cubicBezTo>
                <a:cubicBezTo>
                  <a:pt x="325" y="130"/>
                  <a:pt x="325" y="130"/>
                  <a:pt x="325" y="130"/>
                </a:cubicBezTo>
                <a:cubicBezTo>
                  <a:pt x="322" y="131"/>
                  <a:pt x="319" y="133"/>
                  <a:pt x="316" y="135"/>
                </a:cubicBezTo>
                <a:cubicBezTo>
                  <a:pt x="316" y="135"/>
                  <a:pt x="316" y="135"/>
                  <a:pt x="316" y="135"/>
                </a:cubicBezTo>
                <a:cubicBezTo>
                  <a:pt x="318" y="133"/>
                  <a:pt x="320" y="130"/>
                  <a:pt x="322" y="128"/>
                </a:cubicBezTo>
                <a:cubicBezTo>
                  <a:pt x="328" y="122"/>
                  <a:pt x="328" y="122"/>
                  <a:pt x="328" y="122"/>
                </a:cubicBezTo>
                <a:cubicBezTo>
                  <a:pt x="327" y="120"/>
                  <a:pt x="326" y="118"/>
                  <a:pt x="325" y="116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3" y="128"/>
                  <a:pt x="304" y="130"/>
                  <a:pt x="305" y="131"/>
                </a:cubicBezTo>
                <a:cubicBezTo>
                  <a:pt x="310" y="129"/>
                  <a:pt x="310" y="129"/>
                  <a:pt x="310" y="129"/>
                </a:cubicBezTo>
                <a:cubicBezTo>
                  <a:pt x="314" y="127"/>
                  <a:pt x="317" y="125"/>
                  <a:pt x="320" y="124"/>
                </a:cubicBezTo>
                <a:cubicBezTo>
                  <a:pt x="320" y="124"/>
                  <a:pt x="320" y="124"/>
                  <a:pt x="320" y="124"/>
                </a:cubicBezTo>
                <a:cubicBezTo>
                  <a:pt x="318" y="126"/>
                  <a:pt x="315" y="128"/>
                  <a:pt x="313" y="131"/>
                </a:cubicBezTo>
                <a:cubicBezTo>
                  <a:pt x="308" y="137"/>
                  <a:pt x="308" y="137"/>
                  <a:pt x="308" y="137"/>
                </a:cubicBezTo>
                <a:cubicBezTo>
                  <a:pt x="308" y="139"/>
                  <a:pt x="309" y="141"/>
                  <a:pt x="310" y="142"/>
                </a:cubicBezTo>
                <a:moveTo>
                  <a:pt x="312" y="150"/>
                </a:moveTo>
                <a:cubicBezTo>
                  <a:pt x="336" y="142"/>
                  <a:pt x="336" y="142"/>
                  <a:pt x="336" y="142"/>
                </a:cubicBezTo>
                <a:cubicBezTo>
                  <a:pt x="335" y="140"/>
                  <a:pt x="335" y="138"/>
                  <a:pt x="334" y="136"/>
                </a:cubicBezTo>
                <a:cubicBezTo>
                  <a:pt x="311" y="145"/>
                  <a:pt x="311" y="145"/>
                  <a:pt x="311" y="145"/>
                </a:cubicBezTo>
                <a:cubicBezTo>
                  <a:pt x="311" y="146"/>
                  <a:pt x="312" y="148"/>
                  <a:pt x="312" y="150"/>
                </a:cubicBezTo>
                <a:moveTo>
                  <a:pt x="316" y="162"/>
                </a:moveTo>
                <a:cubicBezTo>
                  <a:pt x="341" y="163"/>
                  <a:pt x="341" y="163"/>
                  <a:pt x="341" y="163"/>
                </a:cubicBezTo>
                <a:cubicBezTo>
                  <a:pt x="341" y="161"/>
                  <a:pt x="341" y="159"/>
                  <a:pt x="340" y="157"/>
                </a:cubicBezTo>
                <a:cubicBezTo>
                  <a:pt x="330" y="157"/>
                  <a:pt x="330" y="157"/>
                  <a:pt x="330" y="157"/>
                </a:cubicBezTo>
                <a:cubicBezTo>
                  <a:pt x="327" y="158"/>
                  <a:pt x="324" y="158"/>
                  <a:pt x="321" y="158"/>
                </a:cubicBezTo>
                <a:cubicBezTo>
                  <a:pt x="321" y="158"/>
                  <a:pt x="321" y="158"/>
                  <a:pt x="321" y="158"/>
                </a:cubicBezTo>
                <a:cubicBezTo>
                  <a:pt x="324" y="157"/>
                  <a:pt x="327" y="155"/>
                  <a:pt x="329" y="154"/>
                </a:cubicBezTo>
                <a:cubicBezTo>
                  <a:pt x="338" y="150"/>
                  <a:pt x="338" y="150"/>
                  <a:pt x="338" y="150"/>
                </a:cubicBezTo>
                <a:cubicBezTo>
                  <a:pt x="338" y="149"/>
                  <a:pt x="338" y="149"/>
                  <a:pt x="338" y="149"/>
                </a:cubicBezTo>
                <a:cubicBezTo>
                  <a:pt x="338" y="147"/>
                  <a:pt x="337" y="146"/>
                  <a:pt x="337" y="144"/>
                </a:cubicBezTo>
                <a:cubicBezTo>
                  <a:pt x="314" y="156"/>
                  <a:pt x="314" y="156"/>
                  <a:pt x="314" y="156"/>
                </a:cubicBezTo>
                <a:cubicBezTo>
                  <a:pt x="315" y="158"/>
                  <a:pt x="315" y="160"/>
                  <a:pt x="316" y="162"/>
                </a:cubicBezTo>
                <a:moveTo>
                  <a:pt x="338" y="180"/>
                </a:moveTo>
                <a:cubicBezTo>
                  <a:pt x="343" y="179"/>
                  <a:pt x="343" y="179"/>
                  <a:pt x="343" y="179"/>
                </a:cubicBezTo>
                <a:cubicBezTo>
                  <a:pt x="343" y="178"/>
                  <a:pt x="343" y="176"/>
                  <a:pt x="343" y="174"/>
                </a:cubicBezTo>
                <a:cubicBezTo>
                  <a:pt x="343" y="170"/>
                  <a:pt x="343" y="170"/>
                  <a:pt x="343" y="170"/>
                </a:cubicBezTo>
                <a:cubicBezTo>
                  <a:pt x="342" y="169"/>
                  <a:pt x="342" y="167"/>
                  <a:pt x="342" y="166"/>
                </a:cubicBezTo>
                <a:cubicBezTo>
                  <a:pt x="317" y="169"/>
                  <a:pt x="317" y="169"/>
                  <a:pt x="317" y="169"/>
                </a:cubicBezTo>
                <a:cubicBezTo>
                  <a:pt x="318" y="173"/>
                  <a:pt x="318" y="178"/>
                  <a:pt x="319" y="182"/>
                </a:cubicBezTo>
                <a:cubicBezTo>
                  <a:pt x="324" y="182"/>
                  <a:pt x="324" y="182"/>
                  <a:pt x="324" y="182"/>
                </a:cubicBezTo>
                <a:cubicBezTo>
                  <a:pt x="323" y="174"/>
                  <a:pt x="323" y="174"/>
                  <a:pt x="323" y="174"/>
                </a:cubicBezTo>
                <a:cubicBezTo>
                  <a:pt x="328" y="173"/>
                  <a:pt x="328" y="173"/>
                  <a:pt x="328" y="173"/>
                </a:cubicBezTo>
                <a:cubicBezTo>
                  <a:pt x="328" y="180"/>
                  <a:pt x="328" y="180"/>
                  <a:pt x="328" y="180"/>
                </a:cubicBezTo>
                <a:cubicBezTo>
                  <a:pt x="334" y="180"/>
                  <a:pt x="334" y="180"/>
                  <a:pt x="334" y="180"/>
                </a:cubicBezTo>
                <a:cubicBezTo>
                  <a:pt x="333" y="173"/>
                  <a:pt x="333" y="173"/>
                  <a:pt x="333" y="173"/>
                </a:cubicBezTo>
                <a:cubicBezTo>
                  <a:pt x="337" y="172"/>
                  <a:pt x="337" y="172"/>
                  <a:pt x="337" y="172"/>
                </a:cubicBezTo>
                <a:lnTo>
                  <a:pt x="338" y="180"/>
                </a:lnTo>
                <a:close/>
                <a:moveTo>
                  <a:pt x="339" y="192"/>
                </a:moveTo>
                <a:cubicBezTo>
                  <a:pt x="339" y="194"/>
                  <a:pt x="338" y="195"/>
                  <a:pt x="336" y="195"/>
                </a:cubicBezTo>
                <a:cubicBezTo>
                  <a:pt x="334" y="195"/>
                  <a:pt x="333" y="194"/>
                  <a:pt x="333" y="192"/>
                </a:cubicBezTo>
                <a:cubicBezTo>
                  <a:pt x="333" y="190"/>
                  <a:pt x="333" y="190"/>
                  <a:pt x="333" y="190"/>
                </a:cubicBezTo>
                <a:cubicBezTo>
                  <a:pt x="339" y="190"/>
                  <a:pt x="339" y="190"/>
                  <a:pt x="339" y="190"/>
                </a:cubicBezTo>
                <a:cubicBezTo>
                  <a:pt x="339" y="191"/>
                  <a:pt x="339" y="191"/>
                  <a:pt x="339" y="192"/>
                </a:cubicBezTo>
                <a:moveTo>
                  <a:pt x="342" y="198"/>
                </a:moveTo>
                <a:cubicBezTo>
                  <a:pt x="343" y="197"/>
                  <a:pt x="344" y="197"/>
                  <a:pt x="344" y="195"/>
                </a:cubicBezTo>
                <a:cubicBezTo>
                  <a:pt x="344" y="193"/>
                  <a:pt x="344" y="193"/>
                  <a:pt x="344" y="192"/>
                </a:cubicBezTo>
                <a:cubicBezTo>
                  <a:pt x="344" y="190"/>
                  <a:pt x="344" y="188"/>
                  <a:pt x="344" y="186"/>
                </a:cubicBezTo>
                <a:cubicBezTo>
                  <a:pt x="344" y="186"/>
                  <a:pt x="344" y="185"/>
                  <a:pt x="344" y="185"/>
                </a:cubicBezTo>
                <a:cubicBezTo>
                  <a:pt x="319" y="185"/>
                  <a:pt x="319" y="185"/>
                  <a:pt x="319" y="185"/>
                </a:cubicBezTo>
                <a:cubicBezTo>
                  <a:pt x="319" y="186"/>
                  <a:pt x="319" y="188"/>
                  <a:pt x="319" y="190"/>
                </a:cubicBezTo>
                <a:cubicBezTo>
                  <a:pt x="328" y="190"/>
                  <a:pt x="328" y="190"/>
                  <a:pt x="328" y="190"/>
                </a:cubicBezTo>
                <a:cubicBezTo>
                  <a:pt x="328" y="191"/>
                  <a:pt x="328" y="191"/>
                  <a:pt x="328" y="191"/>
                </a:cubicBezTo>
                <a:cubicBezTo>
                  <a:pt x="328" y="193"/>
                  <a:pt x="327" y="193"/>
                  <a:pt x="324" y="194"/>
                </a:cubicBezTo>
                <a:cubicBezTo>
                  <a:pt x="321" y="194"/>
                  <a:pt x="320" y="195"/>
                  <a:pt x="319" y="195"/>
                </a:cubicBezTo>
                <a:cubicBezTo>
                  <a:pt x="319" y="197"/>
                  <a:pt x="318" y="199"/>
                  <a:pt x="318" y="201"/>
                </a:cubicBezTo>
                <a:cubicBezTo>
                  <a:pt x="319" y="200"/>
                  <a:pt x="323" y="200"/>
                  <a:pt x="326" y="199"/>
                </a:cubicBezTo>
                <a:cubicBezTo>
                  <a:pt x="328" y="199"/>
                  <a:pt x="329" y="198"/>
                  <a:pt x="330" y="197"/>
                </a:cubicBezTo>
                <a:cubicBezTo>
                  <a:pt x="330" y="197"/>
                  <a:pt x="330" y="197"/>
                  <a:pt x="330" y="197"/>
                </a:cubicBezTo>
                <a:cubicBezTo>
                  <a:pt x="331" y="198"/>
                  <a:pt x="333" y="200"/>
                  <a:pt x="336" y="200"/>
                </a:cubicBezTo>
                <a:cubicBezTo>
                  <a:pt x="339" y="200"/>
                  <a:pt x="341" y="200"/>
                  <a:pt x="342" y="198"/>
                </a:cubicBezTo>
                <a:moveTo>
                  <a:pt x="340" y="219"/>
                </a:moveTo>
                <a:cubicBezTo>
                  <a:pt x="341" y="217"/>
                  <a:pt x="342" y="216"/>
                  <a:pt x="342" y="213"/>
                </a:cubicBezTo>
                <a:cubicBezTo>
                  <a:pt x="343" y="208"/>
                  <a:pt x="340" y="205"/>
                  <a:pt x="336" y="204"/>
                </a:cubicBezTo>
                <a:cubicBezTo>
                  <a:pt x="332" y="204"/>
                  <a:pt x="330" y="206"/>
                  <a:pt x="328" y="209"/>
                </a:cubicBezTo>
                <a:cubicBezTo>
                  <a:pt x="326" y="211"/>
                  <a:pt x="326" y="212"/>
                  <a:pt x="324" y="212"/>
                </a:cubicBezTo>
                <a:cubicBezTo>
                  <a:pt x="323" y="211"/>
                  <a:pt x="323" y="210"/>
                  <a:pt x="323" y="209"/>
                </a:cubicBezTo>
                <a:cubicBezTo>
                  <a:pt x="323" y="207"/>
                  <a:pt x="324" y="205"/>
                  <a:pt x="325" y="204"/>
                </a:cubicBezTo>
                <a:cubicBezTo>
                  <a:pt x="320" y="202"/>
                  <a:pt x="320" y="202"/>
                  <a:pt x="320" y="202"/>
                </a:cubicBezTo>
                <a:cubicBezTo>
                  <a:pt x="319" y="203"/>
                  <a:pt x="318" y="205"/>
                  <a:pt x="317" y="207"/>
                </a:cubicBezTo>
                <a:cubicBezTo>
                  <a:pt x="317" y="213"/>
                  <a:pt x="320" y="217"/>
                  <a:pt x="324" y="217"/>
                </a:cubicBezTo>
                <a:cubicBezTo>
                  <a:pt x="327" y="218"/>
                  <a:pt x="330" y="216"/>
                  <a:pt x="332" y="213"/>
                </a:cubicBezTo>
                <a:cubicBezTo>
                  <a:pt x="334" y="211"/>
                  <a:pt x="334" y="210"/>
                  <a:pt x="336" y="210"/>
                </a:cubicBezTo>
                <a:cubicBezTo>
                  <a:pt x="337" y="210"/>
                  <a:pt x="337" y="211"/>
                  <a:pt x="337" y="213"/>
                </a:cubicBezTo>
                <a:cubicBezTo>
                  <a:pt x="337" y="215"/>
                  <a:pt x="336" y="216"/>
                  <a:pt x="335" y="217"/>
                </a:cubicBezTo>
                <a:lnTo>
                  <a:pt x="340" y="219"/>
                </a:lnTo>
                <a:close/>
                <a:moveTo>
                  <a:pt x="314" y="223"/>
                </a:moveTo>
                <a:cubicBezTo>
                  <a:pt x="339" y="229"/>
                  <a:pt x="339" y="229"/>
                  <a:pt x="339" y="229"/>
                </a:cubicBezTo>
                <a:cubicBezTo>
                  <a:pt x="340" y="224"/>
                  <a:pt x="340" y="224"/>
                  <a:pt x="340" y="224"/>
                </a:cubicBezTo>
                <a:cubicBezTo>
                  <a:pt x="316" y="218"/>
                  <a:pt x="316" y="218"/>
                  <a:pt x="316" y="218"/>
                </a:cubicBezTo>
                <a:cubicBezTo>
                  <a:pt x="315" y="220"/>
                  <a:pt x="315" y="222"/>
                  <a:pt x="314" y="223"/>
                </a:cubicBezTo>
                <a:moveTo>
                  <a:pt x="327" y="246"/>
                </a:moveTo>
                <a:cubicBezTo>
                  <a:pt x="332" y="248"/>
                  <a:pt x="332" y="248"/>
                  <a:pt x="332" y="248"/>
                </a:cubicBezTo>
                <a:cubicBezTo>
                  <a:pt x="333" y="247"/>
                  <a:pt x="333" y="246"/>
                  <a:pt x="334" y="245"/>
                </a:cubicBezTo>
                <a:cubicBezTo>
                  <a:pt x="337" y="237"/>
                  <a:pt x="337" y="237"/>
                  <a:pt x="337" y="237"/>
                </a:cubicBezTo>
                <a:cubicBezTo>
                  <a:pt x="337" y="235"/>
                  <a:pt x="337" y="234"/>
                  <a:pt x="338" y="233"/>
                </a:cubicBezTo>
                <a:cubicBezTo>
                  <a:pt x="332" y="231"/>
                  <a:pt x="332" y="231"/>
                  <a:pt x="332" y="231"/>
                </a:cubicBezTo>
                <a:cubicBezTo>
                  <a:pt x="331" y="236"/>
                  <a:pt x="331" y="236"/>
                  <a:pt x="331" y="236"/>
                </a:cubicBezTo>
                <a:cubicBezTo>
                  <a:pt x="312" y="230"/>
                  <a:pt x="312" y="230"/>
                  <a:pt x="312" y="230"/>
                </a:cubicBezTo>
                <a:cubicBezTo>
                  <a:pt x="312" y="232"/>
                  <a:pt x="311" y="233"/>
                  <a:pt x="311" y="235"/>
                </a:cubicBezTo>
                <a:cubicBezTo>
                  <a:pt x="329" y="241"/>
                  <a:pt x="329" y="241"/>
                  <a:pt x="329" y="241"/>
                </a:cubicBezTo>
                <a:lnTo>
                  <a:pt x="327" y="246"/>
                </a:lnTo>
                <a:close/>
                <a:moveTo>
                  <a:pt x="313" y="255"/>
                </a:moveTo>
                <a:cubicBezTo>
                  <a:pt x="323" y="268"/>
                  <a:pt x="323" y="268"/>
                  <a:pt x="323" y="268"/>
                </a:cubicBezTo>
                <a:cubicBezTo>
                  <a:pt x="324" y="266"/>
                  <a:pt x="325" y="265"/>
                  <a:pt x="325" y="263"/>
                </a:cubicBezTo>
                <a:cubicBezTo>
                  <a:pt x="326" y="262"/>
                  <a:pt x="326" y="262"/>
                  <a:pt x="326" y="262"/>
                </a:cubicBezTo>
                <a:cubicBezTo>
                  <a:pt x="321" y="258"/>
                  <a:pt x="321" y="258"/>
                  <a:pt x="321" y="258"/>
                </a:cubicBezTo>
                <a:cubicBezTo>
                  <a:pt x="320" y="257"/>
                  <a:pt x="319" y="256"/>
                  <a:pt x="318" y="255"/>
                </a:cubicBezTo>
                <a:cubicBezTo>
                  <a:pt x="318" y="255"/>
                  <a:pt x="318" y="255"/>
                  <a:pt x="318" y="255"/>
                </a:cubicBezTo>
                <a:cubicBezTo>
                  <a:pt x="319" y="255"/>
                  <a:pt x="321" y="256"/>
                  <a:pt x="323" y="256"/>
                </a:cubicBezTo>
                <a:cubicBezTo>
                  <a:pt x="329" y="257"/>
                  <a:pt x="329" y="257"/>
                  <a:pt x="329" y="257"/>
                </a:cubicBezTo>
                <a:cubicBezTo>
                  <a:pt x="329" y="256"/>
                  <a:pt x="329" y="256"/>
                  <a:pt x="329" y="256"/>
                </a:cubicBezTo>
                <a:cubicBezTo>
                  <a:pt x="330" y="254"/>
                  <a:pt x="330" y="253"/>
                  <a:pt x="331" y="251"/>
                </a:cubicBezTo>
                <a:cubicBezTo>
                  <a:pt x="315" y="250"/>
                  <a:pt x="315" y="250"/>
                  <a:pt x="315" y="250"/>
                </a:cubicBezTo>
                <a:cubicBezTo>
                  <a:pt x="306" y="246"/>
                  <a:pt x="306" y="246"/>
                  <a:pt x="306" y="246"/>
                </a:cubicBezTo>
                <a:cubicBezTo>
                  <a:pt x="305" y="247"/>
                  <a:pt x="305" y="249"/>
                  <a:pt x="304" y="251"/>
                </a:cubicBezTo>
                <a:lnTo>
                  <a:pt x="313" y="255"/>
                </a:lnTo>
                <a:close/>
                <a:moveTo>
                  <a:pt x="308" y="269"/>
                </a:moveTo>
                <a:cubicBezTo>
                  <a:pt x="313" y="272"/>
                  <a:pt x="317" y="273"/>
                  <a:pt x="320" y="273"/>
                </a:cubicBezTo>
                <a:cubicBezTo>
                  <a:pt x="320" y="272"/>
                  <a:pt x="321" y="271"/>
                  <a:pt x="322" y="270"/>
                </a:cubicBezTo>
                <a:cubicBezTo>
                  <a:pt x="319" y="269"/>
                  <a:pt x="315" y="268"/>
                  <a:pt x="310" y="265"/>
                </a:cubicBezTo>
                <a:cubicBezTo>
                  <a:pt x="305" y="262"/>
                  <a:pt x="302" y="259"/>
                  <a:pt x="301" y="256"/>
                </a:cubicBezTo>
                <a:cubicBezTo>
                  <a:pt x="301" y="256"/>
                  <a:pt x="301" y="256"/>
                  <a:pt x="301" y="256"/>
                </a:cubicBezTo>
                <a:cubicBezTo>
                  <a:pt x="300" y="257"/>
                  <a:pt x="299" y="258"/>
                  <a:pt x="299" y="259"/>
                </a:cubicBezTo>
                <a:cubicBezTo>
                  <a:pt x="300" y="262"/>
                  <a:pt x="303" y="265"/>
                  <a:pt x="308" y="269"/>
                </a:cubicBezTo>
                <a:moveTo>
                  <a:pt x="355" y="190"/>
                </a:moveTo>
                <a:cubicBezTo>
                  <a:pt x="355" y="281"/>
                  <a:pt x="281" y="356"/>
                  <a:pt x="190" y="356"/>
                </a:cubicBezTo>
                <a:cubicBezTo>
                  <a:pt x="98" y="356"/>
                  <a:pt x="24" y="281"/>
                  <a:pt x="24" y="190"/>
                </a:cubicBezTo>
                <a:cubicBezTo>
                  <a:pt x="24" y="98"/>
                  <a:pt x="98" y="24"/>
                  <a:pt x="190" y="24"/>
                </a:cubicBezTo>
                <a:cubicBezTo>
                  <a:pt x="281" y="24"/>
                  <a:pt x="355" y="98"/>
                  <a:pt x="355" y="190"/>
                </a:cubicBezTo>
                <a:moveTo>
                  <a:pt x="366" y="162"/>
                </a:moveTo>
                <a:cubicBezTo>
                  <a:pt x="357" y="152"/>
                  <a:pt x="357" y="152"/>
                  <a:pt x="357" y="152"/>
                </a:cubicBezTo>
                <a:cubicBezTo>
                  <a:pt x="361" y="141"/>
                  <a:pt x="361" y="141"/>
                  <a:pt x="361" y="141"/>
                </a:cubicBezTo>
                <a:cubicBezTo>
                  <a:pt x="351" y="132"/>
                  <a:pt x="351" y="132"/>
                  <a:pt x="351" y="132"/>
                </a:cubicBezTo>
                <a:cubicBezTo>
                  <a:pt x="354" y="120"/>
                  <a:pt x="354" y="120"/>
                  <a:pt x="354" y="120"/>
                </a:cubicBezTo>
                <a:cubicBezTo>
                  <a:pt x="343" y="113"/>
                  <a:pt x="343" y="113"/>
                  <a:pt x="343" y="113"/>
                </a:cubicBezTo>
                <a:cubicBezTo>
                  <a:pt x="344" y="100"/>
                  <a:pt x="344" y="100"/>
                  <a:pt x="344" y="100"/>
                </a:cubicBezTo>
                <a:cubicBezTo>
                  <a:pt x="332" y="94"/>
                  <a:pt x="332" y="94"/>
                  <a:pt x="332" y="94"/>
                </a:cubicBezTo>
                <a:cubicBezTo>
                  <a:pt x="332" y="82"/>
                  <a:pt x="332" y="82"/>
                  <a:pt x="332" y="82"/>
                </a:cubicBezTo>
                <a:cubicBezTo>
                  <a:pt x="319" y="77"/>
                  <a:pt x="319" y="77"/>
                  <a:pt x="319" y="77"/>
                </a:cubicBezTo>
                <a:cubicBezTo>
                  <a:pt x="317" y="65"/>
                  <a:pt x="317" y="65"/>
                  <a:pt x="317" y="65"/>
                </a:cubicBezTo>
                <a:cubicBezTo>
                  <a:pt x="305" y="62"/>
                  <a:pt x="305" y="62"/>
                  <a:pt x="305" y="62"/>
                </a:cubicBezTo>
                <a:cubicBezTo>
                  <a:pt x="301" y="50"/>
                  <a:pt x="301" y="50"/>
                  <a:pt x="301" y="50"/>
                </a:cubicBezTo>
                <a:cubicBezTo>
                  <a:pt x="288" y="49"/>
                  <a:pt x="288" y="49"/>
                  <a:pt x="288" y="49"/>
                </a:cubicBezTo>
                <a:cubicBezTo>
                  <a:pt x="283" y="38"/>
                  <a:pt x="283" y="38"/>
                  <a:pt x="283" y="38"/>
                </a:cubicBezTo>
                <a:cubicBezTo>
                  <a:pt x="270" y="38"/>
                  <a:pt x="270" y="38"/>
                  <a:pt x="270" y="38"/>
                </a:cubicBezTo>
                <a:cubicBezTo>
                  <a:pt x="264" y="27"/>
                  <a:pt x="264" y="27"/>
                  <a:pt x="264" y="27"/>
                </a:cubicBezTo>
                <a:cubicBezTo>
                  <a:pt x="251" y="29"/>
                  <a:pt x="251" y="29"/>
                  <a:pt x="251" y="29"/>
                </a:cubicBezTo>
                <a:cubicBezTo>
                  <a:pt x="243" y="19"/>
                  <a:pt x="243" y="19"/>
                  <a:pt x="243" y="19"/>
                </a:cubicBezTo>
                <a:cubicBezTo>
                  <a:pt x="231" y="23"/>
                  <a:pt x="231" y="23"/>
                  <a:pt x="231" y="23"/>
                </a:cubicBezTo>
                <a:cubicBezTo>
                  <a:pt x="222" y="14"/>
                  <a:pt x="222" y="14"/>
                  <a:pt x="222" y="14"/>
                </a:cubicBezTo>
                <a:cubicBezTo>
                  <a:pt x="210" y="19"/>
                  <a:pt x="210" y="19"/>
                  <a:pt x="210" y="19"/>
                </a:cubicBezTo>
                <a:cubicBezTo>
                  <a:pt x="200" y="11"/>
                  <a:pt x="200" y="11"/>
                  <a:pt x="200" y="11"/>
                </a:cubicBezTo>
                <a:cubicBezTo>
                  <a:pt x="189" y="18"/>
                  <a:pt x="189" y="18"/>
                  <a:pt x="189" y="18"/>
                </a:cubicBezTo>
                <a:cubicBezTo>
                  <a:pt x="178" y="11"/>
                  <a:pt x="178" y="11"/>
                  <a:pt x="178" y="11"/>
                </a:cubicBezTo>
                <a:cubicBezTo>
                  <a:pt x="168" y="19"/>
                  <a:pt x="168" y="19"/>
                  <a:pt x="168" y="19"/>
                </a:cubicBezTo>
                <a:cubicBezTo>
                  <a:pt x="156" y="14"/>
                  <a:pt x="156" y="14"/>
                  <a:pt x="156" y="14"/>
                </a:cubicBezTo>
                <a:cubicBezTo>
                  <a:pt x="147" y="23"/>
                  <a:pt x="147" y="23"/>
                  <a:pt x="147" y="23"/>
                </a:cubicBezTo>
                <a:cubicBezTo>
                  <a:pt x="135" y="19"/>
                  <a:pt x="135" y="19"/>
                  <a:pt x="135" y="19"/>
                </a:cubicBezTo>
                <a:cubicBezTo>
                  <a:pt x="127" y="30"/>
                  <a:pt x="127" y="30"/>
                  <a:pt x="127" y="30"/>
                </a:cubicBezTo>
                <a:cubicBezTo>
                  <a:pt x="115" y="27"/>
                  <a:pt x="115" y="27"/>
                  <a:pt x="115" y="27"/>
                </a:cubicBezTo>
                <a:cubicBezTo>
                  <a:pt x="108" y="39"/>
                  <a:pt x="108" y="39"/>
                  <a:pt x="108" y="39"/>
                </a:cubicBezTo>
                <a:cubicBezTo>
                  <a:pt x="95" y="38"/>
                  <a:pt x="95" y="38"/>
                  <a:pt x="95" y="38"/>
                </a:cubicBezTo>
                <a:cubicBezTo>
                  <a:pt x="90" y="50"/>
                  <a:pt x="90" y="50"/>
                  <a:pt x="90" y="50"/>
                </a:cubicBezTo>
                <a:cubicBezTo>
                  <a:pt x="77" y="51"/>
                  <a:pt x="77" y="51"/>
                  <a:pt x="77" y="51"/>
                </a:cubicBezTo>
                <a:cubicBezTo>
                  <a:pt x="73" y="63"/>
                  <a:pt x="73" y="63"/>
                  <a:pt x="73" y="63"/>
                </a:cubicBezTo>
                <a:cubicBezTo>
                  <a:pt x="61" y="65"/>
                  <a:pt x="61" y="65"/>
                  <a:pt x="61" y="65"/>
                </a:cubicBezTo>
                <a:cubicBezTo>
                  <a:pt x="58" y="78"/>
                  <a:pt x="58" y="78"/>
                  <a:pt x="58" y="78"/>
                </a:cubicBezTo>
                <a:cubicBezTo>
                  <a:pt x="47" y="82"/>
                  <a:pt x="47" y="82"/>
                  <a:pt x="47" y="82"/>
                </a:cubicBezTo>
                <a:cubicBezTo>
                  <a:pt x="46" y="95"/>
                  <a:pt x="46" y="95"/>
                  <a:pt x="46" y="95"/>
                </a:cubicBezTo>
                <a:cubicBezTo>
                  <a:pt x="35" y="100"/>
                  <a:pt x="35" y="100"/>
                  <a:pt x="35" y="100"/>
                </a:cubicBezTo>
                <a:cubicBezTo>
                  <a:pt x="35" y="114"/>
                  <a:pt x="35" y="114"/>
                  <a:pt x="35" y="114"/>
                </a:cubicBezTo>
                <a:cubicBezTo>
                  <a:pt x="25" y="120"/>
                  <a:pt x="25" y="120"/>
                  <a:pt x="25" y="120"/>
                </a:cubicBezTo>
                <a:cubicBezTo>
                  <a:pt x="27" y="133"/>
                  <a:pt x="27" y="133"/>
                  <a:pt x="27" y="133"/>
                </a:cubicBezTo>
                <a:cubicBezTo>
                  <a:pt x="18" y="141"/>
                  <a:pt x="18" y="141"/>
                  <a:pt x="18" y="141"/>
                </a:cubicBezTo>
                <a:cubicBezTo>
                  <a:pt x="21" y="153"/>
                  <a:pt x="21" y="153"/>
                  <a:pt x="21" y="153"/>
                </a:cubicBezTo>
                <a:cubicBezTo>
                  <a:pt x="13" y="162"/>
                  <a:pt x="13" y="162"/>
                  <a:pt x="13" y="162"/>
                </a:cubicBezTo>
                <a:cubicBezTo>
                  <a:pt x="18" y="174"/>
                  <a:pt x="18" y="174"/>
                  <a:pt x="18" y="174"/>
                </a:cubicBezTo>
                <a:cubicBezTo>
                  <a:pt x="11" y="184"/>
                  <a:pt x="11" y="184"/>
                  <a:pt x="11" y="184"/>
                </a:cubicBezTo>
                <a:cubicBezTo>
                  <a:pt x="18" y="196"/>
                  <a:pt x="18" y="196"/>
                  <a:pt x="18" y="196"/>
                </a:cubicBezTo>
                <a:cubicBezTo>
                  <a:pt x="11" y="206"/>
                  <a:pt x="11" y="206"/>
                  <a:pt x="11" y="206"/>
                </a:cubicBezTo>
                <a:cubicBezTo>
                  <a:pt x="20" y="217"/>
                  <a:pt x="20" y="217"/>
                  <a:pt x="20" y="217"/>
                </a:cubicBezTo>
                <a:cubicBezTo>
                  <a:pt x="15" y="228"/>
                  <a:pt x="15" y="228"/>
                  <a:pt x="15" y="228"/>
                </a:cubicBezTo>
                <a:cubicBezTo>
                  <a:pt x="24" y="237"/>
                  <a:pt x="24" y="237"/>
                  <a:pt x="24" y="237"/>
                </a:cubicBezTo>
                <a:cubicBezTo>
                  <a:pt x="21" y="249"/>
                  <a:pt x="21" y="249"/>
                  <a:pt x="21" y="249"/>
                </a:cubicBezTo>
                <a:cubicBezTo>
                  <a:pt x="31" y="257"/>
                  <a:pt x="31" y="257"/>
                  <a:pt x="31" y="257"/>
                </a:cubicBezTo>
                <a:cubicBezTo>
                  <a:pt x="29" y="269"/>
                  <a:pt x="29" y="269"/>
                  <a:pt x="29" y="269"/>
                </a:cubicBezTo>
                <a:cubicBezTo>
                  <a:pt x="41" y="276"/>
                  <a:pt x="41" y="276"/>
                  <a:pt x="41" y="276"/>
                </a:cubicBezTo>
                <a:cubicBezTo>
                  <a:pt x="40" y="288"/>
                  <a:pt x="40" y="288"/>
                  <a:pt x="40" y="288"/>
                </a:cubicBezTo>
                <a:cubicBezTo>
                  <a:pt x="52" y="294"/>
                  <a:pt x="52" y="294"/>
                  <a:pt x="52" y="294"/>
                </a:cubicBezTo>
                <a:cubicBezTo>
                  <a:pt x="54" y="306"/>
                  <a:pt x="54" y="306"/>
                  <a:pt x="54" y="306"/>
                </a:cubicBezTo>
                <a:cubicBezTo>
                  <a:pt x="66" y="310"/>
                  <a:pt x="66" y="310"/>
                  <a:pt x="66" y="310"/>
                </a:cubicBezTo>
                <a:cubicBezTo>
                  <a:pt x="69" y="322"/>
                  <a:pt x="69" y="322"/>
                  <a:pt x="69" y="322"/>
                </a:cubicBezTo>
                <a:cubicBezTo>
                  <a:pt x="82" y="324"/>
                  <a:pt x="82" y="324"/>
                  <a:pt x="82" y="324"/>
                </a:cubicBezTo>
                <a:cubicBezTo>
                  <a:pt x="86" y="336"/>
                  <a:pt x="86" y="336"/>
                  <a:pt x="86" y="336"/>
                </a:cubicBezTo>
                <a:cubicBezTo>
                  <a:pt x="99" y="336"/>
                  <a:pt x="99" y="336"/>
                  <a:pt x="99" y="336"/>
                </a:cubicBezTo>
                <a:cubicBezTo>
                  <a:pt x="105" y="347"/>
                  <a:pt x="105" y="347"/>
                  <a:pt x="105" y="347"/>
                </a:cubicBezTo>
                <a:cubicBezTo>
                  <a:pt x="118" y="346"/>
                  <a:pt x="118" y="346"/>
                  <a:pt x="118" y="346"/>
                </a:cubicBezTo>
                <a:cubicBezTo>
                  <a:pt x="125" y="356"/>
                  <a:pt x="125" y="356"/>
                  <a:pt x="125" y="356"/>
                </a:cubicBezTo>
                <a:cubicBezTo>
                  <a:pt x="138" y="354"/>
                  <a:pt x="138" y="354"/>
                  <a:pt x="138" y="354"/>
                </a:cubicBezTo>
                <a:cubicBezTo>
                  <a:pt x="146" y="363"/>
                  <a:pt x="146" y="363"/>
                  <a:pt x="146" y="363"/>
                </a:cubicBezTo>
                <a:cubicBezTo>
                  <a:pt x="158" y="359"/>
                  <a:pt x="158" y="359"/>
                  <a:pt x="158" y="359"/>
                </a:cubicBezTo>
                <a:cubicBezTo>
                  <a:pt x="167" y="367"/>
                  <a:pt x="167" y="367"/>
                  <a:pt x="167" y="367"/>
                </a:cubicBezTo>
                <a:cubicBezTo>
                  <a:pt x="179" y="361"/>
                  <a:pt x="179" y="361"/>
                  <a:pt x="179" y="361"/>
                </a:cubicBezTo>
                <a:cubicBezTo>
                  <a:pt x="189" y="368"/>
                  <a:pt x="189" y="368"/>
                  <a:pt x="189" y="368"/>
                </a:cubicBezTo>
                <a:cubicBezTo>
                  <a:pt x="200" y="361"/>
                  <a:pt x="200" y="361"/>
                  <a:pt x="200" y="361"/>
                </a:cubicBezTo>
                <a:cubicBezTo>
                  <a:pt x="211" y="367"/>
                  <a:pt x="211" y="367"/>
                  <a:pt x="211" y="367"/>
                </a:cubicBezTo>
                <a:cubicBezTo>
                  <a:pt x="221" y="359"/>
                  <a:pt x="221" y="359"/>
                  <a:pt x="221" y="359"/>
                </a:cubicBezTo>
                <a:cubicBezTo>
                  <a:pt x="233" y="363"/>
                  <a:pt x="233" y="363"/>
                  <a:pt x="233" y="363"/>
                </a:cubicBezTo>
                <a:cubicBezTo>
                  <a:pt x="242" y="353"/>
                  <a:pt x="242" y="353"/>
                  <a:pt x="242" y="353"/>
                </a:cubicBezTo>
                <a:cubicBezTo>
                  <a:pt x="254" y="356"/>
                  <a:pt x="254" y="356"/>
                  <a:pt x="254" y="356"/>
                </a:cubicBezTo>
                <a:cubicBezTo>
                  <a:pt x="262" y="346"/>
                  <a:pt x="262" y="346"/>
                  <a:pt x="262" y="346"/>
                </a:cubicBezTo>
                <a:cubicBezTo>
                  <a:pt x="274" y="347"/>
                  <a:pt x="274" y="347"/>
                  <a:pt x="274" y="347"/>
                </a:cubicBezTo>
                <a:cubicBezTo>
                  <a:pt x="280" y="336"/>
                  <a:pt x="280" y="336"/>
                  <a:pt x="280" y="336"/>
                </a:cubicBezTo>
                <a:cubicBezTo>
                  <a:pt x="293" y="336"/>
                  <a:pt x="293" y="336"/>
                  <a:pt x="293" y="336"/>
                </a:cubicBezTo>
                <a:cubicBezTo>
                  <a:pt x="297" y="323"/>
                  <a:pt x="297" y="323"/>
                  <a:pt x="297" y="323"/>
                </a:cubicBezTo>
                <a:cubicBezTo>
                  <a:pt x="310" y="322"/>
                  <a:pt x="310" y="322"/>
                  <a:pt x="310" y="322"/>
                </a:cubicBezTo>
                <a:cubicBezTo>
                  <a:pt x="313" y="309"/>
                  <a:pt x="313" y="309"/>
                  <a:pt x="313" y="309"/>
                </a:cubicBezTo>
                <a:cubicBezTo>
                  <a:pt x="325" y="306"/>
                  <a:pt x="325" y="306"/>
                  <a:pt x="325" y="306"/>
                </a:cubicBezTo>
                <a:cubicBezTo>
                  <a:pt x="327" y="293"/>
                  <a:pt x="327" y="293"/>
                  <a:pt x="327" y="293"/>
                </a:cubicBezTo>
                <a:cubicBezTo>
                  <a:pt x="338" y="288"/>
                  <a:pt x="338" y="288"/>
                  <a:pt x="338" y="288"/>
                </a:cubicBezTo>
                <a:cubicBezTo>
                  <a:pt x="338" y="275"/>
                  <a:pt x="338" y="275"/>
                  <a:pt x="338" y="275"/>
                </a:cubicBezTo>
                <a:cubicBezTo>
                  <a:pt x="349" y="269"/>
                  <a:pt x="349" y="269"/>
                  <a:pt x="349" y="269"/>
                </a:cubicBezTo>
                <a:cubicBezTo>
                  <a:pt x="348" y="256"/>
                  <a:pt x="348" y="256"/>
                  <a:pt x="348" y="256"/>
                </a:cubicBezTo>
                <a:cubicBezTo>
                  <a:pt x="358" y="249"/>
                  <a:pt x="358" y="249"/>
                  <a:pt x="358" y="249"/>
                </a:cubicBezTo>
                <a:cubicBezTo>
                  <a:pt x="355" y="236"/>
                  <a:pt x="355" y="236"/>
                  <a:pt x="355" y="236"/>
                </a:cubicBezTo>
                <a:cubicBezTo>
                  <a:pt x="364" y="228"/>
                  <a:pt x="364" y="228"/>
                  <a:pt x="364" y="228"/>
                </a:cubicBezTo>
                <a:cubicBezTo>
                  <a:pt x="359" y="216"/>
                  <a:pt x="359" y="216"/>
                  <a:pt x="359" y="216"/>
                </a:cubicBezTo>
                <a:cubicBezTo>
                  <a:pt x="367" y="206"/>
                  <a:pt x="367" y="206"/>
                  <a:pt x="367" y="206"/>
                </a:cubicBezTo>
                <a:cubicBezTo>
                  <a:pt x="361" y="194"/>
                  <a:pt x="361" y="194"/>
                  <a:pt x="361" y="194"/>
                </a:cubicBezTo>
                <a:cubicBezTo>
                  <a:pt x="368" y="184"/>
                  <a:pt x="368" y="184"/>
                  <a:pt x="368" y="184"/>
                </a:cubicBezTo>
                <a:cubicBezTo>
                  <a:pt x="360" y="173"/>
                  <a:pt x="360" y="173"/>
                  <a:pt x="360" y="173"/>
                </a:cubicBezTo>
                <a:lnTo>
                  <a:pt x="366" y="162"/>
                </a:lnTo>
                <a:close/>
                <a:moveTo>
                  <a:pt x="362" y="151"/>
                </a:moveTo>
                <a:cubicBezTo>
                  <a:pt x="371" y="162"/>
                  <a:pt x="371" y="162"/>
                  <a:pt x="371" y="162"/>
                </a:cubicBezTo>
                <a:cubicBezTo>
                  <a:pt x="365" y="173"/>
                  <a:pt x="365" y="173"/>
                  <a:pt x="365" y="173"/>
                </a:cubicBezTo>
                <a:cubicBezTo>
                  <a:pt x="373" y="184"/>
                  <a:pt x="373" y="184"/>
                  <a:pt x="373" y="184"/>
                </a:cubicBezTo>
                <a:cubicBezTo>
                  <a:pt x="366" y="195"/>
                  <a:pt x="366" y="195"/>
                  <a:pt x="366" y="195"/>
                </a:cubicBezTo>
                <a:cubicBezTo>
                  <a:pt x="372" y="207"/>
                  <a:pt x="372" y="207"/>
                  <a:pt x="372" y="207"/>
                </a:cubicBezTo>
                <a:cubicBezTo>
                  <a:pt x="364" y="216"/>
                  <a:pt x="364" y="216"/>
                  <a:pt x="364" y="216"/>
                </a:cubicBezTo>
                <a:cubicBezTo>
                  <a:pt x="369" y="229"/>
                  <a:pt x="369" y="229"/>
                  <a:pt x="369" y="229"/>
                </a:cubicBezTo>
                <a:cubicBezTo>
                  <a:pt x="360" y="238"/>
                  <a:pt x="360" y="238"/>
                  <a:pt x="360" y="238"/>
                </a:cubicBezTo>
                <a:cubicBezTo>
                  <a:pt x="363" y="251"/>
                  <a:pt x="363" y="251"/>
                  <a:pt x="363" y="251"/>
                </a:cubicBezTo>
                <a:cubicBezTo>
                  <a:pt x="352" y="258"/>
                  <a:pt x="352" y="258"/>
                  <a:pt x="352" y="258"/>
                </a:cubicBezTo>
                <a:cubicBezTo>
                  <a:pt x="354" y="272"/>
                  <a:pt x="354" y="272"/>
                  <a:pt x="354" y="272"/>
                </a:cubicBezTo>
                <a:cubicBezTo>
                  <a:pt x="343" y="278"/>
                  <a:pt x="343" y="278"/>
                  <a:pt x="343" y="278"/>
                </a:cubicBezTo>
                <a:cubicBezTo>
                  <a:pt x="343" y="291"/>
                  <a:pt x="343" y="291"/>
                  <a:pt x="343" y="291"/>
                </a:cubicBezTo>
                <a:cubicBezTo>
                  <a:pt x="331" y="296"/>
                  <a:pt x="331" y="296"/>
                  <a:pt x="331" y="296"/>
                </a:cubicBezTo>
                <a:cubicBezTo>
                  <a:pt x="329" y="309"/>
                  <a:pt x="329" y="309"/>
                  <a:pt x="329" y="309"/>
                </a:cubicBezTo>
                <a:cubicBezTo>
                  <a:pt x="317" y="313"/>
                  <a:pt x="317" y="313"/>
                  <a:pt x="317" y="313"/>
                </a:cubicBezTo>
                <a:cubicBezTo>
                  <a:pt x="313" y="326"/>
                  <a:pt x="313" y="326"/>
                  <a:pt x="313" y="326"/>
                </a:cubicBezTo>
                <a:cubicBezTo>
                  <a:pt x="301" y="327"/>
                  <a:pt x="301" y="327"/>
                  <a:pt x="301" y="327"/>
                </a:cubicBezTo>
                <a:cubicBezTo>
                  <a:pt x="295" y="340"/>
                  <a:pt x="295" y="340"/>
                  <a:pt x="295" y="340"/>
                </a:cubicBezTo>
                <a:cubicBezTo>
                  <a:pt x="283" y="340"/>
                  <a:pt x="283" y="340"/>
                  <a:pt x="283" y="340"/>
                </a:cubicBezTo>
                <a:cubicBezTo>
                  <a:pt x="276" y="352"/>
                  <a:pt x="276" y="352"/>
                  <a:pt x="276" y="352"/>
                </a:cubicBezTo>
                <a:cubicBezTo>
                  <a:pt x="264" y="350"/>
                  <a:pt x="264" y="350"/>
                  <a:pt x="264" y="350"/>
                </a:cubicBezTo>
                <a:cubicBezTo>
                  <a:pt x="256" y="361"/>
                  <a:pt x="256" y="361"/>
                  <a:pt x="256" y="361"/>
                </a:cubicBezTo>
                <a:cubicBezTo>
                  <a:pt x="243" y="358"/>
                  <a:pt x="243" y="358"/>
                  <a:pt x="243" y="358"/>
                </a:cubicBezTo>
                <a:cubicBezTo>
                  <a:pt x="234" y="368"/>
                  <a:pt x="234" y="368"/>
                  <a:pt x="234" y="368"/>
                </a:cubicBezTo>
                <a:cubicBezTo>
                  <a:pt x="222" y="364"/>
                  <a:pt x="222" y="364"/>
                  <a:pt x="222" y="364"/>
                </a:cubicBezTo>
                <a:cubicBezTo>
                  <a:pt x="212" y="372"/>
                  <a:pt x="212" y="372"/>
                  <a:pt x="212" y="372"/>
                </a:cubicBezTo>
                <a:cubicBezTo>
                  <a:pt x="201" y="366"/>
                  <a:pt x="201" y="366"/>
                  <a:pt x="201" y="366"/>
                </a:cubicBezTo>
                <a:cubicBezTo>
                  <a:pt x="189" y="374"/>
                  <a:pt x="189" y="374"/>
                  <a:pt x="189" y="374"/>
                </a:cubicBezTo>
                <a:cubicBezTo>
                  <a:pt x="179" y="366"/>
                  <a:pt x="179" y="366"/>
                  <a:pt x="179" y="366"/>
                </a:cubicBezTo>
                <a:cubicBezTo>
                  <a:pt x="167" y="372"/>
                  <a:pt x="167" y="372"/>
                  <a:pt x="167" y="372"/>
                </a:cubicBezTo>
                <a:cubicBezTo>
                  <a:pt x="157" y="364"/>
                  <a:pt x="157" y="364"/>
                  <a:pt x="157" y="364"/>
                </a:cubicBezTo>
                <a:cubicBezTo>
                  <a:pt x="144" y="368"/>
                  <a:pt x="144" y="368"/>
                  <a:pt x="144" y="368"/>
                </a:cubicBezTo>
                <a:cubicBezTo>
                  <a:pt x="136" y="358"/>
                  <a:pt x="136" y="358"/>
                  <a:pt x="136" y="358"/>
                </a:cubicBezTo>
                <a:cubicBezTo>
                  <a:pt x="123" y="361"/>
                  <a:pt x="123" y="361"/>
                  <a:pt x="123" y="361"/>
                </a:cubicBezTo>
                <a:cubicBezTo>
                  <a:pt x="116" y="351"/>
                  <a:pt x="116" y="351"/>
                  <a:pt x="116" y="351"/>
                </a:cubicBezTo>
                <a:cubicBezTo>
                  <a:pt x="102" y="352"/>
                  <a:pt x="102" y="352"/>
                  <a:pt x="102" y="352"/>
                </a:cubicBezTo>
                <a:cubicBezTo>
                  <a:pt x="97" y="340"/>
                  <a:pt x="97" y="340"/>
                  <a:pt x="97" y="340"/>
                </a:cubicBezTo>
                <a:cubicBezTo>
                  <a:pt x="83" y="340"/>
                  <a:pt x="83" y="340"/>
                  <a:pt x="83" y="340"/>
                </a:cubicBezTo>
                <a:cubicBezTo>
                  <a:pt x="79" y="328"/>
                  <a:pt x="79" y="328"/>
                  <a:pt x="79" y="328"/>
                </a:cubicBezTo>
                <a:cubicBezTo>
                  <a:pt x="65" y="326"/>
                  <a:pt x="65" y="326"/>
                  <a:pt x="65" y="326"/>
                </a:cubicBezTo>
                <a:cubicBezTo>
                  <a:pt x="63" y="313"/>
                  <a:pt x="63" y="313"/>
                  <a:pt x="63" y="313"/>
                </a:cubicBezTo>
                <a:cubicBezTo>
                  <a:pt x="50" y="309"/>
                  <a:pt x="50" y="309"/>
                  <a:pt x="50" y="309"/>
                </a:cubicBezTo>
                <a:cubicBezTo>
                  <a:pt x="48" y="297"/>
                  <a:pt x="48" y="297"/>
                  <a:pt x="48" y="297"/>
                </a:cubicBezTo>
                <a:cubicBezTo>
                  <a:pt x="36" y="291"/>
                  <a:pt x="36" y="291"/>
                  <a:pt x="36" y="291"/>
                </a:cubicBezTo>
                <a:cubicBezTo>
                  <a:pt x="36" y="279"/>
                  <a:pt x="36" y="279"/>
                  <a:pt x="36" y="279"/>
                </a:cubicBezTo>
                <a:cubicBezTo>
                  <a:pt x="25" y="272"/>
                  <a:pt x="25" y="272"/>
                  <a:pt x="25" y="272"/>
                </a:cubicBezTo>
                <a:cubicBezTo>
                  <a:pt x="27" y="259"/>
                  <a:pt x="27" y="259"/>
                  <a:pt x="27" y="259"/>
                </a:cubicBezTo>
                <a:cubicBezTo>
                  <a:pt x="16" y="251"/>
                  <a:pt x="16" y="251"/>
                  <a:pt x="16" y="251"/>
                </a:cubicBezTo>
                <a:cubicBezTo>
                  <a:pt x="19" y="239"/>
                  <a:pt x="19" y="239"/>
                  <a:pt x="19" y="239"/>
                </a:cubicBezTo>
                <a:cubicBezTo>
                  <a:pt x="10" y="229"/>
                  <a:pt x="10" y="229"/>
                  <a:pt x="10" y="229"/>
                </a:cubicBezTo>
                <a:cubicBezTo>
                  <a:pt x="15" y="217"/>
                  <a:pt x="15" y="217"/>
                  <a:pt x="15" y="217"/>
                </a:cubicBezTo>
                <a:cubicBezTo>
                  <a:pt x="6" y="207"/>
                  <a:pt x="6" y="207"/>
                  <a:pt x="6" y="207"/>
                </a:cubicBezTo>
                <a:cubicBezTo>
                  <a:pt x="13" y="196"/>
                  <a:pt x="13" y="196"/>
                  <a:pt x="13" y="196"/>
                </a:cubicBezTo>
                <a:cubicBezTo>
                  <a:pt x="6" y="184"/>
                  <a:pt x="6" y="184"/>
                  <a:pt x="6" y="184"/>
                </a:cubicBezTo>
                <a:cubicBezTo>
                  <a:pt x="13" y="174"/>
                  <a:pt x="13" y="174"/>
                  <a:pt x="13" y="174"/>
                </a:cubicBezTo>
                <a:cubicBezTo>
                  <a:pt x="8" y="161"/>
                  <a:pt x="8" y="161"/>
                  <a:pt x="8" y="161"/>
                </a:cubicBezTo>
                <a:cubicBezTo>
                  <a:pt x="16" y="152"/>
                  <a:pt x="16" y="152"/>
                  <a:pt x="16" y="152"/>
                </a:cubicBezTo>
                <a:cubicBezTo>
                  <a:pt x="12" y="139"/>
                  <a:pt x="12" y="139"/>
                  <a:pt x="12" y="139"/>
                </a:cubicBezTo>
                <a:cubicBezTo>
                  <a:pt x="22" y="131"/>
                  <a:pt x="22" y="131"/>
                  <a:pt x="22" y="131"/>
                </a:cubicBezTo>
                <a:cubicBezTo>
                  <a:pt x="20" y="118"/>
                  <a:pt x="20" y="118"/>
                  <a:pt x="20" y="118"/>
                </a:cubicBezTo>
                <a:cubicBezTo>
                  <a:pt x="31" y="111"/>
                  <a:pt x="31" y="111"/>
                  <a:pt x="31" y="111"/>
                </a:cubicBezTo>
                <a:cubicBezTo>
                  <a:pt x="30" y="98"/>
                  <a:pt x="30" y="98"/>
                  <a:pt x="30" y="98"/>
                </a:cubicBezTo>
                <a:cubicBezTo>
                  <a:pt x="42" y="92"/>
                  <a:pt x="42" y="92"/>
                  <a:pt x="42" y="92"/>
                </a:cubicBezTo>
                <a:cubicBezTo>
                  <a:pt x="43" y="79"/>
                  <a:pt x="43" y="79"/>
                  <a:pt x="43" y="79"/>
                </a:cubicBezTo>
                <a:cubicBezTo>
                  <a:pt x="55" y="75"/>
                  <a:pt x="55" y="75"/>
                  <a:pt x="55" y="75"/>
                </a:cubicBezTo>
                <a:cubicBezTo>
                  <a:pt x="57" y="62"/>
                  <a:pt x="57" y="62"/>
                  <a:pt x="57" y="62"/>
                </a:cubicBezTo>
                <a:cubicBezTo>
                  <a:pt x="70" y="59"/>
                  <a:pt x="70" y="59"/>
                  <a:pt x="70" y="59"/>
                </a:cubicBezTo>
                <a:cubicBezTo>
                  <a:pt x="74" y="46"/>
                  <a:pt x="74" y="46"/>
                  <a:pt x="74" y="46"/>
                </a:cubicBezTo>
                <a:cubicBezTo>
                  <a:pt x="87" y="46"/>
                  <a:pt x="87" y="46"/>
                  <a:pt x="87" y="46"/>
                </a:cubicBezTo>
                <a:cubicBezTo>
                  <a:pt x="93" y="33"/>
                  <a:pt x="93" y="33"/>
                  <a:pt x="93" y="33"/>
                </a:cubicBezTo>
                <a:cubicBezTo>
                  <a:pt x="105" y="34"/>
                  <a:pt x="105" y="34"/>
                  <a:pt x="105" y="34"/>
                </a:cubicBezTo>
                <a:cubicBezTo>
                  <a:pt x="112" y="23"/>
                  <a:pt x="112" y="23"/>
                  <a:pt x="112" y="23"/>
                </a:cubicBezTo>
                <a:cubicBezTo>
                  <a:pt x="125" y="25"/>
                  <a:pt x="125" y="25"/>
                  <a:pt x="125" y="25"/>
                </a:cubicBezTo>
                <a:cubicBezTo>
                  <a:pt x="134" y="14"/>
                  <a:pt x="134" y="14"/>
                  <a:pt x="134" y="14"/>
                </a:cubicBezTo>
                <a:cubicBezTo>
                  <a:pt x="146" y="18"/>
                  <a:pt x="146" y="18"/>
                  <a:pt x="146" y="18"/>
                </a:cubicBezTo>
                <a:cubicBezTo>
                  <a:pt x="156" y="9"/>
                  <a:pt x="156" y="9"/>
                  <a:pt x="156" y="9"/>
                </a:cubicBezTo>
                <a:cubicBezTo>
                  <a:pt x="167" y="14"/>
                  <a:pt x="167" y="14"/>
                  <a:pt x="167" y="14"/>
                </a:cubicBezTo>
                <a:cubicBezTo>
                  <a:pt x="178" y="6"/>
                  <a:pt x="178" y="6"/>
                  <a:pt x="178" y="6"/>
                </a:cubicBezTo>
                <a:cubicBezTo>
                  <a:pt x="189" y="13"/>
                  <a:pt x="189" y="13"/>
                  <a:pt x="189" y="13"/>
                </a:cubicBezTo>
                <a:cubicBezTo>
                  <a:pt x="201" y="6"/>
                  <a:pt x="201" y="6"/>
                  <a:pt x="201" y="6"/>
                </a:cubicBezTo>
                <a:cubicBezTo>
                  <a:pt x="211" y="14"/>
                  <a:pt x="211" y="14"/>
                  <a:pt x="211" y="14"/>
                </a:cubicBezTo>
                <a:cubicBezTo>
                  <a:pt x="223" y="9"/>
                  <a:pt x="223" y="9"/>
                  <a:pt x="223" y="9"/>
                </a:cubicBezTo>
                <a:cubicBezTo>
                  <a:pt x="232" y="18"/>
                  <a:pt x="232" y="18"/>
                  <a:pt x="232" y="18"/>
                </a:cubicBezTo>
                <a:cubicBezTo>
                  <a:pt x="245" y="14"/>
                  <a:pt x="245" y="14"/>
                  <a:pt x="245" y="14"/>
                </a:cubicBezTo>
                <a:cubicBezTo>
                  <a:pt x="253" y="25"/>
                  <a:pt x="253" y="25"/>
                  <a:pt x="253" y="25"/>
                </a:cubicBezTo>
                <a:cubicBezTo>
                  <a:pt x="266" y="23"/>
                  <a:pt x="266" y="23"/>
                  <a:pt x="266" y="23"/>
                </a:cubicBezTo>
                <a:cubicBezTo>
                  <a:pt x="273" y="34"/>
                  <a:pt x="273" y="34"/>
                  <a:pt x="273" y="34"/>
                </a:cubicBezTo>
                <a:cubicBezTo>
                  <a:pt x="286" y="33"/>
                  <a:pt x="286" y="33"/>
                  <a:pt x="286" y="33"/>
                </a:cubicBezTo>
                <a:cubicBezTo>
                  <a:pt x="291" y="45"/>
                  <a:pt x="291" y="45"/>
                  <a:pt x="291" y="45"/>
                </a:cubicBezTo>
                <a:cubicBezTo>
                  <a:pt x="305" y="46"/>
                  <a:pt x="305" y="46"/>
                  <a:pt x="305" y="46"/>
                </a:cubicBezTo>
                <a:cubicBezTo>
                  <a:pt x="308" y="59"/>
                  <a:pt x="308" y="59"/>
                  <a:pt x="308" y="59"/>
                </a:cubicBezTo>
                <a:cubicBezTo>
                  <a:pt x="321" y="62"/>
                  <a:pt x="321" y="62"/>
                  <a:pt x="321" y="62"/>
                </a:cubicBezTo>
                <a:cubicBezTo>
                  <a:pt x="323" y="74"/>
                  <a:pt x="323" y="74"/>
                  <a:pt x="323" y="74"/>
                </a:cubicBezTo>
                <a:cubicBezTo>
                  <a:pt x="336" y="79"/>
                  <a:pt x="336" y="79"/>
                  <a:pt x="336" y="79"/>
                </a:cubicBezTo>
                <a:cubicBezTo>
                  <a:pt x="336" y="92"/>
                  <a:pt x="336" y="92"/>
                  <a:pt x="336" y="92"/>
                </a:cubicBezTo>
                <a:cubicBezTo>
                  <a:pt x="349" y="98"/>
                  <a:pt x="349" y="98"/>
                  <a:pt x="349" y="98"/>
                </a:cubicBezTo>
                <a:cubicBezTo>
                  <a:pt x="347" y="110"/>
                  <a:pt x="347" y="110"/>
                  <a:pt x="347" y="110"/>
                </a:cubicBezTo>
                <a:cubicBezTo>
                  <a:pt x="359" y="118"/>
                  <a:pt x="359" y="118"/>
                  <a:pt x="359" y="118"/>
                </a:cubicBezTo>
                <a:cubicBezTo>
                  <a:pt x="356" y="131"/>
                  <a:pt x="356" y="131"/>
                  <a:pt x="356" y="131"/>
                </a:cubicBezTo>
                <a:cubicBezTo>
                  <a:pt x="366" y="139"/>
                  <a:pt x="366" y="139"/>
                  <a:pt x="366" y="139"/>
                </a:cubicBezTo>
                <a:lnTo>
                  <a:pt x="362" y="151"/>
                </a:lnTo>
                <a:close/>
                <a:moveTo>
                  <a:pt x="379" y="190"/>
                </a:moveTo>
                <a:cubicBezTo>
                  <a:pt x="379" y="85"/>
                  <a:pt x="294" y="0"/>
                  <a:pt x="189" y="0"/>
                </a:cubicBezTo>
                <a:cubicBezTo>
                  <a:pt x="85" y="0"/>
                  <a:pt x="0" y="85"/>
                  <a:pt x="0" y="190"/>
                </a:cubicBezTo>
                <a:cubicBezTo>
                  <a:pt x="0" y="295"/>
                  <a:pt x="85" y="379"/>
                  <a:pt x="189" y="379"/>
                </a:cubicBezTo>
                <a:cubicBezTo>
                  <a:pt x="294" y="379"/>
                  <a:pt x="379" y="295"/>
                  <a:pt x="379" y="190"/>
                </a:cubicBezTo>
              </a:path>
            </a:pathLst>
          </a:cu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9382" b="23184"/>
          <a:stretch>
            <a:fillRect/>
          </a:stretch>
        </p:blipFill>
        <p:spPr>
          <a:xfrm>
            <a:off x="2" y="3095318"/>
            <a:ext cx="6149921" cy="376268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/>
          <p:cNvSpPr/>
          <p:nvPr userDrawn="1"/>
        </p:nvSpPr>
        <p:spPr>
          <a:xfrm>
            <a:off x="-1" y="6611780"/>
            <a:ext cx="12192001" cy="246220"/>
          </a:xfrm>
          <a:prstGeom prst="rect">
            <a:avLst/>
          </a:prstGeom>
          <a:gradFill flip="none" rotWithShape="1">
            <a:gsLst>
              <a:gs pos="0">
                <a:srgbClr val="0075EA"/>
              </a:gs>
              <a:gs pos="82000">
                <a:srgbClr val="0075EA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9" name="文本框 8"/>
          <p:cNvSpPr txBox="1"/>
          <p:nvPr userDrawn="1"/>
        </p:nvSpPr>
        <p:spPr>
          <a:xfrm>
            <a:off x="10887076" y="6611781"/>
            <a:ext cx="1304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Tianjin University</a:t>
            </a:r>
            <a:endParaRPr lang="zh-CN" altLang="en-US" sz="10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77959-C031-4A43-A33E-C1E21AD403F6}" type="datetimeFigureOut">
              <a:rPr lang="zh-CN" altLang="en-US" smtClean="0"/>
              <a:pPr/>
              <a:t>2024/11/13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A292A7-489F-4829-8D83-37348628AE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9240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微软雅黑" pitchFamily="34" charset="-122"/>
          <a:ea typeface="微软雅黑" pitchFamily="34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微软雅黑" pitchFamily="34" charset="-122"/>
          <a:ea typeface="微软雅黑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微软雅黑" pitchFamily="34" charset="-122"/>
          <a:ea typeface="微软雅黑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微软雅黑" pitchFamily="34" charset="-122"/>
          <a:ea typeface="微软雅黑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微软雅黑" pitchFamily="34" charset="-122"/>
          <a:ea typeface="微软雅黑" pitchFamily="34" charset="-122"/>
        </a:defRPr>
      </a:lvl5pPr>
      <a:lvl6pPr marL="457189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377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566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754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891" indent="-342891" algn="l" rtl="0" eaLnBrk="0" fontAlgn="base" hangingPunct="0">
        <a:spcBef>
          <a:spcPct val="20000"/>
        </a:spcBef>
        <a:spcAft>
          <a:spcPct val="0"/>
        </a:spcAft>
        <a:buChar char="•"/>
        <a:defRPr sz="3200" b="1">
          <a:solidFill>
            <a:srgbClr val="002060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32" indent="-285744" algn="l" rtl="0" eaLnBrk="0" fontAlgn="base" hangingPunct="0">
        <a:spcBef>
          <a:spcPct val="20000"/>
        </a:spcBef>
        <a:spcAft>
          <a:spcPct val="0"/>
        </a:spcAft>
        <a:buChar char="–"/>
        <a:defRPr sz="2800" b="1">
          <a:solidFill>
            <a:srgbClr val="002060"/>
          </a:solidFill>
          <a:latin typeface="微软雅黑" pitchFamily="34" charset="-122"/>
          <a:ea typeface="微软雅黑" pitchFamily="34" charset="-122"/>
        </a:defRPr>
      </a:lvl2pPr>
      <a:lvl3pPr marL="1142971" indent="-228594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rgbClr val="002060"/>
          </a:solidFill>
          <a:latin typeface="微软雅黑" pitchFamily="34" charset="-122"/>
          <a:ea typeface="微软雅黑" pitchFamily="34" charset="-122"/>
        </a:defRPr>
      </a:lvl3pPr>
      <a:lvl4pPr marL="1600160" indent="-228594" algn="l" rtl="0" eaLnBrk="0" fontAlgn="base" hangingPunct="0">
        <a:spcBef>
          <a:spcPct val="20000"/>
        </a:spcBef>
        <a:spcAft>
          <a:spcPct val="0"/>
        </a:spcAft>
        <a:buChar char="–"/>
        <a:defRPr sz="2000" b="1">
          <a:solidFill>
            <a:srgbClr val="002060"/>
          </a:solidFill>
          <a:latin typeface="微软雅黑" pitchFamily="34" charset="-122"/>
          <a:ea typeface="微软雅黑" pitchFamily="34" charset="-122"/>
        </a:defRPr>
      </a:lvl4pPr>
      <a:lvl5pPr marL="2057349" indent="-228594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rgbClr val="002060"/>
          </a:solidFill>
          <a:latin typeface="微软雅黑" pitchFamily="34" charset="-122"/>
          <a:ea typeface="微软雅黑" pitchFamily="34" charset="-122"/>
        </a:defRPr>
      </a:lvl5pPr>
      <a:lvl6pPr marL="2514537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726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8914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103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9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9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9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9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45.wmf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9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9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9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9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9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9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9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9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9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9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9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9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9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9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9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9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9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9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9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9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9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9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9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9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9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9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9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9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9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9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9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9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.vsdx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8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2.vsdx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3.vsdx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4.vsdx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5.vsdx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6.vsdx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7.vsdx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Relationship Id="rId6" Type="http://schemas.openxmlformats.org/officeDocument/2006/relationships/slide" Target="slide6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9.xml"/><Relationship Id="rId4" Type="http://schemas.openxmlformats.org/officeDocument/2006/relationships/slide" Target="slide5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jpe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wmf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PA_直接连接符 8"/>
          <p:cNvCxnSpPr/>
          <p:nvPr>
            <p:custDataLst>
              <p:tags r:id="rId1"/>
            </p:custDataLst>
          </p:nvPr>
        </p:nvCxnSpPr>
        <p:spPr>
          <a:xfrm>
            <a:off x="3142346" y="3039997"/>
            <a:ext cx="5885543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_矩形 15"/>
          <p:cNvSpPr/>
          <p:nvPr>
            <p:custDataLst>
              <p:tags r:id="rId2"/>
            </p:custDataLst>
          </p:nvPr>
        </p:nvSpPr>
        <p:spPr>
          <a:xfrm>
            <a:off x="5065418" y="2985997"/>
            <a:ext cx="2052084" cy="108000"/>
          </a:xfrm>
          <a:prstGeom prst="rect">
            <a:avLst/>
          </a:prstGeom>
          <a:solidFill>
            <a:srgbClr val="007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ker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4ECCE41-6E8E-4A88-A4E2-0BBC1810B09C}"/>
              </a:ext>
            </a:extLst>
          </p:cNvPr>
          <p:cNvSpPr txBox="1"/>
          <p:nvPr/>
        </p:nvSpPr>
        <p:spPr>
          <a:xfrm>
            <a:off x="1421707" y="3230096"/>
            <a:ext cx="9355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Computer Organization and Architecture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A6EBC09-B6DC-4838-9B01-DC73BDC5D7A2}"/>
              </a:ext>
            </a:extLst>
          </p:cNvPr>
          <p:cNvSpPr txBox="1"/>
          <p:nvPr/>
        </p:nvSpPr>
        <p:spPr>
          <a:xfrm>
            <a:off x="1053296" y="1937013"/>
            <a:ext cx="101162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计算机组成与体系结构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17D95BD-3579-43D3-97AA-DC2EB15805F1}"/>
              </a:ext>
            </a:extLst>
          </p:cNvPr>
          <p:cNvSpPr txBox="1"/>
          <p:nvPr/>
        </p:nvSpPr>
        <p:spPr>
          <a:xfrm>
            <a:off x="2709151" y="4580757"/>
            <a:ext cx="68045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天津大学智能与计算学部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计算机科学与技术学院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E63137F-1545-4A23-8985-F45AD0E643AA}"/>
              </a:ext>
            </a:extLst>
          </p:cNvPr>
          <p:cNvSpPr txBox="1"/>
          <p:nvPr/>
        </p:nvSpPr>
        <p:spPr>
          <a:xfrm>
            <a:off x="904459" y="1287946"/>
            <a:ext cx="8941157" cy="414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Ø"/>
            </a:pPr>
            <a:r>
              <a:rPr lang="en-US" altLang="zh-CN" sz="3200" dirty="0"/>
              <a:t>Cache</a:t>
            </a:r>
            <a:r>
              <a:rPr lang="zh-CN" altLang="en-US" sz="3200" dirty="0"/>
              <a:t>综述</a:t>
            </a:r>
            <a:endParaRPr lang="en-US" altLang="zh-CN" sz="3200" dirty="0"/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Ø"/>
            </a:pPr>
            <a:r>
              <a:rPr lang="en-US" altLang="zh-CN" sz="3200" dirty="0"/>
              <a:t>Cache</a:t>
            </a:r>
            <a:r>
              <a:rPr lang="zh-CN" altLang="en-US" sz="3200" dirty="0"/>
              <a:t>性能的量化</a:t>
            </a:r>
            <a:endParaRPr lang="en-US" altLang="zh-CN" sz="3200" dirty="0"/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Ø"/>
            </a:pPr>
            <a:r>
              <a:rPr lang="en-US" altLang="zh-CN" sz="3200" dirty="0"/>
              <a:t>Cache</a:t>
            </a:r>
            <a:r>
              <a:rPr lang="zh-CN" altLang="en-US" sz="3200" dirty="0"/>
              <a:t>性能的优化</a:t>
            </a:r>
            <a:endParaRPr lang="en-US" altLang="zh-CN" sz="3200" dirty="0"/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Ø"/>
            </a:pPr>
            <a:r>
              <a:rPr lang="en-US" altLang="zh-CN" sz="3200" dirty="0"/>
              <a:t>Cache</a:t>
            </a:r>
            <a:r>
              <a:rPr lang="zh-CN" altLang="en-US" sz="3200" dirty="0"/>
              <a:t>控制器的实现</a:t>
            </a:r>
            <a:endParaRPr lang="en-US" altLang="zh-CN" sz="3200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6" y="278225"/>
            <a:ext cx="4954371" cy="830999"/>
            <a:chOff x="908364" y="278221"/>
            <a:chExt cx="4954371" cy="8309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4" y="801441"/>
              <a:ext cx="1383572" cy="3077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Cache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466525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高速缓冲存储器（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Cache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）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726095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4271052" cy="737475"/>
            <a:chOff x="635243" y="278221"/>
            <a:chExt cx="4271052" cy="737474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707918"/>
              <a:ext cx="427105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Cache Performance Optimization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295786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Cache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性能的优化</a:t>
              </a:r>
            </a:p>
          </p:txBody>
        </p:sp>
      </p:grpSp>
      <p:sp>
        <p:nvSpPr>
          <p:cNvPr id="14" name="缺角矩形 13">
            <a:extLst>
              <a:ext uri="{FF2B5EF4-FFF2-40B4-BE49-F238E27FC236}">
                <a16:creationId xmlns:a16="http://schemas.microsoft.com/office/drawing/2014/main" id="{C0E06774-EE30-47E7-9946-56E8FACD33F5}"/>
              </a:ext>
            </a:extLst>
          </p:cNvPr>
          <p:cNvSpPr/>
          <p:nvPr/>
        </p:nvSpPr>
        <p:spPr>
          <a:xfrm>
            <a:off x="947705" y="1847334"/>
            <a:ext cx="2890422" cy="3258066"/>
          </a:xfrm>
          <a:prstGeom prst="plaque">
            <a:avLst>
              <a:gd name="adj" fmla="val 4344"/>
            </a:avLst>
          </a:prstGeom>
          <a:noFill/>
          <a:ln w="50800" cmpd="thickThin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5400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25F6687-1565-4B18-88FD-89282FA19559}"/>
              </a:ext>
            </a:extLst>
          </p:cNvPr>
          <p:cNvSpPr/>
          <p:nvPr/>
        </p:nvSpPr>
        <p:spPr>
          <a:xfrm>
            <a:off x="1152871" y="2526557"/>
            <a:ext cx="2425685" cy="507205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 cmpd="thinThick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调整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</a:p>
        </p:txBody>
      </p:sp>
      <p:sp>
        <p:nvSpPr>
          <p:cNvPr id="25" name="缺角矩形 24">
            <a:extLst>
              <a:ext uri="{FF2B5EF4-FFF2-40B4-BE49-F238E27FC236}">
                <a16:creationId xmlns:a16="http://schemas.microsoft.com/office/drawing/2014/main" id="{87691274-64ED-4394-8EB4-69823DB36247}"/>
              </a:ext>
            </a:extLst>
          </p:cNvPr>
          <p:cNvSpPr/>
          <p:nvPr/>
        </p:nvSpPr>
        <p:spPr>
          <a:xfrm>
            <a:off x="4632735" y="1847334"/>
            <a:ext cx="2936078" cy="3258066"/>
          </a:xfrm>
          <a:prstGeom prst="plaque">
            <a:avLst>
              <a:gd name="adj" fmla="val 4344"/>
            </a:avLst>
          </a:prstGeom>
          <a:noFill/>
          <a:ln w="50800" cmpd="thickThin">
            <a:solidFill>
              <a:srgbClr val="0099C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5400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FDC1086-F929-4BC9-A8EA-F8E90E7977E2}"/>
              </a:ext>
            </a:extLst>
          </p:cNvPr>
          <p:cNvSpPr txBox="1"/>
          <p:nvPr/>
        </p:nvSpPr>
        <p:spPr>
          <a:xfrm>
            <a:off x="4633621" y="1981171"/>
            <a:ext cx="29360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srgbClr val="0053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降低缺失代价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A7795D0-6DBF-44A5-B670-0B3895C4AD5C}"/>
              </a:ext>
            </a:extLst>
          </p:cNvPr>
          <p:cNvSpPr/>
          <p:nvPr/>
        </p:nvSpPr>
        <p:spPr>
          <a:xfrm>
            <a:off x="4816301" y="2520401"/>
            <a:ext cx="2568946" cy="513360"/>
          </a:xfrm>
          <a:prstGeom prst="rect">
            <a:avLst/>
          </a:prstGeom>
          <a:gradFill>
            <a:gsLst>
              <a:gs pos="0">
                <a:srgbClr val="006BBC">
                  <a:alpha val="15000"/>
                </a:srgbClr>
              </a:gs>
              <a:gs pos="100000">
                <a:srgbClr val="003192">
                  <a:alpha val="8000"/>
                </a:srgbClr>
              </a:gs>
            </a:gsLst>
            <a:lin ang="2700000" scaled="1"/>
          </a:gradFill>
          <a:ln w="15875" cmpd="thinThick">
            <a:solidFill>
              <a:srgbClr val="006B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53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多级</a:t>
            </a:r>
            <a:r>
              <a:rPr lang="en-US" altLang="zh-CN" dirty="0">
                <a:solidFill>
                  <a:srgbClr val="0053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dirty="0">
                <a:solidFill>
                  <a:srgbClr val="0053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</a:p>
        </p:txBody>
      </p:sp>
      <p:sp>
        <p:nvSpPr>
          <p:cNvPr id="32" name="缺角矩形 31">
            <a:extLst>
              <a:ext uri="{FF2B5EF4-FFF2-40B4-BE49-F238E27FC236}">
                <a16:creationId xmlns:a16="http://schemas.microsoft.com/office/drawing/2014/main" id="{A5741256-D8E9-4133-9DFB-8288B5BF1F89}"/>
              </a:ext>
            </a:extLst>
          </p:cNvPr>
          <p:cNvSpPr/>
          <p:nvPr/>
        </p:nvSpPr>
        <p:spPr>
          <a:xfrm>
            <a:off x="8392894" y="1847334"/>
            <a:ext cx="2936078" cy="3258066"/>
          </a:xfrm>
          <a:prstGeom prst="plaque">
            <a:avLst>
              <a:gd name="adj" fmla="val 4344"/>
            </a:avLst>
          </a:prstGeom>
          <a:noFill/>
          <a:ln w="50800" cmpd="thickThin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5400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1409967-F71F-4B15-A8EF-CDF9924F601C}"/>
              </a:ext>
            </a:extLst>
          </p:cNvPr>
          <p:cNvSpPr/>
          <p:nvPr/>
        </p:nvSpPr>
        <p:spPr>
          <a:xfrm>
            <a:off x="8576460" y="2520401"/>
            <a:ext cx="2568946" cy="513360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 cmpd="thinThick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简洁的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L1 Cache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BC8A998-60C7-4986-92D2-26D97580A65D}"/>
              </a:ext>
            </a:extLst>
          </p:cNvPr>
          <p:cNvSpPr txBox="1"/>
          <p:nvPr/>
        </p:nvSpPr>
        <p:spPr>
          <a:xfrm>
            <a:off x="921935" y="1976252"/>
            <a:ext cx="29360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降低缺失率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59A5764-52BD-4047-BD6E-3A78C1A7D8E2}"/>
              </a:ext>
            </a:extLst>
          </p:cNvPr>
          <p:cNvSpPr txBox="1"/>
          <p:nvPr/>
        </p:nvSpPr>
        <p:spPr>
          <a:xfrm>
            <a:off x="8394471" y="1976255"/>
            <a:ext cx="29360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降低命中时间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28769671-D9E8-4A01-B3B0-DF176EB48CFC}"/>
              </a:ext>
            </a:extLst>
          </p:cNvPr>
          <p:cNvSpPr/>
          <p:nvPr/>
        </p:nvSpPr>
        <p:spPr>
          <a:xfrm>
            <a:off x="1147952" y="3118133"/>
            <a:ext cx="2425685" cy="507205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 cmpd="thinThick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Victim Cache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02972B6B-D59E-40CA-8475-8CC5204BCF7B}"/>
              </a:ext>
            </a:extLst>
          </p:cNvPr>
          <p:cNvSpPr/>
          <p:nvPr/>
        </p:nvSpPr>
        <p:spPr>
          <a:xfrm>
            <a:off x="1143034" y="3709709"/>
            <a:ext cx="2425685" cy="507205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 cmpd="thinThick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编译器优化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FF3CA5D-9364-47F3-8C44-8AF58E2420AA}"/>
              </a:ext>
            </a:extLst>
          </p:cNvPr>
          <p:cNvSpPr/>
          <p:nvPr/>
        </p:nvSpPr>
        <p:spPr>
          <a:xfrm>
            <a:off x="1138117" y="4301285"/>
            <a:ext cx="2425685" cy="507205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 cmpd="thinThick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预取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C2EDB3A2-C288-4A7A-B582-419B815C1687}"/>
              </a:ext>
            </a:extLst>
          </p:cNvPr>
          <p:cNvSpPr/>
          <p:nvPr/>
        </p:nvSpPr>
        <p:spPr>
          <a:xfrm>
            <a:off x="4791720" y="3381284"/>
            <a:ext cx="2568946" cy="513360"/>
          </a:xfrm>
          <a:prstGeom prst="rect">
            <a:avLst/>
          </a:prstGeom>
          <a:gradFill>
            <a:gsLst>
              <a:gs pos="0">
                <a:srgbClr val="006BBC">
                  <a:alpha val="15000"/>
                </a:srgbClr>
              </a:gs>
              <a:gs pos="100000">
                <a:srgbClr val="003192">
                  <a:alpha val="8000"/>
                </a:srgbClr>
              </a:gs>
            </a:gsLst>
            <a:lin ang="2700000" scaled="1"/>
          </a:gradFill>
          <a:ln w="15875" cmpd="thinThick">
            <a:solidFill>
              <a:srgbClr val="006B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53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写缓存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E7A3D32-93BD-42BA-A671-50C743E4A192}"/>
              </a:ext>
            </a:extLst>
          </p:cNvPr>
          <p:cNvSpPr/>
          <p:nvPr/>
        </p:nvSpPr>
        <p:spPr>
          <a:xfrm>
            <a:off x="4791720" y="4242166"/>
            <a:ext cx="2568946" cy="513360"/>
          </a:xfrm>
          <a:prstGeom prst="rect">
            <a:avLst/>
          </a:prstGeom>
          <a:gradFill>
            <a:gsLst>
              <a:gs pos="0">
                <a:srgbClr val="006BBC">
                  <a:alpha val="15000"/>
                </a:srgbClr>
              </a:gs>
              <a:gs pos="100000">
                <a:srgbClr val="003192">
                  <a:alpha val="8000"/>
                </a:srgbClr>
              </a:gs>
            </a:gsLst>
            <a:lin ang="2700000" scaled="1"/>
          </a:gradFill>
          <a:ln w="15875" cmpd="thinThick">
            <a:solidFill>
              <a:srgbClr val="006B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53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非阻塞</a:t>
            </a:r>
            <a:r>
              <a:rPr lang="en-US" altLang="zh-CN" dirty="0">
                <a:solidFill>
                  <a:srgbClr val="00539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endParaRPr lang="zh-CN" altLang="en-US" dirty="0">
              <a:solidFill>
                <a:srgbClr val="00539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9A55DD1-E9F0-4D7B-9CE2-D7F83BA1BCE6}"/>
              </a:ext>
            </a:extLst>
          </p:cNvPr>
          <p:cNvSpPr/>
          <p:nvPr/>
        </p:nvSpPr>
        <p:spPr>
          <a:xfrm>
            <a:off x="8576460" y="3381284"/>
            <a:ext cx="2568946" cy="513360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 cmpd="thinThick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路预测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6EA31EAF-9EAE-40AF-81E0-2093556CE10B}"/>
              </a:ext>
            </a:extLst>
          </p:cNvPr>
          <p:cNvSpPr/>
          <p:nvPr/>
        </p:nvSpPr>
        <p:spPr>
          <a:xfrm>
            <a:off x="8576460" y="4216914"/>
            <a:ext cx="2568946" cy="513360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 cmpd="thinThick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流水线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398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1984139C-BE33-44DD-A32F-D53BFC05FDCD}"/>
              </a:ext>
            </a:extLst>
          </p:cNvPr>
          <p:cNvSpPr/>
          <p:nvPr/>
        </p:nvSpPr>
        <p:spPr>
          <a:xfrm>
            <a:off x="3430050" y="2716758"/>
            <a:ext cx="53339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多级</a:t>
            </a:r>
            <a:r>
              <a:rPr lang="en-US" altLang="zh-CN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Cache</a:t>
            </a:r>
          </a:p>
        </p:txBody>
      </p:sp>
    </p:spTree>
    <p:extLst>
      <p:ext uri="{BB962C8B-B14F-4D97-AF65-F5344CB8AC3E}">
        <p14:creationId xmlns:p14="http://schemas.microsoft.com/office/powerpoint/2010/main" val="245971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2939228" cy="730197"/>
            <a:chOff x="635243" y="278221"/>
            <a:chExt cx="2939228" cy="730196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700640"/>
              <a:ext cx="29392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Multi-level Cache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1880643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多级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Cache</a:t>
              </a:r>
            </a:p>
          </p:txBody>
        </p:sp>
      </p:grpSp>
      <p:pic>
        <p:nvPicPr>
          <p:cNvPr id="8" name="Picture 4">
            <a:extLst>
              <a:ext uri="{FF2B5EF4-FFF2-40B4-BE49-F238E27FC236}">
                <a16:creationId xmlns:a16="http://schemas.microsoft.com/office/drawing/2014/main" id="{69FF1A06-AFBB-4E94-9EA9-92253C059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220" y="1223865"/>
            <a:ext cx="8698294" cy="5355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124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3B510E3-863C-4E32-9C18-77DD5389012D}"/>
              </a:ext>
            </a:extLst>
          </p:cNvPr>
          <p:cNvSpPr txBox="1"/>
          <p:nvPr/>
        </p:nvSpPr>
        <p:spPr>
          <a:xfrm>
            <a:off x="1068122" y="1284580"/>
            <a:ext cx="10069830" cy="58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多级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的平均访问时间（以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级为例）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731BAB6-ED92-46A8-A2B9-69A2577937AC}"/>
              </a:ext>
            </a:extLst>
          </p:cNvPr>
          <p:cNvGrpSpPr/>
          <p:nvPr/>
        </p:nvGrpSpPr>
        <p:grpSpPr>
          <a:xfrm>
            <a:off x="635245" y="278225"/>
            <a:ext cx="5706178" cy="730197"/>
            <a:chOff x="635243" y="278221"/>
            <a:chExt cx="5706178" cy="73019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D49E6238-FE88-4DF2-A048-6AAE8C2BCA27}"/>
                </a:ext>
              </a:extLst>
            </p:cNvPr>
            <p:cNvSpPr/>
            <p:nvPr/>
          </p:nvSpPr>
          <p:spPr>
            <a:xfrm>
              <a:off x="635243" y="700640"/>
              <a:ext cx="570617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Performance Quantification of Multi-level Cache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48715D1-4621-40C6-8276-9D8CCE692AF9}"/>
                </a:ext>
              </a:extLst>
            </p:cNvPr>
            <p:cNvSpPr/>
            <p:nvPr/>
          </p:nvSpPr>
          <p:spPr>
            <a:xfrm>
              <a:off x="1197484" y="278221"/>
              <a:ext cx="3676006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多级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Cache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的性能量化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1951B178-1554-4EE7-8F53-27494F4522E9}"/>
              </a:ext>
            </a:extLst>
          </p:cNvPr>
          <p:cNvSpPr txBox="1"/>
          <p:nvPr/>
        </p:nvSpPr>
        <p:spPr>
          <a:xfrm>
            <a:off x="1626919" y="2416418"/>
            <a:ext cx="6721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AMAT = </a:t>
            </a:r>
            <a:r>
              <a:rPr lang="zh-CN" altLang="en-US" sz="2400" dirty="0"/>
              <a:t>命中时间</a:t>
            </a:r>
            <a:r>
              <a:rPr lang="en-US" altLang="zh-CN" sz="2400" baseline="-25000" dirty="0"/>
              <a:t>L1</a:t>
            </a:r>
            <a:r>
              <a:rPr lang="zh-CN" altLang="en-US" sz="2400" dirty="0"/>
              <a:t> </a:t>
            </a:r>
            <a:r>
              <a:rPr lang="en-US" altLang="zh-CN" sz="2400" dirty="0"/>
              <a:t>+ </a:t>
            </a:r>
            <a:r>
              <a:rPr lang="zh-CN" altLang="en-US" sz="2400" dirty="0"/>
              <a:t>缺失率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L1</a:t>
            </a:r>
            <a:r>
              <a:rPr lang="zh-CN" altLang="en-US" sz="2400" dirty="0"/>
              <a:t> </a:t>
            </a:r>
            <a:r>
              <a:rPr lang="en-US" altLang="zh-CN" sz="2400" dirty="0"/>
              <a:t>× </a:t>
            </a:r>
            <a:r>
              <a:rPr lang="zh-CN" altLang="en-US" sz="2400" dirty="0"/>
              <a:t>缺失代价</a:t>
            </a:r>
            <a:r>
              <a:rPr lang="en-US" altLang="zh-CN" sz="2400" baseline="-25000" dirty="0"/>
              <a:t>L1</a:t>
            </a:r>
            <a:endParaRPr lang="zh-CN" altLang="en-US" sz="2400" baseline="-250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27451F9-0F93-4B12-A959-88B83AB99B60}"/>
              </a:ext>
            </a:extLst>
          </p:cNvPr>
          <p:cNvSpPr txBox="1"/>
          <p:nvPr/>
        </p:nvSpPr>
        <p:spPr>
          <a:xfrm>
            <a:off x="1626919" y="3398217"/>
            <a:ext cx="6721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缺失代价</a:t>
            </a:r>
            <a:r>
              <a:rPr lang="en-US" altLang="zh-CN" sz="2400" baseline="-25000" dirty="0"/>
              <a:t>L1</a:t>
            </a:r>
            <a:r>
              <a:rPr lang="en-US" altLang="zh-CN" sz="2400" dirty="0"/>
              <a:t> = </a:t>
            </a:r>
            <a:r>
              <a:rPr lang="zh-CN" altLang="en-US" sz="2400" dirty="0"/>
              <a:t>命中时间</a:t>
            </a:r>
            <a:r>
              <a:rPr lang="en-US" altLang="zh-CN" sz="2400" baseline="-25000" dirty="0"/>
              <a:t>L2</a:t>
            </a:r>
            <a:r>
              <a:rPr lang="zh-CN" altLang="en-US" sz="2400" dirty="0"/>
              <a:t> </a:t>
            </a:r>
            <a:r>
              <a:rPr lang="en-US" altLang="zh-CN" sz="2400" dirty="0"/>
              <a:t>+ </a:t>
            </a:r>
            <a:r>
              <a:rPr lang="zh-CN" altLang="en-US" sz="2400" dirty="0"/>
              <a:t>缺失率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L2</a:t>
            </a:r>
            <a:r>
              <a:rPr lang="zh-CN" altLang="en-US" sz="2400" dirty="0"/>
              <a:t> </a:t>
            </a:r>
            <a:r>
              <a:rPr lang="en-US" altLang="zh-CN" sz="2400" dirty="0"/>
              <a:t>× </a:t>
            </a:r>
            <a:r>
              <a:rPr lang="zh-CN" altLang="en-US" sz="2400" dirty="0"/>
              <a:t>缺失代价</a:t>
            </a:r>
            <a:r>
              <a:rPr lang="en-US" altLang="zh-CN" sz="2400" baseline="-25000" dirty="0"/>
              <a:t>L2</a:t>
            </a:r>
            <a:endParaRPr lang="zh-CN" altLang="en-US" sz="2400" baseline="-250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84086D2-F0BE-4C58-8181-6C33EA9B8F48}"/>
              </a:ext>
            </a:extLst>
          </p:cNvPr>
          <p:cNvSpPr txBox="1"/>
          <p:nvPr/>
        </p:nvSpPr>
        <p:spPr>
          <a:xfrm>
            <a:off x="1624939" y="4380017"/>
            <a:ext cx="97159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AMAT = </a:t>
            </a:r>
            <a:r>
              <a:rPr lang="zh-CN" altLang="en-US" sz="2400" dirty="0"/>
              <a:t>命中时间</a:t>
            </a:r>
            <a:r>
              <a:rPr lang="en-US" altLang="zh-CN" sz="2400" baseline="-25000" dirty="0"/>
              <a:t>L1</a:t>
            </a:r>
            <a:r>
              <a:rPr lang="zh-CN" altLang="en-US" sz="2400" dirty="0"/>
              <a:t> </a:t>
            </a:r>
            <a:r>
              <a:rPr lang="en-US" altLang="zh-CN" sz="2400" dirty="0"/>
              <a:t>+ </a:t>
            </a:r>
            <a:r>
              <a:rPr lang="zh-CN" altLang="en-US" sz="2400" dirty="0"/>
              <a:t>缺失率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L1</a:t>
            </a:r>
            <a:r>
              <a:rPr lang="zh-CN" altLang="en-US" sz="2400" dirty="0"/>
              <a:t> </a:t>
            </a:r>
            <a:r>
              <a:rPr lang="en-US" altLang="zh-CN" sz="2400" dirty="0"/>
              <a:t>× (</a:t>
            </a:r>
            <a:r>
              <a:rPr lang="zh-CN" altLang="en-US" sz="2400" dirty="0"/>
              <a:t>命中时间</a:t>
            </a:r>
            <a:r>
              <a:rPr lang="en-US" altLang="zh-CN" sz="2400" baseline="-25000" dirty="0"/>
              <a:t>L2</a:t>
            </a:r>
            <a:r>
              <a:rPr lang="zh-CN" altLang="en-US" sz="2400" dirty="0"/>
              <a:t> </a:t>
            </a:r>
            <a:r>
              <a:rPr lang="en-US" altLang="zh-CN" sz="2400" dirty="0"/>
              <a:t>+ </a:t>
            </a:r>
            <a:r>
              <a:rPr lang="zh-CN" altLang="en-US" sz="2400" dirty="0"/>
              <a:t>缺失率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L2</a:t>
            </a:r>
            <a:r>
              <a:rPr lang="zh-CN" altLang="en-US" sz="2400" dirty="0"/>
              <a:t> </a:t>
            </a:r>
            <a:r>
              <a:rPr lang="en-US" altLang="zh-CN" sz="2400" dirty="0"/>
              <a:t>× </a:t>
            </a:r>
            <a:r>
              <a:rPr lang="zh-CN" altLang="en-US" sz="2400" dirty="0"/>
              <a:t>缺失代价</a:t>
            </a:r>
            <a:r>
              <a:rPr lang="en-US" altLang="zh-CN" sz="2400" baseline="-25000" dirty="0"/>
              <a:t>L2</a:t>
            </a:r>
            <a:r>
              <a:rPr lang="en-US" altLang="zh-CN" sz="2400" dirty="0"/>
              <a:t>)</a:t>
            </a:r>
            <a:endParaRPr lang="zh-CN" altLang="en-US" sz="2400" baseline="-25000" dirty="0"/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10681DBE-B20D-4332-A343-BFC8B4E25A36}"/>
              </a:ext>
            </a:extLst>
          </p:cNvPr>
          <p:cNvSpPr txBox="1"/>
          <p:nvPr/>
        </p:nvSpPr>
        <p:spPr>
          <a:xfrm>
            <a:off x="3428401" y="5547074"/>
            <a:ext cx="5329237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局部缺失率 </a:t>
            </a:r>
            <a:r>
              <a:rPr lang="en-US" altLang="zh-CN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vs. </a:t>
            </a:r>
            <a:r>
              <a:rPr lang="zh-CN" altLang="en-US" sz="24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全局缺失率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DF0FEDC-1481-499E-B98E-FC970ED00A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8401" y="5547074"/>
            <a:ext cx="5329237" cy="503237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CN" altLang="en-US" sz="24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87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3B510E3-863C-4E32-9C18-77DD5389012D}"/>
              </a:ext>
            </a:extLst>
          </p:cNvPr>
          <p:cNvSpPr txBox="1"/>
          <p:nvPr/>
        </p:nvSpPr>
        <p:spPr>
          <a:xfrm>
            <a:off x="1068122" y="1284580"/>
            <a:ext cx="10069830" cy="5012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局部（本地）缺失率：缺失率</a:t>
            </a:r>
            <a:r>
              <a:rPr lang="en-US" altLang="zh-CN" sz="24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L1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、缺失率</a:t>
            </a:r>
            <a:r>
              <a:rPr lang="en-US" altLang="zh-CN" sz="24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L2</a:t>
            </a:r>
          </a:p>
          <a:p>
            <a:pPr algn="just">
              <a:lnSpc>
                <a:spcPct val="150000"/>
              </a:lnSpc>
              <a:buClr>
                <a:srgbClr val="FF9900"/>
              </a:buClr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Clr>
                <a:srgbClr val="FF9900"/>
              </a:buClr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全局缺失率：缺失率</a:t>
            </a:r>
            <a:r>
              <a:rPr lang="en-US" altLang="zh-CN" sz="24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L1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×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缺失率</a:t>
            </a:r>
            <a:r>
              <a:rPr lang="en-US" altLang="zh-CN" sz="24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L2</a:t>
            </a: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baseline="-25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Clr>
                <a:srgbClr val="FF9900"/>
              </a:buClr>
            </a:pPr>
            <a:endParaRPr lang="en-US" altLang="zh-CN" sz="2400" baseline="-25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baseline="-25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一般情况，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L2 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的局部缺失率比较大（为什么？）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全局缺失率表示最终到达主存的访存操作的比例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8CA7654-310D-4192-B613-42E6A1226B11}"/>
              </a:ext>
            </a:extLst>
          </p:cNvPr>
          <p:cNvGrpSpPr/>
          <p:nvPr/>
        </p:nvGrpSpPr>
        <p:grpSpPr>
          <a:xfrm>
            <a:off x="635245" y="278225"/>
            <a:ext cx="5706178" cy="730197"/>
            <a:chOff x="635243" y="278221"/>
            <a:chExt cx="5706178" cy="73019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8409651-4A1E-4EFF-A577-C5B14C3AA49F}"/>
                </a:ext>
              </a:extLst>
            </p:cNvPr>
            <p:cNvSpPr/>
            <p:nvPr/>
          </p:nvSpPr>
          <p:spPr>
            <a:xfrm>
              <a:off x="635243" y="700640"/>
              <a:ext cx="570617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Performance Quantification of Multi-level Cache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C373973-1B93-4224-ACB7-EF1FC22869A4}"/>
                </a:ext>
              </a:extLst>
            </p:cNvPr>
            <p:cNvSpPr/>
            <p:nvPr/>
          </p:nvSpPr>
          <p:spPr>
            <a:xfrm>
              <a:off x="1197484" y="278221"/>
              <a:ext cx="3676006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多级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Cache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的性能量化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aphicFrame>
        <p:nvGraphicFramePr>
          <p:cNvPr id="15" name="Object 3">
            <a:extLst>
              <a:ext uri="{FF2B5EF4-FFF2-40B4-BE49-F238E27FC236}">
                <a16:creationId xmlns:a16="http://schemas.microsoft.com/office/drawing/2014/main" id="{559F3DC7-85E8-4FE9-934A-6539B11FB6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6131298"/>
              </p:ext>
            </p:extLst>
          </p:nvPr>
        </p:nvGraphicFramePr>
        <p:xfrm>
          <a:off x="1398835" y="2026495"/>
          <a:ext cx="7254875" cy="76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606800" imgH="381000" progId="Equation.DSMT4">
                  <p:embed/>
                </p:oleObj>
              </mc:Choice>
              <mc:Fallback>
                <p:oleObj name="Equation" r:id="rId3" imgW="3606800" imgH="381000" progId="Equation.DSMT4">
                  <p:embed/>
                  <p:pic>
                    <p:nvPicPr>
                      <p:cNvPr id="50181" name="Object 3">
                        <a:extLst>
                          <a:ext uri="{FF2B5EF4-FFF2-40B4-BE49-F238E27FC236}">
                            <a16:creationId xmlns:a16="http://schemas.microsoft.com/office/drawing/2014/main" id="{75AA5391-4FA8-4044-A8D8-E6FDEB84774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8835" y="2026495"/>
                        <a:ext cx="7254875" cy="766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5">
            <a:extLst>
              <a:ext uri="{FF2B5EF4-FFF2-40B4-BE49-F238E27FC236}">
                <a16:creationId xmlns:a16="http://schemas.microsoft.com/office/drawing/2014/main" id="{720F6053-2E16-4187-B076-A5230ACA93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3988911"/>
              </p:ext>
            </p:extLst>
          </p:nvPr>
        </p:nvGraphicFramePr>
        <p:xfrm>
          <a:off x="1381311" y="3722035"/>
          <a:ext cx="8423275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051300" imgH="381000" progId="Equation.DSMT4">
                  <p:embed/>
                </p:oleObj>
              </mc:Choice>
              <mc:Fallback>
                <p:oleObj name="Equation" r:id="rId5" imgW="4051300" imgH="381000" progId="Equation.DSMT4">
                  <p:embed/>
                  <p:pic>
                    <p:nvPicPr>
                      <p:cNvPr id="7" name="Object 5">
                        <a:extLst>
                          <a:ext uri="{FF2B5EF4-FFF2-40B4-BE49-F238E27FC236}">
                            <a16:creationId xmlns:a16="http://schemas.microsoft.com/office/drawing/2014/main" id="{1D1F0E74-C6D3-4FA7-8BBD-356E9AD6505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1311" y="3722035"/>
                        <a:ext cx="8423275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031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3B510E3-863C-4E32-9C18-77DD5389012D}"/>
              </a:ext>
            </a:extLst>
          </p:cNvPr>
          <p:cNvSpPr txBox="1"/>
          <p:nvPr/>
        </p:nvSpPr>
        <p:spPr>
          <a:xfrm>
            <a:off x="1068122" y="1284580"/>
            <a:ext cx="10069830" cy="5034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假定处理器在完美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情况下的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CPI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1.0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，时钟频率为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4GHz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。假设主存访问时间为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100ns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，其中包括缺失处理时间。设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L1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中每条指令缺失率为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2%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。如果增加一个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L2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L1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的命中或缺失访问的时间都是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5ns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，而且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L2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的容量大到使全局缺失率减少到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0.5%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，这时的处理器速率能提高多少（加速比）？</a:t>
            </a:r>
            <a:endParaRPr lang="en-US" altLang="zh-CN" sz="2400" baseline="-25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Clr>
                <a:srgbClr val="FF9900"/>
              </a:buClr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Clr>
                <a:srgbClr val="FF9900"/>
              </a:buClr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baseline="-25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Clr>
                <a:srgbClr val="FF9900"/>
              </a:buClr>
            </a:pPr>
            <a:endParaRPr lang="en-US" altLang="zh-CN" sz="2400" baseline="-25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baseline="-25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8CA7654-310D-4192-B613-42E6A1226B11}"/>
              </a:ext>
            </a:extLst>
          </p:cNvPr>
          <p:cNvGrpSpPr/>
          <p:nvPr/>
        </p:nvGrpSpPr>
        <p:grpSpPr>
          <a:xfrm>
            <a:off x="635245" y="278225"/>
            <a:ext cx="2048578" cy="730198"/>
            <a:chOff x="635243" y="278221"/>
            <a:chExt cx="2048578" cy="73019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8409651-4A1E-4EFF-A577-C5B14C3AA49F}"/>
                </a:ext>
              </a:extLst>
            </p:cNvPr>
            <p:cNvSpPr/>
            <p:nvPr/>
          </p:nvSpPr>
          <p:spPr>
            <a:xfrm>
              <a:off x="635243" y="700640"/>
              <a:ext cx="2048578" cy="3077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Example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C373973-1B93-4224-ACB7-EF1FC22869A4}"/>
                </a:ext>
              </a:extLst>
            </p:cNvPr>
            <p:cNvSpPr/>
            <p:nvPr/>
          </p:nvSpPr>
          <p:spPr>
            <a:xfrm>
              <a:off x="1197484" y="278221"/>
              <a:ext cx="90281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例题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187CC28B-A0B1-3F56-8BCA-5313470286D4}"/>
              </a:ext>
            </a:extLst>
          </p:cNvPr>
          <p:cNvCxnSpPr/>
          <p:nvPr/>
        </p:nvCxnSpPr>
        <p:spPr>
          <a:xfrm>
            <a:off x="8039100" y="2711450"/>
            <a:ext cx="88265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49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8CA7654-310D-4192-B613-42E6A1226B11}"/>
              </a:ext>
            </a:extLst>
          </p:cNvPr>
          <p:cNvGrpSpPr/>
          <p:nvPr/>
        </p:nvGrpSpPr>
        <p:grpSpPr>
          <a:xfrm>
            <a:off x="635245" y="278225"/>
            <a:ext cx="2048578" cy="730198"/>
            <a:chOff x="635243" y="278221"/>
            <a:chExt cx="2048578" cy="73019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8409651-4A1E-4EFF-A577-C5B14C3AA49F}"/>
                </a:ext>
              </a:extLst>
            </p:cNvPr>
            <p:cNvSpPr/>
            <p:nvPr/>
          </p:nvSpPr>
          <p:spPr>
            <a:xfrm>
              <a:off x="635243" y="700640"/>
              <a:ext cx="2048578" cy="3077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Example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C373973-1B93-4224-ACB7-EF1FC22869A4}"/>
                </a:ext>
              </a:extLst>
            </p:cNvPr>
            <p:cNvSpPr/>
            <p:nvPr/>
          </p:nvSpPr>
          <p:spPr>
            <a:xfrm>
              <a:off x="1197484" y="278221"/>
              <a:ext cx="90281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例题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2">
                <a:extLst>
                  <a:ext uri="{FF2B5EF4-FFF2-40B4-BE49-F238E27FC236}">
                    <a16:creationId xmlns:a16="http://schemas.microsoft.com/office/drawing/2014/main" id="{F7C5C992-9228-4FEB-B6C4-5F2C57E18D26}"/>
                  </a:ext>
                </a:extLst>
              </p:cNvPr>
              <p:cNvSpPr txBox="1"/>
              <p:nvPr/>
            </p:nvSpPr>
            <p:spPr bwMode="auto">
              <a:xfrm>
                <a:off x="3049844" y="1697549"/>
                <a:ext cx="6103989" cy="4333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主存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的缺失代价 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 </a:t>
                </a:r>
                <a:r>
                  <a:rPr lang="en-US" altLang="zh-CN" sz="2000" dirty="0" err="1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100ns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/ </a:t>
                </a:r>
                <a:r>
                  <a:rPr lang="en-US" altLang="zh-CN" sz="2000" dirty="0" err="1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0.25ns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= 400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个时钟周期</a:t>
                </a:r>
              </a:p>
            </p:txBody>
          </p:sp>
        </mc:Choice>
        <mc:Fallback xmlns="">
          <p:sp>
            <p:nvSpPr>
              <p:cNvPr id="7" name="Object 2">
                <a:extLst>
                  <a:ext uri="{FF2B5EF4-FFF2-40B4-BE49-F238E27FC236}">
                    <a16:creationId xmlns:a16="http://schemas.microsoft.com/office/drawing/2014/main" id="{F7C5C992-9228-4FEB-B6C4-5F2C57E18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49844" y="1697549"/>
                <a:ext cx="6103989" cy="433387"/>
              </a:xfrm>
              <a:prstGeom prst="rect">
                <a:avLst/>
              </a:prstGeom>
              <a:blipFill>
                <a:blip r:embed="rId3"/>
                <a:stretch>
                  <a:fillRect l="-499" t="-6944" b="-152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2">
                <a:extLst>
                  <a:ext uri="{FF2B5EF4-FFF2-40B4-BE49-F238E27FC236}">
                    <a16:creationId xmlns:a16="http://schemas.microsoft.com/office/drawing/2014/main" id="{11F5095A-074C-4FB2-A692-A1F30200ECFB}"/>
                  </a:ext>
                </a:extLst>
              </p:cNvPr>
              <p:cNvSpPr txBox="1"/>
              <p:nvPr/>
            </p:nvSpPr>
            <p:spPr bwMode="auto">
              <a:xfrm>
                <a:off x="2032202" y="2461908"/>
                <a:ext cx="8144184" cy="6769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lnSpcReduction="10000"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CN" altLang="en-US" sz="2000" i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只有</m:t>
                    </m:r>
                  </m:oMath>
                </a14:m>
                <a:r>
                  <a:rPr lang="en-US" altLang="zh-CN" sz="20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L1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Cache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时，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CPI = 1 + 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每条指令的访存阻塞时钟周期</a:t>
                </a:r>
                <a:endPara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       = 1 + 2% × 400 = 9</a:t>
                </a:r>
                <a:endPara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Object 2">
                <a:extLst>
                  <a:ext uri="{FF2B5EF4-FFF2-40B4-BE49-F238E27FC236}">
                    <a16:creationId xmlns:a16="http://schemas.microsoft.com/office/drawing/2014/main" id="{11F5095A-074C-4FB2-A692-A1F30200E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32202" y="2461908"/>
                <a:ext cx="8144184" cy="676937"/>
              </a:xfrm>
              <a:prstGeom prst="rect">
                <a:avLst/>
              </a:prstGeom>
              <a:blipFill>
                <a:blip r:embed="rId4"/>
                <a:stretch>
                  <a:fillRect t="-9910" b="-108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2">
                <a:extLst>
                  <a:ext uri="{FF2B5EF4-FFF2-40B4-BE49-F238E27FC236}">
                    <a16:creationId xmlns:a16="http://schemas.microsoft.com/office/drawing/2014/main" id="{A7013BA3-2871-4537-921B-B387817602F8}"/>
                  </a:ext>
                </a:extLst>
              </p:cNvPr>
              <p:cNvSpPr txBox="1"/>
              <p:nvPr/>
            </p:nvSpPr>
            <p:spPr bwMode="auto">
              <a:xfrm>
                <a:off x="2877774" y="3469817"/>
                <a:ext cx="6453036" cy="4333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访问</m:t>
                    </m:r>
                    <m:r>
                      <m:rPr>
                        <m:sty m:val="p"/>
                      </m:rP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L</m:t>
                    </m:r>
                    <m: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2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Cache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缺失代价 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= </a:t>
                </a:r>
                <a:r>
                  <a:rPr lang="en-US" altLang="zh-CN" sz="2000" dirty="0" err="1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5ns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/ </a:t>
                </a:r>
                <a:r>
                  <a:rPr lang="en-US" altLang="zh-CN" sz="2000" dirty="0" err="1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0.25ns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= 20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个时钟周期</a:t>
                </a:r>
              </a:p>
            </p:txBody>
          </p:sp>
        </mc:Choice>
        <mc:Fallback xmlns="">
          <p:sp>
            <p:nvSpPr>
              <p:cNvPr id="9" name="Object 2">
                <a:extLst>
                  <a:ext uri="{FF2B5EF4-FFF2-40B4-BE49-F238E27FC236}">
                    <a16:creationId xmlns:a16="http://schemas.microsoft.com/office/drawing/2014/main" id="{A7013BA3-2871-4537-921B-B38781760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77774" y="3469817"/>
                <a:ext cx="6453036" cy="433387"/>
              </a:xfrm>
              <a:prstGeom prst="rect">
                <a:avLst/>
              </a:prstGeom>
              <a:blipFill>
                <a:blip r:embed="rId5"/>
                <a:stretch>
                  <a:fillRect l="-567" t="-7042" b="-169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2">
                <a:extLst>
                  <a:ext uri="{FF2B5EF4-FFF2-40B4-BE49-F238E27FC236}">
                    <a16:creationId xmlns:a16="http://schemas.microsoft.com/office/drawing/2014/main" id="{F805FF81-143D-44D1-B1B0-28580387E3D9}"/>
                  </a:ext>
                </a:extLst>
              </p:cNvPr>
              <p:cNvSpPr txBox="1"/>
              <p:nvPr/>
            </p:nvSpPr>
            <p:spPr bwMode="auto">
              <a:xfrm>
                <a:off x="1329196" y="4234176"/>
                <a:ext cx="9535450" cy="6769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lnSpcReduction="10000"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Tahoma" panose="020B0604030504040204" pitchFamily="34" charset="0"/>
                        <a:cs typeface="Tahoma" panose="020B0604030504040204" pitchFamily="34" charset="0"/>
                      </a:rPr>
                      <m:t>对于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两级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Cache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CPI = 1 + </a:t>
                </a:r>
                <a:r>
                  <a:rPr lang="en-US" altLang="zh-CN" sz="20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L1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Cache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中每条指令的阻塞 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+ </a:t>
                </a:r>
                <a:r>
                  <a:rPr lang="en-US" altLang="zh-CN" sz="2000" dirty="0" err="1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L2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Cache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中每条指令的阻塞</a:t>
                </a:r>
                <a:endPara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                                    = 1 + 2% × 20 + 0.5% × 400 = 3.4</a:t>
                </a:r>
              </a:p>
            </p:txBody>
          </p:sp>
        </mc:Choice>
        <mc:Fallback xmlns="">
          <p:sp>
            <p:nvSpPr>
              <p:cNvPr id="10" name="Object 2">
                <a:extLst>
                  <a:ext uri="{FF2B5EF4-FFF2-40B4-BE49-F238E27FC236}">
                    <a16:creationId xmlns:a16="http://schemas.microsoft.com/office/drawing/2014/main" id="{F805FF81-143D-44D1-B1B0-28580387E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29196" y="4234176"/>
                <a:ext cx="9535450" cy="676937"/>
              </a:xfrm>
              <a:prstGeom prst="rect">
                <a:avLst/>
              </a:prstGeom>
              <a:blipFill>
                <a:blip r:embed="rId6"/>
                <a:stretch>
                  <a:fillRect l="-320" t="-9910" b="-1081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bject 2">
            <a:extLst>
              <a:ext uri="{FF2B5EF4-FFF2-40B4-BE49-F238E27FC236}">
                <a16:creationId xmlns:a16="http://schemas.microsoft.com/office/drawing/2014/main" id="{806CF568-441F-428E-AA4C-AC57055598EC}"/>
              </a:ext>
            </a:extLst>
          </p:cNvPr>
          <p:cNvSpPr txBox="1"/>
          <p:nvPr/>
        </p:nvSpPr>
        <p:spPr bwMode="auto">
          <a:xfrm>
            <a:off x="2872861" y="5168339"/>
            <a:ext cx="6453036" cy="433387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Speedup = 9 / 3.4 = 2.6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8197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3B510E3-863C-4E32-9C18-77DD5389012D}"/>
              </a:ext>
            </a:extLst>
          </p:cNvPr>
          <p:cNvSpPr txBox="1"/>
          <p:nvPr/>
        </p:nvSpPr>
        <p:spPr>
          <a:xfrm>
            <a:off x="1068122" y="1284580"/>
            <a:ext cx="10069830" cy="4458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包含式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Inclusive 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L1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中的数据一定包含在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L2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中，反之不一定成立，即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L2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L1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的超集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baseline="-25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baseline="-25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独占式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Exclusive 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L1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L2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中的数据不重叠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endParaRPr lang="en-US" altLang="zh-CN" sz="2400" baseline="-25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假设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L1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L2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中块大小相同，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L1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采用写回策略；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a, a’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L1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行，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A, A’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表示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L2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中与之对应的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行，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L1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L2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均采用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LRU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替换策略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8CA7654-310D-4192-B613-42E6A1226B11}"/>
              </a:ext>
            </a:extLst>
          </p:cNvPr>
          <p:cNvGrpSpPr/>
          <p:nvPr/>
        </p:nvGrpSpPr>
        <p:grpSpPr>
          <a:xfrm>
            <a:off x="635244" y="278225"/>
            <a:ext cx="4423643" cy="730197"/>
            <a:chOff x="635242" y="278221"/>
            <a:chExt cx="4423643" cy="73019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8409651-4A1E-4EFF-A577-C5B14C3AA49F}"/>
                </a:ext>
              </a:extLst>
            </p:cNvPr>
            <p:cNvSpPr/>
            <p:nvPr/>
          </p:nvSpPr>
          <p:spPr>
            <a:xfrm>
              <a:off x="635242" y="688764"/>
              <a:ext cx="4423643" cy="3196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Classification of Multi-level Cache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C373973-1B93-4224-ACB7-EF1FC22869A4}"/>
                </a:ext>
              </a:extLst>
            </p:cNvPr>
            <p:cNvSpPr/>
            <p:nvPr/>
          </p:nvSpPr>
          <p:spPr>
            <a:xfrm>
              <a:off x="1197484" y="278221"/>
              <a:ext cx="295786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多级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Cache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的分类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605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8CA7654-310D-4192-B613-42E6A1226B11}"/>
              </a:ext>
            </a:extLst>
          </p:cNvPr>
          <p:cNvGrpSpPr/>
          <p:nvPr/>
        </p:nvGrpSpPr>
        <p:grpSpPr>
          <a:xfrm>
            <a:off x="635244" y="278225"/>
            <a:ext cx="5315466" cy="718321"/>
            <a:chOff x="635242" y="278221"/>
            <a:chExt cx="5315466" cy="718320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8409651-4A1E-4EFF-A577-C5B14C3AA49F}"/>
                </a:ext>
              </a:extLst>
            </p:cNvPr>
            <p:cNvSpPr/>
            <p:nvPr/>
          </p:nvSpPr>
          <p:spPr>
            <a:xfrm>
              <a:off x="635242" y="688764"/>
              <a:ext cx="491053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Principle of Multi-level Inclusive Cache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C373973-1B93-4224-ACB7-EF1FC22869A4}"/>
                </a:ext>
              </a:extLst>
            </p:cNvPr>
            <p:cNvSpPr/>
            <p:nvPr/>
          </p:nvSpPr>
          <p:spPr>
            <a:xfrm>
              <a:off x="1197484" y="278221"/>
              <a:ext cx="475322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包含式多级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Cache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的工作原理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4A1E1430-DD2D-44E8-ADC7-211131B9A904}"/>
              </a:ext>
            </a:extLst>
          </p:cNvPr>
          <p:cNvSpPr/>
          <p:nvPr/>
        </p:nvSpPr>
        <p:spPr>
          <a:xfrm>
            <a:off x="1066750" y="1404403"/>
            <a:ext cx="3826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场景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400" b="1" dirty="0" err="1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L1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400" b="1" dirty="0" err="1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L2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均访问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Miss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64C09C8-C2DB-4C7A-A10C-A0D6A39E0498}"/>
              </a:ext>
            </a:extLst>
          </p:cNvPr>
          <p:cNvGrpSpPr/>
          <p:nvPr/>
        </p:nvGrpSpPr>
        <p:grpSpPr>
          <a:xfrm>
            <a:off x="342467" y="2479965"/>
            <a:ext cx="2897522" cy="1937656"/>
            <a:chOff x="1066861" y="2479965"/>
            <a:chExt cx="2897522" cy="193765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1127F839-B30C-4415-A7B3-3CCC2D750534}"/>
                </a:ext>
              </a:extLst>
            </p:cNvPr>
            <p:cNvGrpSpPr/>
            <p:nvPr/>
          </p:nvGrpSpPr>
          <p:grpSpPr>
            <a:xfrm>
              <a:off x="1066861" y="2481943"/>
              <a:ext cx="1450711" cy="1935678"/>
              <a:chOff x="1197486" y="2481943"/>
              <a:chExt cx="1450711" cy="1935678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D7EAC5D-66B4-4717-BF6A-14CA9874E7C1}"/>
                  </a:ext>
                </a:extLst>
              </p:cNvPr>
              <p:cNvSpPr/>
              <p:nvPr/>
            </p:nvSpPr>
            <p:spPr>
              <a:xfrm>
                <a:off x="1197486" y="2481943"/>
                <a:ext cx="1450711" cy="193567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" name="直接连接符 3">
                <a:extLst>
                  <a:ext uri="{FF2B5EF4-FFF2-40B4-BE49-F238E27FC236}">
                    <a16:creationId xmlns:a16="http://schemas.microsoft.com/office/drawing/2014/main" id="{1510E01B-CF53-4D53-81EA-B6070599EEAA}"/>
                  </a:ext>
                </a:extLst>
              </p:cNvPr>
              <p:cNvCxnSpPr>
                <a:stCxn id="2" idx="1"/>
                <a:endCxn id="2" idx="3"/>
              </p:cNvCxnSpPr>
              <p:nvPr/>
            </p:nvCxnSpPr>
            <p:spPr>
              <a:xfrm>
                <a:off x="1197486" y="3449782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00A68BAA-55D9-475E-B6DA-90EA6954950C}"/>
                  </a:ext>
                </a:extLst>
              </p:cNvPr>
              <p:cNvCxnSpPr/>
              <p:nvPr/>
            </p:nvCxnSpPr>
            <p:spPr>
              <a:xfrm>
                <a:off x="1197486" y="2962894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B39FF6E1-6BFC-4C6A-92B3-F941727154EF}"/>
                  </a:ext>
                </a:extLst>
              </p:cNvPr>
              <p:cNvCxnSpPr/>
              <p:nvPr/>
            </p:nvCxnSpPr>
            <p:spPr>
              <a:xfrm>
                <a:off x="1197486" y="3936671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1E68F74B-F3AD-41FB-85B1-C3A860E9167C}"/>
                </a:ext>
              </a:extLst>
            </p:cNvPr>
            <p:cNvGrpSpPr/>
            <p:nvPr/>
          </p:nvGrpSpPr>
          <p:grpSpPr>
            <a:xfrm>
              <a:off x="2513672" y="2479965"/>
              <a:ext cx="1450711" cy="1935678"/>
              <a:chOff x="1197486" y="2481943"/>
              <a:chExt cx="1450711" cy="1935678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5930F19-A85A-4144-AB56-E840562111E3}"/>
                  </a:ext>
                </a:extLst>
              </p:cNvPr>
              <p:cNvSpPr/>
              <p:nvPr/>
            </p:nvSpPr>
            <p:spPr>
              <a:xfrm>
                <a:off x="1197486" y="2481943"/>
                <a:ext cx="1450711" cy="193567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3B59A4A9-630E-47DF-B0CC-856CBAA4A0DF}"/>
                  </a:ext>
                </a:extLst>
              </p:cNvPr>
              <p:cNvCxnSpPr>
                <a:stCxn id="31" idx="1"/>
                <a:endCxn id="31" idx="3"/>
              </p:cNvCxnSpPr>
              <p:nvPr/>
            </p:nvCxnSpPr>
            <p:spPr>
              <a:xfrm>
                <a:off x="1197486" y="3449782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D02849A1-9920-49CD-8522-4C74440A4412}"/>
                  </a:ext>
                </a:extLst>
              </p:cNvPr>
              <p:cNvCxnSpPr/>
              <p:nvPr/>
            </p:nvCxnSpPr>
            <p:spPr>
              <a:xfrm>
                <a:off x="1197486" y="2962894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9FD225B4-49B9-4780-BA8B-B376A4F13711}"/>
                  </a:ext>
                </a:extLst>
              </p:cNvPr>
              <p:cNvCxnSpPr/>
              <p:nvPr/>
            </p:nvCxnSpPr>
            <p:spPr>
              <a:xfrm>
                <a:off x="1197486" y="3936671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BBA73487-9503-4E76-A9EA-B70E22900F13}"/>
              </a:ext>
            </a:extLst>
          </p:cNvPr>
          <p:cNvGrpSpPr/>
          <p:nvPr/>
        </p:nvGrpSpPr>
        <p:grpSpPr>
          <a:xfrm>
            <a:off x="4416509" y="2479964"/>
            <a:ext cx="2897521" cy="3873335"/>
            <a:chOff x="5402159" y="2479964"/>
            <a:chExt cx="2897521" cy="3873335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FD34D2E1-75F8-45FF-B416-5EE0A3EEA391}"/>
                </a:ext>
              </a:extLst>
            </p:cNvPr>
            <p:cNvGrpSpPr/>
            <p:nvPr/>
          </p:nvGrpSpPr>
          <p:grpSpPr>
            <a:xfrm>
              <a:off x="5402160" y="2481943"/>
              <a:ext cx="1450711" cy="1935678"/>
              <a:chOff x="1197486" y="2481943"/>
              <a:chExt cx="1450711" cy="1935678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C52F7520-B07B-41B1-BA33-593E84A37F40}"/>
                  </a:ext>
                </a:extLst>
              </p:cNvPr>
              <p:cNvSpPr/>
              <p:nvPr/>
            </p:nvSpPr>
            <p:spPr>
              <a:xfrm>
                <a:off x="1197486" y="2481943"/>
                <a:ext cx="1450711" cy="193567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BAD7656D-B990-48B7-AF0B-BDBAB1359B3E}"/>
                  </a:ext>
                </a:extLst>
              </p:cNvPr>
              <p:cNvCxnSpPr>
                <a:stCxn id="20" idx="1"/>
                <a:endCxn id="20" idx="3"/>
              </p:cNvCxnSpPr>
              <p:nvPr/>
            </p:nvCxnSpPr>
            <p:spPr>
              <a:xfrm>
                <a:off x="1197486" y="3449782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E10FA441-BFA0-48C6-8048-A0D270D5D4EA}"/>
                  </a:ext>
                </a:extLst>
              </p:cNvPr>
              <p:cNvCxnSpPr/>
              <p:nvPr/>
            </p:nvCxnSpPr>
            <p:spPr>
              <a:xfrm>
                <a:off x="1197486" y="2962894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41C23302-F5FD-4865-9B15-D6CA2E585136}"/>
                  </a:ext>
                </a:extLst>
              </p:cNvPr>
              <p:cNvCxnSpPr/>
              <p:nvPr/>
            </p:nvCxnSpPr>
            <p:spPr>
              <a:xfrm>
                <a:off x="1197486" y="3936671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B5A4AFA5-8482-42CC-A5D7-AC0793FD1740}"/>
                </a:ext>
              </a:extLst>
            </p:cNvPr>
            <p:cNvGrpSpPr/>
            <p:nvPr/>
          </p:nvGrpSpPr>
          <p:grpSpPr>
            <a:xfrm>
              <a:off x="5402159" y="4417621"/>
              <a:ext cx="1450711" cy="1935678"/>
              <a:chOff x="1197486" y="2481943"/>
              <a:chExt cx="1450711" cy="1935678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D5959ADC-C821-49B7-925C-31E9BE95FE06}"/>
                  </a:ext>
                </a:extLst>
              </p:cNvPr>
              <p:cNvSpPr/>
              <p:nvPr/>
            </p:nvSpPr>
            <p:spPr>
              <a:xfrm>
                <a:off x="1197486" y="2481943"/>
                <a:ext cx="1450711" cy="193567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998ECADC-4C4B-4E31-92D0-66A400477749}"/>
                  </a:ext>
                </a:extLst>
              </p:cNvPr>
              <p:cNvCxnSpPr>
                <a:stCxn id="26" idx="1"/>
                <a:endCxn id="26" idx="3"/>
              </p:cNvCxnSpPr>
              <p:nvPr/>
            </p:nvCxnSpPr>
            <p:spPr>
              <a:xfrm>
                <a:off x="1197486" y="3449782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C04341D0-2E34-4BBB-992E-4653F2C1BE57}"/>
                  </a:ext>
                </a:extLst>
              </p:cNvPr>
              <p:cNvCxnSpPr/>
              <p:nvPr/>
            </p:nvCxnSpPr>
            <p:spPr>
              <a:xfrm>
                <a:off x="1197486" y="2962894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38A59B0C-C765-40D1-82E4-CBD9F2053275}"/>
                  </a:ext>
                </a:extLst>
              </p:cNvPr>
              <p:cNvCxnSpPr/>
              <p:nvPr/>
            </p:nvCxnSpPr>
            <p:spPr>
              <a:xfrm>
                <a:off x="1197486" y="3936671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0D8AEC7C-23EB-4FD6-ADEA-A8D31572E9AE}"/>
                </a:ext>
              </a:extLst>
            </p:cNvPr>
            <p:cNvGrpSpPr/>
            <p:nvPr/>
          </p:nvGrpSpPr>
          <p:grpSpPr>
            <a:xfrm>
              <a:off x="6848969" y="2479964"/>
              <a:ext cx="1450711" cy="1935678"/>
              <a:chOff x="1197486" y="2481943"/>
              <a:chExt cx="1450711" cy="1935678"/>
            </a:xfrm>
          </p:grpSpPr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86601CE0-5CA2-40CC-A626-98619BD85ACD}"/>
                  </a:ext>
                </a:extLst>
              </p:cNvPr>
              <p:cNvSpPr/>
              <p:nvPr/>
            </p:nvSpPr>
            <p:spPr>
              <a:xfrm>
                <a:off x="1197486" y="2481943"/>
                <a:ext cx="1450711" cy="193567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271E4FBB-7F5E-49B7-A3BC-5E8104115A89}"/>
                  </a:ext>
                </a:extLst>
              </p:cNvPr>
              <p:cNvCxnSpPr>
                <a:stCxn id="36" idx="1"/>
                <a:endCxn id="36" idx="3"/>
              </p:cNvCxnSpPr>
              <p:nvPr/>
            </p:nvCxnSpPr>
            <p:spPr>
              <a:xfrm>
                <a:off x="1197486" y="3449782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26899A37-CF53-4F31-AADD-8A892FA5AF09}"/>
                  </a:ext>
                </a:extLst>
              </p:cNvPr>
              <p:cNvCxnSpPr/>
              <p:nvPr/>
            </p:nvCxnSpPr>
            <p:spPr>
              <a:xfrm>
                <a:off x="1197486" y="2962894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1BE8B526-11FE-401E-A5DC-49729F9DAD4A}"/>
                  </a:ext>
                </a:extLst>
              </p:cNvPr>
              <p:cNvCxnSpPr/>
              <p:nvPr/>
            </p:nvCxnSpPr>
            <p:spPr>
              <a:xfrm>
                <a:off x="1197486" y="3936671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A9695170-11E7-44B9-8528-5DC99076F0C0}"/>
                </a:ext>
              </a:extLst>
            </p:cNvPr>
            <p:cNvGrpSpPr/>
            <p:nvPr/>
          </p:nvGrpSpPr>
          <p:grpSpPr>
            <a:xfrm>
              <a:off x="6848968" y="4415642"/>
              <a:ext cx="1450711" cy="1935678"/>
              <a:chOff x="1197486" y="2481943"/>
              <a:chExt cx="1450711" cy="1935678"/>
            </a:xfrm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B2D8AB79-7627-4A18-9DD1-EC9222003C5F}"/>
                  </a:ext>
                </a:extLst>
              </p:cNvPr>
              <p:cNvSpPr/>
              <p:nvPr/>
            </p:nvSpPr>
            <p:spPr>
              <a:xfrm>
                <a:off x="1197486" y="2481943"/>
                <a:ext cx="1450711" cy="193567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084E5420-0141-45E6-8DE5-5B42B7E92665}"/>
                  </a:ext>
                </a:extLst>
              </p:cNvPr>
              <p:cNvCxnSpPr>
                <a:stCxn id="42" idx="1"/>
                <a:endCxn id="42" idx="3"/>
              </p:cNvCxnSpPr>
              <p:nvPr/>
            </p:nvCxnSpPr>
            <p:spPr>
              <a:xfrm>
                <a:off x="1197486" y="3449782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8B26A5D8-1C30-4908-94B3-0A488DDC2506}"/>
                  </a:ext>
                </a:extLst>
              </p:cNvPr>
              <p:cNvCxnSpPr/>
              <p:nvPr/>
            </p:nvCxnSpPr>
            <p:spPr>
              <a:xfrm>
                <a:off x="1197486" y="2962894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7D40C073-45C4-47F7-9167-9ED44334C1BC}"/>
                  </a:ext>
                </a:extLst>
              </p:cNvPr>
              <p:cNvCxnSpPr/>
              <p:nvPr/>
            </p:nvCxnSpPr>
            <p:spPr>
              <a:xfrm>
                <a:off x="1197486" y="3936671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BB88A165-9049-4D69-BF0C-7627739403D4}"/>
              </a:ext>
            </a:extLst>
          </p:cNvPr>
          <p:cNvSpPr txBox="1"/>
          <p:nvPr/>
        </p:nvSpPr>
        <p:spPr>
          <a:xfrm>
            <a:off x="768991" y="2499250"/>
            <a:ext cx="596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a’</a:t>
            </a:r>
            <a:r>
              <a:rPr lang="zh-CN" altLang="en-US" sz="2400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F202F02B-0B91-4E16-ACCD-443C6EEA5054}"/>
              </a:ext>
            </a:extLst>
          </p:cNvPr>
          <p:cNvSpPr txBox="1"/>
          <p:nvPr/>
        </p:nvSpPr>
        <p:spPr>
          <a:xfrm>
            <a:off x="2263297" y="2497270"/>
            <a:ext cx="475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4EB36EA3-30F8-4851-B3A0-0C0D9AABC3DE}"/>
              </a:ext>
            </a:extLst>
          </p:cNvPr>
          <p:cNvSpPr txBox="1"/>
          <p:nvPr/>
        </p:nvSpPr>
        <p:spPr>
          <a:xfrm>
            <a:off x="4863992" y="2497271"/>
            <a:ext cx="536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400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FA5C466-4EAD-41DC-8642-64476C21A9E2}"/>
              </a:ext>
            </a:extLst>
          </p:cNvPr>
          <p:cNvSpPr txBox="1"/>
          <p:nvPr/>
        </p:nvSpPr>
        <p:spPr>
          <a:xfrm>
            <a:off x="6334548" y="2495291"/>
            <a:ext cx="475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A’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710452C1-6CD9-4517-A793-797EEEF695C9}"/>
              </a:ext>
            </a:extLst>
          </p:cNvPr>
          <p:cNvSpPr txBox="1"/>
          <p:nvPr/>
        </p:nvSpPr>
        <p:spPr>
          <a:xfrm>
            <a:off x="994622" y="2002975"/>
            <a:ext cx="1555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L1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Cache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FF6E1584-1B26-4864-B635-6FA0BC862CA6}"/>
              </a:ext>
            </a:extLst>
          </p:cNvPr>
          <p:cNvSpPr txBox="1"/>
          <p:nvPr/>
        </p:nvSpPr>
        <p:spPr>
          <a:xfrm>
            <a:off x="5315259" y="2012873"/>
            <a:ext cx="1555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L2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Cache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7504B0FA-59D1-44A1-A4CA-519B6E5DDEB0}"/>
              </a:ext>
            </a:extLst>
          </p:cNvPr>
          <p:cNvSpPr txBox="1"/>
          <p:nvPr/>
        </p:nvSpPr>
        <p:spPr>
          <a:xfrm>
            <a:off x="342360" y="4881831"/>
            <a:ext cx="2068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*：表示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LRU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块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A0E4F7B-6C47-47B8-823E-228C16E4760D}"/>
              </a:ext>
            </a:extLst>
          </p:cNvPr>
          <p:cNvSpPr txBox="1"/>
          <p:nvPr/>
        </p:nvSpPr>
        <p:spPr>
          <a:xfrm>
            <a:off x="340378" y="5604244"/>
            <a:ext cx="4136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访问块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），两个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均缺失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607C3C41-8E4C-4C77-9C10-07077774B8F1}"/>
              </a:ext>
            </a:extLst>
          </p:cNvPr>
          <p:cNvSpPr txBox="1"/>
          <p:nvPr/>
        </p:nvSpPr>
        <p:spPr>
          <a:xfrm>
            <a:off x="7552706" y="1268347"/>
            <a:ext cx="4286993" cy="2715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主存块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L2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  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L1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若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L2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中有空闲块，则直接调入块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；否则块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替换块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检查块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是否在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L1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如果不在，直接替换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7402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8CA7654-310D-4192-B613-42E6A1226B11}"/>
              </a:ext>
            </a:extLst>
          </p:cNvPr>
          <p:cNvGrpSpPr/>
          <p:nvPr/>
        </p:nvGrpSpPr>
        <p:grpSpPr>
          <a:xfrm>
            <a:off x="635244" y="278225"/>
            <a:ext cx="5315466" cy="718321"/>
            <a:chOff x="635242" y="278221"/>
            <a:chExt cx="5315466" cy="718320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8409651-4A1E-4EFF-A577-C5B14C3AA49F}"/>
                </a:ext>
              </a:extLst>
            </p:cNvPr>
            <p:cNvSpPr/>
            <p:nvPr/>
          </p:nvSpPr>
          <p:spPr>
            <a:xfrm>
              <a:off x="635242" y="688764"/>
              <a:ext cx="491053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Principle of Multi-level Inclusive Cache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C373973-1B93-4224-ACB7-EF1FC22869A4}"/>
                </a:ext>
              </a:extLst>
            </p:cNvPr>
            <p:cNvSpPr/>
            <p:nvPr/>
          </p:nvSpPr>
          <p:spPr>
            <a:xfrm>
              <a:off x="1197484" y="278221"/>
              <a:ext cx="475322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包含式多级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Cache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的工作原理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4A1E1430-DD2D-44E8-ADC7-211131B9A904}"/>
              </a:ext>
            </a:extLst>
          </p:cNvPr>
          <p:cNvSpPr/>
          <p:nvPr/>
        </p:nvSpPr>
        <p:spPr>
          <a:xfrm>
            <a:off x="1066750" y="1404403"/>
            <a:ext cx="3826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场景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400" b="1" dirty="0" err="1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L1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400" b="1" dirty="0" err="1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L2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均访问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Miss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64C09C8-C2DB-4C7A-A10C-A0D6A39E0498}"/>
              </a:ext>
            </a:extLst>
          </p:cNvPr>
          <p:cNvGrpSpPr/>
          <p:nvPr/>
        </p:nvGrpSpPr>
        <p:grpSpPr>
          <a:xfrm>
            <a:off x="342467" y="2479965"/>
            <a:ext cx="2897522" cy="1937656"/>
            <a:chOff x="1066861" y="2479965"/>
            <a:chExt cx="2897522" cy="193765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1127F839-B30C-4415-A7B3-3CCC2D750534}"/>
                </a:ext>
              </a:extLst>
            </p:cNvPr>
            <p:cNvGrpSpPr/>
            <p:nvPr/>
          </p:nvGrpSpPr>
          <p:grpSpPr>
            <a:xfrm>
              <a:off x="1066861" y="2481943"/>
              <a:ext cx="1450711" cy="1935678"/>
              <a:chOff x="1197486" y="2481943"/>
              <a:chExt cx="1450711" cy="1935678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D7EAC5D-66B4-4717-BF6A-14CA9874E7C1}"/>
                  </a:ext>
                </a:extLst>
              </p:cNvPr>
              <p:cNvSpPr/>
              <p:nvPr/>
            </p:nvSpPr>
            <p:spPr>
              <a:xfrm>
                <a:off x="1197486" y="2481943"/>
                <a:ext cx="1450711" cy="193567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" name="直接连接符 3">
                <a:extLst>
                  <a:ext uri="{FF2B5EF4-FFF2-40B4-BE49-F238E27FC236}">
                    <a16:creationId xmlns:a16="http://schemas.microsoft.com/office/drawing/2014/main" id="{1510E01B-CF53-4D53-81EA-B6070599EEAA}"/>
                  </a:ext>
                </a:extLst>
              </p:cNvPr>
              <p:cNvCxnSpPr>
                <a:stCxn id="2" idx="1"/>
                <a:endCxn id="2" idx="3"/>
              </p:cNvCxnSpPr>
              <p:nvPr/>
            </p:nvCxnSpPr>
            <p:spPr>
              <a:xfrm>
                <a:off x="1197486" y="3449782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00A68BAA-55D9-475E-B6DA-90EA6954950C}"/>
                  </a:ext>
                </a:extLst>
              </p:cNvPr>
              <p:cNvCxnSpPr/>
              <p:nvPr/>
            </p:nvCxnSpPr>
            <p:spPr>
              <a:xfrm>
                <a:off x="1197486" y="2962894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B39FF6E1-6BFC-4C6A-92B3-F941727154EF}"/>
                  </a:ext>
                </a:extLst>
              </p:cNvPr>
              <p:cNvCxnSpPr/>
              <p:nvPr/>
            </p:nvCxnSpPr>
            <p:spPr>
              <a:xfrm>
                <a:off x="1197486" y="3936671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1E68F74B-F3AD-41FB-85B1-C3A860E9167C}"/>
                </a:ext>
              </a:extLst>
            </p:cNvPr>
            <p:cNvGrpSpPr/>
            <p:nvPr/>
          </p:nvGrpSpPr>
          <p:grpSpPr>
            <a:xfrm>
              <a:off x="2513672" y="2479965"/>
              <a:ext cx="1450711" cy="1935678"/>
              <a:chOff x="1197486" y="2481943"/>
              <a:chExt cx="1450711" cy="1935678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5930F19-A85A-4144-AB56-E840562111E3}"/>
                  </a:ext>
                </a:extLst>
              </p:cNvPr>
              <p:cNvSpPr/>
              <p:nvPr/>
            </p:nvSpPr>
            <p:spPr>
              <a:xfrm>
                <a:off x="1197486" y="2481943"/>
                <a:ext cx="1450711" cy="193567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3B59A4A9-630E-47DF-B0CC-856CBAA4A0DF}"/>
                  </a:ext>
                </a:extLst>
              </p:cNvPr>
              <p:cNvCxnSpPr>
                <a:stCxn id="31" idx="1"/>
                <a:endCxn id="31" idx="3"/>
              </p:cNvCxnSpPr>
              <p:nvPr/>
            </p:nvCxnSpPr>
            <p:spPr>
              <a:xfrm>
                <a:off x="1197486" y="3449782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D02849A1-9920-49CD-8522-4C74440A4412}"/>
                  </a:ext>
                </a:extLst>
              </p:cNvPr>
              <p:cNvCxnSpPr/>
              <p:nvPr/>
            </p:nvCxnSpPr>
            <p:spPr>
              <a:xfrm>
                <a:off x="1197486" y="2962894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9FD225B4-49B9-4780-BA8B-B376A4F13711}"/>
                  </a:ext>
                </a:extLst>
              </p:cNvPr>
              <p:cNvCxnSpPr/>
              <p:nvPr/>
            </p:nvCxnSpPr>
            <p:spPr>
              <a:xfrm>
                <a:off x="1197486" y="3936671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BBA73487-9503-4E76-A9EA-B70E22900F13}"/>
              </a:ext>
            </a:extLst>
          </p:cNvPr>
          <p:cNvGrpSpPr/>
          <p:nvPr/>
        </p:nvGrpSpPr>
        <p:grpSpPr>
          <a:xfrm>
            <a:off x="4416509" y="2479964"/>
            <a:ext cx="2897521" cy="3873335"/>
            <a:chOff x="5402159" y="2479964"/>
            <a:chExt cx="2897521" cy="3873335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FD34D2E1-75F8-45FF-B416-5EE0A3EEA391}"/>
                </a:ext>
              </a:extLst>
            </p:cNvPr>
            <p:cNvGrpSpPr/>
            <p:nvPr/>
          </p:nvGrpSpPr>
          <p:grpSpPr>
            <a:xfrm>
              <a:off x="5402160" y="2481943"/>
              <a:ext cx="1450711" cy="1935678"/>
              <a:chOff x="1197486" y="2481943"/>
              <a:chExt cx="1450711" cy="1935678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C52F7520-B07B-41B1-BA33-593E84A37F40}"/>
                  </a:ext>
                </a:extLst>
              </p:cNvPr>
              <p:cNvSpPr/>
              <p:nvPr/>
            </p:nvSpPr>
            <p:spPr>
              <a:xfrm>
                <a:off x="1197486" y="2481943"/>
                <a:ext cx="1450711" cy="193567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BAD7656D-B990-48B7-AF0B-BDBAB1359B3E}"/>
                  </a:ext>
                </a:extLst>
              </p:cNvPr>
              <p:cNvCxnSpPr>
                <a:stCxn id="20" idx="1"/>
                <a:endCxn id="20" idx="3"/>
              </p:cNvCxnSpPr>
              <p:nvPr/>
            </p:nvCxnSpPr>
            <p:spPr>
              <a:xfrm>
                <a:off x="1197486" y="3449782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E10FA441-BFA0-48C6-8048-A0D270D5D4EA}"/>
                  </a:ext>
                </a:extLst>
              </p:cNvPr>
              <p:cNvCxnSpPr/>
              <p:nvPr/>
            </p:nvCxnSpPr>
            <p:spPr>
              <a:xfrm>
                <a:off x="1197486" y="2962894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41C23302-F5FD-4865-9B15-D6CA2E585136}"/>
                  </a:ext>
                </a:extLst>
              </p:cNvPr>
              <p:cNvCxnSpPr/>
              <p:nvPr/>
            </p:nvCxnSpPr>
            <p:spPr>
              <a:xfrm>
                <a:off x="1197486" y="3936671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B5A4AFA5-8482-42CC-A5D7-AC0793FD1740}"/>
                </a:ext>
              </a:extLst>
            </p:cNvPr>
            <p:cNvGrpSpPr/>
            <p:nvPr/>
          </p:nvGrpSpPr>
          <p:grpSpPr>
            <a:xfrm>
              <a:off x="5402159" y="4417621"/>
              <a:ext cx="1450711" cy="1935678"/>
              <a:chOff x="1197486" y="2481943"/>
              <a:chExt cx="1450711" cy="1935678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D5959ADC-C821-49B7-925C-31E9BE95FE06}"/>
                  </a:ext>
                </a:extLst>
              </p:cNvPr>
              <p:cNvSpPr/>
              <p:nvPr/>
            </p:nvSpPr>
            <p:spPr>
              <a:xfrm>
                <a:off x="1197486" y="2481943"/>
                <a:ext cx="1450711" cy="193567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998ECADC-4C4B-4E31-92D0-66A400477749}"/>
                  </a:ext>
                </a:extLst>
              </p:cNvPr>
              <p:cNvCxnSpPr>
                <a:stCxn id="26" idx="1"/>
                <a:endCxn id="26" idx="3"/>
              </p:cNvCxnSpPr>
              <p:nvPr/>
            </p:nvCxnSpPr>
            <p:spPr>
              <a:xfrm>
                <a:off x="1197486" y="3449782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C04341D0-2E34-4BBB-992E-4653F2C1BE57}"/>
                  </a:ext>
                </a:extLst>
              </p:cNvPr>
              <p:cNvCxnSpPr/>
              <p:nvPr/>
            </p:nvCxnSpPr>
            <p:spPr>
              <a:xfrm>
                <a:off x="1197486" y="2962894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38A59B0C-C765-40D1-82E4-CBD9F2053275}"/>
                  </a:ext>
                </a:extLst>
              </p:cNvPr>
              <p:cNvCxnSpPr/>
              <p:nvPr/>
            </p:nvCxnSpPr>
            <p:spPr>
              <a:xfrm>
                <a:off x="1197486" y="3936671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0D8AEC7C-23EB-4FD6-ADEA-A8D31572E9AE}"/>
                </a:ext>
              </a:extLst>
            </p:cNvPr>
            <p:cNvGrpSpPr/>
            <p:nvPr/>
          </p:nvGrpSpPr>
          <p:grpSpPr>
            <a:xfrm>
              <a:off x="6848969" y="2479964"/>
              <a:ext cx="1450711" cy="1935678"/>
              <a:chOff x="1197486" y="2481943"/>
              <a:chExt cx="1450711" cy="1935678"/>
            </a:xfrm>
          </p:grpSpPr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86601CE0-5CA2-40CC-A626-98619BD85ACD}"/>
                  </a:ext>
                </a:extLst>
              </p:cNvPr>
              <p:cNvSpPr/>
              <p:nvPr/>
            </p:nvSpPr>
            <p:spPr>
              <a:xfrm>
                <a:off x="1197486" y="2481943"/>
                <a:ext cx="1450711" cy="193567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271E4FBB-7F5E-49B7-A3BC-5E8104115A89}"/>
                  </a:ext>
                </a:extLst>
              </p:cNvPr>
              <p:cNvCxnSpPr>
                <a:stCxn id="36" idx="1"/>
                <a:endCxn id="36" idx="3"/>
              </p:cNvCxnSpPr>
              <p:nvPr/>
            </p:nvCxnSpPr>
            <p:spPr>
              <a:xfrm>
                <a:off x="1197486" y="3449782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26899A37-CF53-4F31-AADD-8A892FA5AF09}"/>
                  </a:ext>
                </a:extLst>
              </p:cNvPr>
              <p:cNvCxnSpPr/>
              <p:nvPr/>
            </p:nvCxnSpPr>
            <p:spPr>
              <a:xfrm>
                <a:off x="1197486" y="2962894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1BE8B526-11FE-401E-A5DC-49729F9DAD4A}"/>
                  </a:ext>
                </a:extLst>
              </p:cNvPr>
              <p:cNvCxnSpPr/>
              <p:nvPr/>
            </p:nvCxnSpPr>
            <p:spPr>
              <a:xfrm>
                <a:off x="1197486" y="3936671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A9695170-11E7-44B9-8528-5DC99076F0C0}"/>
                </a:ext>
              </a:extLst>
            </p:cNvPr>
            <p:cNvGrpSpPr/>
            <p:nvPr/>
          </p:nvGrpSpPr>
          <p:grpSpPr>
            <a:xfrm>
              <a:off x="6848968" y="4415642"/>
              <a:ext cx="1450711" cy="1935678"/>
              <a:chOff x="1197486" y="2481943"/>
              <a:chExt cx="1450711" cy="1935678"/>
            </a:xfrm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B2D8AB79-7627-4A18-9DD1-EC9222003C5F}"/>
                  </a:ext>
                </a:extLst>
              </p:cNvPr>
              <p:cNvSpPr/>
              <p:nvPr/>
            </p:nvSpPr>
            <p:spPr>
              <a:xfrm>
                <a:off x="1197486" y="2481943"/>
                <a:ext cx="1450711" cy="193567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084E5420-0141-45E6-8DE5-5B42B7E92665}"/>
                  </a:ext>
                </a:extLst>
              </p:cNvPr>
              <p:cNvCxnSpPr>
                <a:stCxn id="42" idx="1"/>
                <a:endCxn id="42" idx="3"/>
              </p:cNvCxnSpPr>
              <p:nvPr/>
            </p:nvCxnSpPr>
            <p:spPr>
              <a:xfrm>
                <a:off x="1197486" y="3449782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8B26A5D8-1C30-4908-94B3-0A488DDC2506}"/>
                  </a:ext>
                </a:extLst>
              </p:cNvPr>
              <p:cNvCxnSpPr/>
              <p:nvPr/>
            </p:nvCxnSpPr>
            <p:spPr>
              <a:xfrm>
                <a:off x="1197486" y="2962894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7D40C073-45C4-47F7-9167-9ED44334C1BC}"/>
                  </a:ext>
                </a:extLst>
              </p:cNvPr>
              <p:cNvCxnSpPr/>
              <p:nvPr/>
            </p:nvCxnSpPr>
            <p:spPr>
              <a:xfrm>
                <a:off x="1197486" y="3936671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BB88A165-9049-4D69-BF0C-7627739403D4}"/>
              </a:ext>
            </a:extLst>
          </p:cNvPr>
          <p:cNvSpPr txBox="1"/>
          <p:nvPr/>
        </p:nvSpPr>
        <p:spPr>
          <a:xfrm>
            <a:off x="768991" y="2499250"/>
            <a:ext cx="596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a’</a:t>
            </a:r>
            <a:r>
              <a:rPr lang="zh-CN" altLang="en-US" sz="2400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F202F02B-0B91-4E16-ACCD-443C6EEA5054}"/>
              </a:ext>
            </a:extLst>
          </p:cNvPr>
          <p:cNvSpPr txBox="1"/>
          <p:nvPr/>
        </p:nvSpPr>
        <p:spPr>
          <a:xfrm>
            <a:off x="2263297" y="2497270"/>
            <a:ext cx="475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4EB36EA3-30F8-4851-B3A0-0C0D9AABC3DE}"/>
              </a:ext>
            </a:extLst>
          </p:cNvPr>
          <p:cNvSpPr txBox="1"/>
          <p:nvPr/>
        </p:nvSpPr>
        <p:spPr>
          <a:xfrm>
            <a:off x="4863992" y="2497271"/>
            <a:ext cx="536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400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FA5C466-4EAD-41DC-8642-64476C21A9E2}"/>
              </a:ext>
            </a:extLst>
          </p:cNvPr>
          <p:cNvSpPr txBox="1"/>
          <p:nvPr/>
        </p:nvSpPr>
        <p:spPr>
          <a:xfrm>
            <a:off x="6334548" y="2495291"/>
            <a:ext cx="475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A’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710452C1-6CD9-4517-A793-797EEEF695C9}"/>
              </a:ext>
            </a:extLst>
          </p:cNvPr>
          <p:cNvSpPr txBox="1"/>
          <p:nvPr/>
        </p:nvSpPr>
        <p:spPr>
          <a:xfrm>
            <a:off x="994622" y="2002975"/>
            <a:ext cx="1555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L1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Cache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FF6E1584-1B26-4864-B635-6FA0BC862CA6}"/>
              </a:ext>
            </a:extLst>
          </p:cNvPr>
          <p:cNvSpPr txBox="1"/>
          <p:nvPr/>
        </p:nvSpPr>
        <p:spPr>
          <a:xfrm>
            <a:off x="5315259" y="2012873"/>
            <a:ext cx="1555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L2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Cache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7504B0FA-59D1-44A1-A4CA-519B6E5DDEB0}"/>
              </a:ext>
            </a:extLst>
          </p:cNvPr>
          <p:cNvSpPr txBox="1"/>
          <p:nvPr/>
        </p:nvSpPr>
        <p:spPr>
          <a:xfrm>
            <a:off x="342360" y="4881831"/>
            <a:ext cx="2068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*：表示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LRU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块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A0E4F7B-6C47-47B8-823E-228C16E4760D}"/>
              </a:ext>
            </a:extLst>
          </p:cNvPr>
          <p:cNvSpPr txBox="1"/>
          <p:nvPr/>
        </p:nvSpPr>
        <p:spPr>
          <a:xfrm>
            <a:off x="340378" y="5604244"/>
            <a:ext cx="4136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访问块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），两个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均缺失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607C3C41-8E4C-4C77-9C10-07077774B8F1}"/>
              </a:ext>
            </a:extLst>
          </p:cNvPr>
          <p:cNvSpPr txBox="1"/>
          <p:nvPr/>
        </p:nvSpPr>
        <p:spPr>
          <a:xfrm>
            <a:off x="7552706" y="1268347"/>
            <a:ext cx="4286993" cy="4100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主存块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L2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  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L1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若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L2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中有空闲块，则直接调入块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；否则块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替换块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检查块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是否在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L1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如果不在，直接替换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否则，如果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为“脏”，则在替换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之前先将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写回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；再将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置为无效（为什么？）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AF931E4-D85F-44D2-98A0-B52F4F29B670}"/>
              </a:ext>
            </a:extLst>
          </p:cNvPr>
          <p:cNvCxnSpPr/>
          <p:nvPr/>
        </p:nvCxnSpPr>
        <p:spPr>
          <a:xfrm>
            <a:off x="3239989" y="2707574"/>
            <a:ext cx="1176520" cy="0"/>
          </a:xfrm>
          <a:prstGeom prst="straightConnector1">
            <a:avLst/>
          </a:prstGeom>
          <a:ln w="381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567C4321-0A30-46D1-A428-1E137133D539}"/>
              </a:ext>
            </a:extLst>
          </p:cNvPr>
          <p:cNvSpPr txBox="1"/>
          <p:nvPr/>
        </p:nvSpPr>
        <p:spPr>
          <a:xfrm>
            <a:off x="3321995" y="1998247"/>
            <a:ext cx="993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写回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D=1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47425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E63137F-1545-4A23-8985-F45AD0E643AA}"/>
              </a:ext>
            </a:extLst>
          </p:cNvPr>
          <p:cNvSpPr txBox="1"/>
          <p:nvPr/>
        </p:nvSpPr>
        <p:spPr>
          <a:xfrm>
            <a:off x="904459" y="1287946"/>
            <a:ext cx="8941157" cy="414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Ø"/>
            </a:pPr>
            <a:r>
              <a:rPr lang="en-US" altLang="zh-CN" sz="3200" dirty="0"/>
              <a:t>Cache</a:t>
            </a:r>
            <a:r>
              <a:rPr lang="zh-CN" altLang="en-US" sz="3200" dirty="0"/>
              <a:t>综述</a:t>
            </a:r>
            <a:endParaRPr lang="en-US" altLang="zh-CN" sz="3200" dirty="0"/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Ø"/>
            </a:pP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</a:rPr>
              <a:t>Cache</a:t>
            </a: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性能的量化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Ø"/>
            </a:pP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</a:rPr>
              <a:t>Cache</a:t>
            </a: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性能的优化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Ø"/>
            </a:pP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</a:rPr>
              <a:t>Cache</a:t>
            </a: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控制器的实现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6" y="278225"/>
            <a:ext cx="4954371" cy="830999"/>
            <a:chOff x="908364" y="278221"/>
            <a:chExt cx="4954371" cy="8309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4" y="801441"/>
              <a:ext cx="1383572" cy="3077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Cache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466525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高速缓冲存储器（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Cache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）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087373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8CA7654-310D-4192-B613-42E6A1226B11}"/>
              </a:ext>
            </a:extLst>
          </p:cNvPr>
          <p:cNvGrpSpPr/>
          <p:nvPr/>
        </p:nvGrpSpPr>
        <p:grpSpPr>
          <a:xfrm>
            <a:off x="635244" y="278225"/>
            <a:ext cx="5315466" cy="718321"/>
            <a:chOff x="635242" y="278221"/>
            <a:chExt cx="5315466" cy="718320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8409651-4A1E-4EFF-A577-C5B14C3AA49F}"/>
                </a:ext>
              </a:extLst>
            </p:cNvPr>
            <p:cNvSpPr/>
            <p:nvPr/>
          </p:nvSpPr>
          <p:spPr>
            <a:xfrm>
              <a:off x="635242" y="688764"/>
              <a:ext cx="491053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Principle of Multi-level Inclusive Cache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C373973-1B93-4224-ACB7-EF1FC22869A4}"/>
                </a:ext>
              </a:extLst>
            </p:cNvPr>
            <p:cNvSpPr/>
            <p:nvPr/>
          </p:nvSpPr>
          <p:spPr>
            <a:xfrm>
              <a:off x="1197484" y="278221"/>
              <a:ext cx="475322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包含式多级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Cache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的工作原理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4A1E1430-DD2D-44E8-ADC7-211131B9A904}"/>
              </a:ext>
            </a:extLst>
          </p:cNvPr>
          <p:cNvSpPr/>
          <p:nvPr/>
        </p:nvSpPr>
        <p:spPr>
          <a:xfrm>
            <a:off x="1066750" y="1404403"/>
            <a:ext cx="3826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场景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400" b="1" dirty="0" err="1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L1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400" b="1" dirty="0" err="1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L2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均访问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Miss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64C09C8-C2DB-4C7A-A10C-A0D6A39E0498}"/>
              </a:ext>
            </a:extLst>
          </p:cNvPr>
          <p:cNvGrpSpPr/>
          <p:nvPr/>
        </p:nvGrpSpPr>
        <p:grpSpPr>
          <a:xfrm>
            <a:off x="342467" y="2479965"/>
            <a:ext cx="2897522" cy="1937656"/>
            <a:chOff x="1066861" y="2479965"/>
            <a:chExt cx="2897522" cy="193765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1127F839-B30C-4415-A7B3-3CCC2D750534}"/>
                </a:ext>
              </a:extLst>
            </p:cNvPr>
            <p:cNvGrpSpPr/>
            <p:nvPr/>
          </p:nvGrpSpPr>
          <p:grpSpPr>
            <a:xfrm>
              <a:off x="1066861" y="2481943"/>
              <a:ext cx="1450711" cy="1935678"/>
              <a:chOff x="1197486" y="2481943"/>
              <a:chExt cx="1450711" cy="1935678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D7EAC5D-66B4-4717-BF6A-14CA9874E7C1}"/>
                  </a:ext>
                </a:extLst>
              </p:cNvPr>
              <p:cNvSpPr/>
              <p:nvPr/>
            </p:nvSpPr>
            <p:spPr>
              <a:xfrm>
                <a:off x="1197486" y="2481943"/>
                <a:ext cx="1450711" cy="193567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" name="直接连接符 3">
                <a:extLst>
                  <a:ext uri="{FF2B5EF4-FFF2-40B4-BE49-F238E27FC236}">
                    <a16:creationId xmlns:a16="http://schemas.microsoft.com/office/drawing/2014/main" id="{1510E01B-CF53-4D53-81EA-B6070599EEAA}"/>
                  </a:ext>
                </a:extLst>
              </p:cNvPr>
              <p:cNvCxnSpPr>
                <a:stCxn id="2" idx="1"/>
                <a:endCxn id="2" idx="3"/>
              </p:cNvCxnSpPr>
              <p:nvPr/>
            </p:nvCxnSpPr>
            <p:spPr>
              <a:xfrm>
                <a:off x="1197486" y="3449782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00A68BAA-55D9-475E-B6DA-90EA6954950C}"/>
                  </a:ext>
                </a:extLst>
              </p:cNvPr>
              <p:cNvCxnSpPr/>
              <p:nvPr/>
            </p:nvCxnSpPr>
            <p:spPr>
              <a:xfrm>
                <a:off x="1197486" y="2962894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B39FF6E1-6BFC-4C6A-92B3-F941727154EF}"/>
                  </a:ext>
                </a:extLst>
              </p:cNvPr>
              <p:cNvCxnSpPr/>
              <p:nvPr/>
            </p:nvCxnSpPr>
            <p:spPr>
              <a:xfrm>
                <a:off x="1197486" y="3936671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1E68F74B-F3AD-41FB-85B1-C3A860E9167C}"/>
                </a:ext>
              </a:extLst>
            </p:cNvPr>
            <p:cNvGrpSpPr/>
            <p:nvPr/>
          </p:nvGrpSpPr>
          <p:grpSpPr>
            <a:xfrm>
              <a:off x="2513672" y="2479965"/>
              <a:ext cx="1450711" cy="1935678"/>
              <a:chOff x="1197486" y="2481943"/>
              <a:chExt cx="1450711" cy="1935678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5930F19-A85A-4144-AB56-E840562111E3}"/>
                  </a:ext>
                </a:extLst>
              </p:cNvPr>
              <p:cNvSpPr/>
              <p:nvPr/>
            </p:nvSpPr>
            <p:spPr>
              <a:xfrm>
                <a:off x="1197486" y="2481943"/>
                <a:ext cx="1450711" cy="193567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3B59A4A9-630E-47DF-B0CC-856CBAA4A0DF}"/>
                  </a:ext>
                </a:extLst>
              </p:cNvPr>
              <p:cNvCxnSpPr>
                <a:stCxn id="31" idx="1"/>
                <a:endCxn id="31" idx="3"/>
              </p:cNvCxnSpPr>
              <p:nvPr/>
            </p:nvCxnSpPr>
            <p:spPr>
              <a:xfrm>
                <a:off x="1197486" y="3449782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D02849A1-9920-49CD-8522-4C74440A4412}"/>
                  </a:ext>
                </a:extLst>
              </p:cNvPr>
              <p:cNvCxnSpPr/>
              <p:nvPr/>
            </p:nvCxnSpPr>
            <p:spPr>
              <a:xfrm>
                <a:off x="1197486" y="2962894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9FD225B4-49B9-4780-BA8B-B376A4F13711}"/>
                  </a:ext>
                </a:extLst>
              </p:cNvPr>
              <p:cNvCxnSpPr/>
              <p:nvPr/>
            </p:nvCxnSpPr>
            <p:spPr>
              <a:xfrm>
                <a:off x="1197486" y="3936671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BBA73487-9503-4E76-A9EA-B70E22900F13}"/>
              </a:ext>
            </a:extLst>
          </p:cNvPr>
          <p:cNvGrpSpPr/>
          <p:nvPr/>
        </p:nvGrpSpPr>
        <p:grpSpPr>
          <a:xfrm>
            <a:off x="4416509" y="2479964"/>
            <a:ext cx="2897521" cy="3873335"/>
            <a:chOff x="5402159" y="2479964"/>
            <a:chExt cx="2897521" cy="3873335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FD34D2E1-75F8-45FF-B416-5EE0A3EEA391}"/>
                </a:ext>
              </a:extLst>
            </p:cNvPr>
            <p:cNvGrpSpPr/>
            <p:nvPr/>
          </p:nvGrpSpPr>
          <p:grpSpPr>
            <a:xfrm>
              <a:off x="5402160" y="2481943"/>
              <a:ext cx="1450711" cy="1935678"/>
              <a:chOff x="1197486" y="2481943"/>
              <a:chExt cx="1450711" cy="1935678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C52F7520-B07B-41B1-BA33-593E84A37F40}"/>
                  </a:ext>
                </a:extLst>
              </p:cNvPr>
              <p:cNvSpPr/>
              <p:nvPr/>
            </p:nvSpPr>
            <p:spPr>
              <a:xfrm>
                <a:off x="1197486" y="2481943"/>
                <a:ext cx="1450711" cy="193567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BAD7656D-B990-48B7-AF0B-BDBAB1359B3E}"/>
                  </a:ext>
                </a:extLst>
              </p:cNvPr>
              <p:cNvCxnSpPr>
                <a:stCxn id="20" idx="1"/>
                <a:endCxn id="20" idx="3"/>
              </p:cNvCxnSpPr>
              <p:nvPr/>
            </p:nvCxnSpPr>
            <p:spPr>
              <a:xfrm>
                <a:off x="1197486" y="3449782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E10FA441-BFA0-48C6-8048-A0D270D5D4EA}"/>
                  </a:ext>
                </a:extLst>
              </p:cNvPr>
              <p:cNvCxnSpPr/>
              <p:nvPr/>
            </p:nvCxnSpPr>
            <p:spPr>
              <a:xfrm>
                <a:off x="1197486" y="2962894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41C23302-F5FD-4865-9B15-D6CA2E585136}"/>
                  </a:ext>
                </a:extLst>
              </p:cNvPr>
              <p:cNvCxnSpPr/>
              <p:nvPr/>
            </p:nvCxnSpPr>
            <p:spPr>
              <a:xfrm>
                <a:off x="1197486" y="3936671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B5A4AFA5-8482-42CC-A5D7-AC0793FD1740}"/>
                </a:ext>
              </a:extLst>
            </p:cNvPr>
            <p:cNvGrpSpPr/>
            <p:nvPr/>
          </p:nvGrpSpPr>
          <p:grpSpPr>
            <a:xfrm>
              <a:off x="5402159" y="4417621"/>
              <a:ext cx="1450711" cy="1935678"/>
              <a:chOff x="1197486" y="2481943"/>
              <a:chExt cx="1450711" cy="1935678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D5959ADC-C821-49B7-925C-31E9BE95FE06}"/>
                  </a:ext>
                </a:extLst>
              </p:cNvPr>
              <p:cNvSpPr/>
              <p:nvPr/>
            </p:nvSpPr>
            <p:spPr>
              <a:xfrm>
                <a:off x="1197486" y="2481943"/>
                <a:ext cx="1450711" cy="193567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998ECADC-4C4B-4E31-92D0-66A400477749}"/>
                  </a:ext>
                </a:extLst>
              </p:cNvPr>
              <p:cNvCxnSpPr>
                <a:stCxn id="26" idx="1"/>
                <a:endCxn id="26" idx="3"/>
              </p:cNvCxnSpPr>
              <p:nvPr/>
            </p:nvCxnSpPr>
            <p:spPr>
              <a:xfrm>
                <a:off x="1197486" y="3449782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C04341D0-2E34-4BBB-992E-4653F2C1BE57}"/>
                  </a:ext>
                </a:extLst>
              </p:cNvPr>
              <p:cNvCxnSpPr/>
              <p:nvPr/>
            </p:nvCxnSpPr>
            <p:spPr>
              <a:xfrm>
                <a:off x="1197486" y="2962894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38A59B0C-C765-40D1-82E4-CBD9F2053275}"/>
                  </a:ext>
                </a:extLst>
              </p:cNvPr>
              <p:cNvCxnSpPr/>
              <p:nvPr/>
            </p:nvCxnSpPr>
            <p:spPr>
              <a:xfrm>
                <a:off x="1197486" y="3936671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0D8AEC7C-23EB-4FD6-ADEA-A8D31572E9AE}"/>
                </a:ext>
              </a:extLst>
            </p:cNvPr>
            <p:cNvGrpSpPr/>
            <p:nvPr/>
          </p:nvGrpSpPr>
          <p:grpSpPr>
            <a:xfrm>
              <a:off x="6848969" y="2479964"/>
              <a:ext cx="1450711" cy="1935678"/>
              <a:chOff x="1197486" y="2481943"/>
              <a:chExt cx="1450711" cy="1935678"/>
            </a:xfrm>
          </p:grpSpPr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86601CE0-5CA2-40CC-A626-98619BD85ACD}"/>
                  </a:ext>
                </a:extLst>
              </p:cNvPr>
              <p:cNvSpPr/>
              <p:nvPr/>
            </p:nvSpPr>
            <p:spPr>
              <a:xfrm>
                <a:off x="1197486" y="2481943"/>
                <a:ext cx="1450711" cy="193567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271E4FBB-7F5E-49B7-A3BC-5E8104115A89}"/>
                  </a:ext>
                </a:extLst>
              </p:cNvPr>
              <p:cNvCxnSpPr>
                <a:stCxn id="36" idx="1"/>
                <a:endCxn id="36" idx="3"/>
              </p:cNvCxnSpPr>
              <p:nvPr/>
            </p:nvCxnSpPr>
            <p:spPr>
              <a:xfrm>
                <a:off x="1197486" y="3449782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26899A37-CF53-4F31-AADD-8A892FA5AF09}"/>
                  </a:ext>
                </a:extLst>
              </p:cNvPr>
              <p:cNvCxnSpPr/>
              <p:nvPr/>
            </p:nvCxnSpPr>
            <p:spPr>
              <a:xfrm>
                <a:off x="1197486" y="2962894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1BE8B526-11FE-401E-A5DC-49729F9DAD4A}"/>
                  </a:ext>
                </a:extLst>
              </p:cNvPr>
              <p:cNvCxnSpPr/>
              <p:nvPr/>
            </p:nvCxnSpPr>
            <p:spPr>
              <a:xfrm>
                <a:off x="1197486" y="3936671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A9695170-11E7-44B9-8528-5DC99076F0C0}"/>
                </a:ext>
              </a:extLst>
            </p:cNvPr>
            <p:cNvGrpSpPr/>
            <p:nvPr/>
          </p:nvGrpSpPr>
          <p:grpSpPr>
            <a:xfrm>
              <a:off x="6848968" y="4415642"/>
              <a:ext cx="1450711" cy="1935678"/>
              <a:chOff x="1197486" y="2481943"/>
              <a:chExt cx="1450711" cy="1935678"/>
            </a:xfrm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B2D8AB79-7627-4A18-9DD1-EC9222003C5F}"/>
                  </a:ext>
                </a:extLst>
              </p:cNvPr>
              <p:cNvSpPr/>
              <p:nvPr/>
            </p:nvSpPr>
            <p:spPr>
              <a:xfrm>
                <a:off x="1197486" y="2481943"/>
                <a:ext cx="1450711" cy="193567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084E5420-0141-45E6-8DE5-5B42B7E92665}"/>
                  </a:ext>
                </a:extLst>
              </p:cNvPr>
              <p:cNvCxnSpPr>
                <a:stCxn id="42" idx="1"/>
                <a:endCxn id="42" idx="3"/>
              </p:cNvCxnSpPr>
              <p:nvPr/>
            </p:nvCxnSpPr>
            <p:spPr>
              <a:xfrm>
                <a:off x="1197486" y="3449782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8B26A5D8-1C30-4908-94B3-0A488DDC2506}"/>
                  </a:ext>
                </a:extLst>
              </p:cNvPr>
              <p:cNvCxnSpPr/>
              <p:nvPr/>
            </p:nvCxnSpPr>
            <p:spPr>
              <a:xfrm>
                <a:off x="1197486" y="2962894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7D40C073-45C4-47F7-9167-9ED44334C1BC}"/>
                  </a:ext>
                </a:extLst>
              </p:cNvPr>
              <p:cNvCxnSpPr/>
              <p:nvPr/>
            </p:nvCxnSpPr>
            <p:spPr>
              <a:xfrm>
                <a:off x="1197486" y="3936671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BB88A165-9049-4D69-BF0C-7627739403D4}"/>
              </a:ext>
            </a:extLst>
          </p:cNvPr>
          <p:cNvSpPr txBox="1"/>
          <p:nvPr/>
        </p:nvSpPr>
        <p:spPr>
          <a:xfrm>
            <a:off x="768991" y="2499250"/>
            <a:ext cx="596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a’</a:t>
            </a:r>
            <a:r>
              <a:rPr lang="zh-CN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F202F02B-0B91-4E16-ACCD-443C6EEA5054}"/>
              </a:ext>
            </a:extLst>
          </p:cNvPr>
          <p:cNvSpPr txBox="1"/>
          <p:nvPr/>
        </p:nvSpPr>
        <p:spPr>
          <a:xfrm>
            <a:off x="2085170" y="2497270"/>
            <a:ext cx="825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4EB36EA3-30F8-4851-B3A0-0C0D9AABC3DE}"/>
              </a:ext>
            </a:extLst>
          </p:cNvPr>
          <p:cNvSpPr txBox="1"/>
          <p:nvPr/>
        </p:nvSpPr>
        <p:spPr>
          <a:xfrm>
            <a:off x="4863992" y="2497271"/>
            <a:ext cx="536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400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FA5C466-4EAD-41DC-8642-64476C21A9E2}"/>
              </a:ext>
            </a:extLst>
          </p:cNvPr>
          <p:cNvSpPr txBox="1"/>
          <p:nvPr/>
        </p:nvSpPr>
        <p:spPr>
          <a:xfrm>
            <a:off x="6334548" y="2495291"/>
            <a:ext cx="4750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A’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710452C1-6CD9-4517-A793-797EEEF695C9}"/>
              </a:ext>
            </a:extLst>
          </p:cNvPr>
          <p:cNvSpPr txBox="1"/>
          <p:nvPr/>
        </p:nvSpPr>
        <p:spPr>
          <a:xfrm>
            <a:off x="994622" y="2002975"/>
            <a:ext cx="1555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L1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Cache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FF6E1584-1B26-4864-B635-6FA0BC862CA6}"/>
              </a:ext>
            </a:extLst>
          </p:cNvPr>
          <p:cNvSpPr txBox="1"/>
          <p:nvPr/>
        </p:nvSpPr>
        <p:spPr>
          <a:xfrm>
            <a:off x="5315259" y="2012873"/>
            <a:ext cx="1555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L2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Cache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7504B0FA-59D1-44A1-A4CA-519B6E5DDEB0}"/>
              </a:ext>
            </a:extLst>
          </p:cNvPr>
          <p:cNvSpPr txBox="1"/>
          <p:nvPr/>
        </p:nvSpPr>
        <p:spPr>
          <a:xfrm>
            <a:off x="342360" y="4881831"/>
            <a:ext cx="2068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*：表示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LRU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块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A0E4F7B-6C47-47B8-823E-228C16E4760D}"/>
              </a:ext>
            </a:extLst>
          </p:cNvPr>
          <p:cNvSpPr txBox="1"/>
          <p:nvPr/>
        </p:nvSpPr>
        <p:spPr>
          <a:xfrm>
            <a:off x="340378" y="5604244"/>
            <a:ext cx="4136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访问块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），两个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均缺失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607C3C41-8E4C-4C77-9C10-07077774B8F1}"/>
              </a:ext>
            </a:extLst>
          </p:cNvPr>
          <p:cNvSpPr txBox="1"/>
          <p:nvPr/>
        </p:nvSpPr>
        <p:spPr>
          <a:xfrm>
            <a:off x="7552706" y="1268347"/>
            <a:ext cx="4286993" cy="4100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主存块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L2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  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L1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若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L2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中有空闲块，则直接调入块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；否则块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替换块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检查块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是否在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L1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如果不在，直接替换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否则，如果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为“脏”，则在替换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之前先将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写回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；再将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置为无效（为什么？）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181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8CA7654-310D-4192-B613-42E6A1226B11}"/>
              </a:ext>
            </a:extLst>
          </p:cNvPr>
          <p:cNvGrpSpPr/>
          <p:nvPr/>
        </p:nvGrpSpPr>
        <p:grpSpPr>
          <a:xfrm>
            <a:off x="635244" y="278225"/>
            <a:ext cx="5315466" cy="718321"/>
            <a:chOff x="635242" y="278221"/>
            <a:chExt cx="5315466" cy="718320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8409651-4A1E-4EFF-A577-C5B14C3AA49F}"/>
                </a:ext>
              </a:extLst>
            </p:cNvPr>
            <p:cNvSpPr/>
            <p:nvPr/>
          </p:nvSpPr>
          <p:spPr>
            <a:xfrm>
              <a:off x="635242" y="688764"/>
              <a:ext cx="491053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Principle of Multi-level Inclusive Cache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C373973-1B93-4224-ACB7-EF1FC22869A4}"/>
                </a:ext>
              </a:extLst>
            </p:cNvPr>
            <p:cNvSpPr/>
            <p:nvPr/>
          </p:nvSpPr>
          <p:spPr>
            <a:xfrm>
              <a:off x="1197484" y="278221"/>
              <a:ext cx="475322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包含式多级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Cache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的工作原理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4A1E1430-DD2D-44E8-ADC7-211131B9A904}"/>
              </a:ext>
            </a:extLst>
          </p:cNvPr>
          <p:cNvSpPr/>
          <p:nvPr/>
        </p:nvSpPr>
        <p:spPr>
          <a:xfrm>
            <a:off x="1066750" y="1404403"/>
            <a:ext cx="3826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场景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400" b="1" dirty="0" err="1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L1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400" b="1" dirty="0" err="1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L2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均访问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Miss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64C09C8-C2DB-4C7A-A10C-A0D6A39E0498}"/>
              </a:ext>
            </a:extLst>
          </p:cNvPr>
          <p:cNvGrpSpPr/>
          <p:nvPr/>
        </p:nvGrpSpPr>
        <p:grpSpPr>
          <a:xfrm>
            <a:off x="342467" y="2479965"/>
            <a:ext cx="2897522" cy="1937656"/>
            <a:chOff x="1066861" y="2479965"/>
            <a:chExt cx="2897522" cy="193765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1127F839-B30C-4415-A7B3-3CCC2D750534}"/>
                </a:ext>
              </a:extLst>
            </p:cNvPr>
            <p:cNvGrpSpPr/>
            <p:nvPr/>
          </p:nvGrpSpPr>
          <p:grpSpPr>
            <a:xfrm>
              <a:off x="1066861" y="2481943"/>
              <a:ext cx="1450711" cy="1935678"/>
              <a:chOff x="1197486" y="2481943"/>
              <a:chExt cx="1450711" cy="1935678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D7EAC5D-66B4-4717-BF6A-14CA9874E7C1}"/>
                  </a:ext>
                </a:extLst>
              </p:cNvPr>
              <p:cNvSpPr/>
              <p:nvPr/>
            </p:nvSpPr>
            <p:spPr>
              <a:xfrm>
                <a:off x="1197486" y="2481943"/>
                <a:ext cx="1450711" cy="193567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" name="直接连接符 3">
                <a:extLst>
                  <a:ext uri="{FF2B5EF4-FFF2-40B4-BE49-F238E27FC236}">
                    <a16:creationId xmlns:a16="http://schemas.microsoft.com/office/drawing/2014/main" id="{1510E01B-CF53-4D53-81EA-B6070599EEAA}"/>
                  </a:ext>
                </a:extLst>
              </p:cNvPr>
              <p:cNvCxnSpPr>
                <a:stCxn id="2" idx="1"/>
                <a:endCxn id="2" idx="3"/>
              </p:cNvCxnSpPr>
              <p:nvPr/>
            </p:nvCxnSpPr>
            <p:spPr>
              <a:xfrm>
                <a:off x="1197486" y="3449782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00A68BAA-55D9-475E-B6DA-90EA6954950C}"/>
                  </a:ext>
                </a:extLst>
              </p:cNvPr>
              <p:cNvCxnSpPr/>
              <p:nvPr/>
            </p:nvCxnSpPr>
            <p:spPr>
              <a:xfrm>
                <a:off x="1197486" y="2962894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B39FF6E1-6BFC-4C6A-92B3-F941727154EF}"/>
                  </a:ext>
                </a:extLst>
              </p:cNvPr>
              <p:cNvCxnSpPr/>
              <p:nvPr/>
            </p:nvCxnSpPr>
            <p:spPr>
              <a:xfrm>
                <a:off x="1197486" y="3936671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1E68F74B-F3AD-41FB-85B1-C3A860E9167C}"/>
                </a:ext>
              </a:extLst>
            </p:cNvPr>
            <p:cNvGrpSpPr/>
            <p:nvPr/>
          </p:nvGrpSpPr>
          <p:grpSpPr>
            <a:xfrm>
              <a:off x="2513672" y="2479965"/>
              <a:ext cx="1450711" cy="1935678"/>
              <a:chOff x="1197486" y="2481943"/>
              <a:chExt cx="1450711" cy="1935678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5930F19-A85A-4144-AB56-E840562111E3}"/>
                  </a:ext>
                </a:extLst>
              </p:cNvPr>
              <p:cNvSpPr/>
              <p:nvPr/>
            </p:nvSpPr>
            <p:spPr>
              <a:xfrm>
                <a:off x="1197486" y="2481943"/>
                <a:ext cx="1450711" cy="193567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3B59A4A9-630E-47DF-B0CC-856CBAA4A0DF}"/>
                  </a:ext>
                </a:extLst>
              </p:cNvPr>
              <p:cNvCxnSpPr>
                <a:stCxn id="31" idx="1"/>
                <a:endCxn id="31" idx="3"/>
              </p:cNvCxnSpPr>
              <p:nvPr/>
            </p:nvCxnSpPr>
            <p:spPr>
              <a:xfrm>
                <a:off x="1197486" y="3449782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D02849A1-9920-49CD-8522-4C74440A4412}"/>
                  </a:ext>
                </a:extLst>
              </p:cNvPr>
              <p:cNvCxnSpPr/>
              <p:nvPr/>
            </p:nvCxnSpPr>
            <p:spPr>
              <a:xfrm>
                <a:off x="1197486" y="2962894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9FD225B4-49B9-4780-BA8B-B376A4F13711}"/>
                  </a:ext>
                </a:extLst>
              </p:cNvPr>
              <p:cNvCxnSpPr/>
              <p:nvPr/>
            </p:nvCxnSpPr>
            <p:spPr>
              <a:xfrm>
                <a:off x="1197486" y="3936671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BBA73487-9503-4E76-A9EA-B70E22900F13}"/>
              </a:ext>
            </a:extLst>
          </p:cNvPr>
          <p:cNvGrpSpPr/>
          <p:nvPr/>
        </p:nvGrpSpPr>
        <p:grpSpPr>
          <a:xfrm>
            <a:off x="4416509" y="2479964"/>
            <a:ext cx="2897521" cy="3873335"/>
            <a:chOff x="5402159" y="2479964"/>
            <a:chExt cx="2897521" cy="3873335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FD34D2E1-75F8-45FF-B416-5EE0A3EEA391}"/>
                </a:ext>
              </a:extLst>
            </p:cNvPr>
            <p:cNvGrpSpPr/>
            <p:nvPr/>
          </p:nvGrpSpPr>
          <p:grpSpPr>
            <a:xfrm>
              <a:off x="5402160" y="2481943"/>
              <a:ext cx="1450711" cy="1935678"/>
              <a:chOff x="1197486" y="2481943"/>
              <a:chExt cx="1450711" cy="1935678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C52F7520-B07B-41B1-BA33-593E84A37F40}"/>
                  </a:ext>
                </a:extLst>
              </p:cNvPr>
              <p:cNvSpPr/>
              <p:nvPr/>
            </p:nvSpPr>
            <p:spPr>
              <a:xfrm>
                <a:off x="1197486" y="2481943"/>
                <a:ext cx="1450711" cy="193567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BAD7656D-B990-48B7-AF0B-BDBAB1359B3E}"/>
                  </a:ext>
                </a:extLst>
              </p:cNvPr>
              <p:cNvCxnSpPr>
                <a:stCxn id="20" idx="1"/>
                <a:endCxn id="20" idx="3"/>
              </p:cNvCxnSpPr>
              <p:nvPr/>
            </p:nvCxnSpPr>
            <p:spPr>
              <a:xfrm>
                <a:off x="1197486" y="3449782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E10FA441-BFA0-48C6-8048-A0D270D5D4EA}"/>
                  </a:ext>
                </a:extLst>
              </p:cNvPr>
              <p:cNvCxnSpPr/>
              <p:nvPr/>
            </p:nvCxnSpPr>
            <p:spPr>
              <a:xfrm>
                <a:off x="1197486" y="2962894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41C23302-F5FD-4865-9B15-D6CA2E585136}"/>
                  </a:ext>
                </a:extLst>
              </p:cNvPr>
              <p:cNvCxnSpPr/>
              <p:nvPr/>
            </p:nvCxnSpPr>
            <p:spPr>
              <a:xfrm>
                <a:off x="1197486" y="3936671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B5A4AFA5-8482-42CC-A5D7-AC0793FD1740}"/>
                </a:ext>
              </a:extLst>
            </p:cNvPr>
            <p:cNvGrpSpPr/>
            <p:nvPr/>
          </p:nvGrpSpPr>
          <p:grpSpPr>
            <a:xfrm>
              <a:off x="5402159" y="4417621"/>
              <a:ext cx="1450711" cy="1935678"/>
              <a:chOff x="1197486" y="2481943"/>
              <a:chExt cx="1450711" cy="1935678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D5959ADC-C821-49B7-925C-31E9BE95FE06}"/>
                  </a:ext>
                </a:extLst>
              </p:cNvPr>
              <p:cNvSpPr/>
              <p:nvPr/>
            </p:nvSpPr>
            <p:spPr>
              <a:xfrm>
                <a:off x="1197486" y="2481943"/>
                <a:ext cx="1450711" cy="193567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998ECADC-4C4B-4E31-92D0-66A400477749}"/>
                  </a:ext>
                </a:extLst>
              </p:cNvPr>
              <p:cNvCxnSpPr>
                <a:stCxn id="26" idx="1"/>
                <a:endCxn id="26" idx="3"/>
              </p:cNvCxnSpPr>
              <p:nvPr/>
            </p:nvCxnSpPr>
            <p:spPr>
              <a:xfrm>
                <a:off x="1197486" y="3449782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C04341D0-2E34-4BBB-992E-4653F2C1BE57}"/>
                  </a:ext>
                </a:extLst>
              </p:cNvPr>
              <p:cNvCxnSpPr/>
              <p:nvPr/>
            </p:nvCxnSpPr>
            <p:spPr>
              <a:xfrm>
                <a:off x="1197486" y="2962894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38A59B0C-C765-40D1-82E4-CBD9F2053275}"/>
                  </a:ext>
                </a:extLst>
              </p:cNvPr>
              <p:cNvCxnSpPr/>
              <p:nvPr/>
            </p:nvCxnSpPr>
            <p:spPr>
              <a:xfrm>
                <a:off x="1197486" y="3936671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0D8AEC7C-23EB-4FD6-ADEA-A8D31572E9AE}"/>
                </a:ext>
              </a:extLst>
            </p:cNvPr>
            <p:cNvGrpSpPr/>
            <p:nvPr/>
          </p:nvGrpSpPr>
          <p:grpSpPr>
            <a:xfrm>
              <a:off x="6848969" y="2479964"/>
              <a:ext cx="1450711" cy="1935678"/>
              <a:chOff x="1197486" y="2481943"/>
              <a:chExt cx="1450711" cy="1935678"/>
            </a:xfrm>
          </p:grpSpPr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86601CE0-5CA2-40CC-A626-98619BD85ACD}"/>
                  </a:ext>
                </a:extLst>
              </p:cNvPr>
              <p:cNvSpPr/>
              <p:nvPr/>
            </p:nvSpPr>
            <p:spPr>
              <a:xfrm>
                <a:off x="1197486" y="2481943"/>
                <a:ext cx="1450711" cy="193567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271E4FBB-7F5E-49B7-A3BC-5E8104115A89}"/>
                  </a:ext>
                </a:extLst>
              </p:cNvPr>
              <p:cNvCxnSpPr>
                <a:stCxn id="36" idx="1"/>
                <a:endCxn id="36" idx="3"/>
              </p:cNvCxnSpPr>
              <p:nvPr/>
            </p:nvCxnSpPr>
            <p:spPr>
              <a:xfrm>
                <a:off x="1197486" y="3449782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26899A37-CF53-4F31-AADD-8A892FA5AF09}"/>
                  </a:ext>
                </a:extLst>
              </p:cNvPr>
              <p:cNvCxnSpPr/>
              <p:nvPr/>
            </p:nvCxnSpPr>
            <p:spPr>
              <a:xfrm>
                <a:off x="1197486" y="2962894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1BE8B526-11FE-401E-A5DC-49729F9DAD4A}"/>
                  </a:ext>
                </a:extLst>
              </p:cNvPr>
              <p:cNvCxnSpPr/>
              <p:nvPr/>
            </p:nvCxnSpPr>
            <p:spPr>
              <a:xfrm>
                <a:off x="1197486" y="3936671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A9695170-11E7-44B9-8528-5DC99076F0C0}"/>
                </a:ext>
              </a:extLst>
            </p:cNvPr>
            <p:cNvGrpSpPr/>
            <p:nvPr/>
          </p:nvGrpSpPr>
          <p:grpSpPr>
            <a:xfrm>
              <a:off x="6848968" y="4415642"/>
              <a:ext cx="1450711" cy="1935678"/>
              <a:chOff x="1197486" y="2481943"/>
              <a:chExt cx="1450711" cy="1935678"/>
            </a:xfrm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B2D8AB79-7627-4A18-9DD1-EC9222003C5F}"/>
                  </a:ext>
                </a:extLst>
              </p:cNvPr>
              <p:cNvSpPr/>
              <p:nvPr/>
            </p:nvSpPr>
            <p:spPr>
              <a:xfrm>
                <a:off x="1197486" y="2481943"/>
                <a:ext cx="1450711" cy="193567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084E5420-0141-45E6-8DE5-5B42B7E92665}"/>
                  </a:ext>
                </a:extLst>
              </p:cNvPr>
              <p:cNvCxnSpPr>
                <a:stCxn id="42" idx="1"/>
                <a:endCxn id="42" idx="3"/>
              </p:cNvCxnSpPr>
              <p:nvPr/>
            </p:nvCxnSpPr>
            <p:spPr>
              <a:xfrm>
                <a:off x="1197486" y="3449782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8B26A5D8-1C30-4908-94B3-0A488DDC2506}"/>
                  </a:ext>
                </a:extLst>
              </p:cNvPr>
              <p:cNvCxnSpPr/>
              <p:nvPr/>
            </p:nvCxnSpPr>
            <p:spPr>
              <a:xfrm>
                <a:off x="1197486" y="2962894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7D40C073-45C4-47F7-9167-9ED44334C1BC}"/>
                  </a:ext>
                </a:extLst>
              </p:cNvPr>
              <p:cNvCxnSpPr/>
              <p:nvPr/>
            </p:nvCxnSpPr>
            <p:spPr>
              <a:xfrm>
                <a:off x="1197486" y="3936671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BB88A165-9049-4D69-BF0C-7627739403D4}"/>
              </a:ext>
            </a:extLst>
          </p:cNvPr>
          <p:cNvSpPr txBox="1"/>
          <p:nvPr/>
        </p:nvSpPr>
        <p:spPr>
          <a:xfrm>
            <a:off x="768991" y="2499250"/>
            <a:ext cx="596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a’</a:t>
            </a:r>
            <a:r>
              <a:rPr lang="zh-CN" altLang="en-US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F202F02B-0B91-4E16-ACCD-443C6EEA5054}"/>
              </a:ext>
            </a:extLst>
          </p:cNvPr>
          <p:cNvSpPr txBox="1"/>
          <p:nvPr/>
        </p:nvSpPr>
        <p:spPr>
          <a:xfrm>
            <a:off x="2085170" y="2497270"/>
            <a:ext cx="825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inv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4EB36EA3-30F8-4851-B3A0-0C0D9AABC3DE}"/>
              </a:ext>
            </a:extLst>
          </p:cNvPr>
          <p:cNvSpPr txBox="1"/>
          <p:nvPr/>
        </p:nvSpPr>
        <p:spPr>
          <a:xfrm>
            <a:off x="4863992" y="2497271"/>
            <a:ext cx="536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FA5C466-4EAD-41DC-8642-64476C21A9E2}"/>
              </a:ext>
            </a:extLst>
          </p:cNvPr>
          <p:cNvSpPr txBox="1"/>
          <p:nvPr/>
        </p:nvSpPr>
        <p:spPr>
          <a:xfrm>
            <a:off x="6298923" y="2495291"/>
            <a:ext cx="5865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A’</a:t>
            </a:r>
            <a:r>
              <a:rPr lang="zh-CN" altLang="en-US" sz="2400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710452C1-6CD9-4517-A793-797EEEF695C9}"/>
              </a:ext>
            </a:extLst>
          </p:cNvPr>
          <p:cNvSpPr txBox="1"/>
          <p:nvPr/>
        </p:nvSpPr>
        <p:spPr>
          <a:xfrm>
            <a:off x="994622" y="2002975"/>
            <a:ext cx="1555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L1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Cache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FF6E1584-1B26-4864-B635-6FA0BC862CA6}"/>
              </a:ext>
            </a:extLst>
          </p:cNvPr>
          <p:cNvSpPr txBox="1"/>
          <p:nvPr/>
        </p:nvSpPr>
        <p:spPr>
          <a:xfrm>
            <a:off x="5315259" y="2012873"/>
            <a:ext cx="1555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L2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Cache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7504B0FA-59D1-44A1-A4CA-519B6E5DDEB0}"/>
              </a:ext>
            </a:extLst>
          </p:cNvPr>
          <p:cNvSpPr txBox="1"/>
          <p:nvPr/>
        </p:nvSpPr>
        <p:spPr>
          <a:xfrm>
            <a:off x="342360" y="4881831"/>
            <a:ext cx="2068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*：表示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LRU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块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A0E4F7B-6C47-47B8-823E-228C16E4760D}"/>
              </a:ext>
            </a:extLst>
          </p:cNvPr>
          <p:cNvSpPr txBox="1"/>
          <p:nvPr/>
        </p:nvSpPr>
        <p:spPr>
          <a:xfrm>
            <a:off x="340378" y="5604244"/>
            <a:ext cx="4136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访问块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），两个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均缺失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607C3C41-8E4C-4C77-9C10-07077774B8F1}"/>
              </a:ext>
            </a:extLst>
          </p:cNvPr>
          <p:cNvSpPr txBox="1"/>
          <p:nvPr/>
        </p:nvSpPr>
        <p:spPr>
          <a:xfrm>
            <a:off x="7552706" y="1268347"/>
            <a:ext cx="4286993" cy="4100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主存块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L2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  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L1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若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L2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中有空闲块，则直接调入块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；否则块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替换块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检查块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是否在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L1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如果不在，直接替换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否则，如果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为“脏”，则在替换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之前先将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写回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；再将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置为无效（为什么？）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89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8CA7654-310D-4192-B613-42E6A1226B11}"/>
              </a:ext>
            </a:extLst>
          </p:cNvPr>
          <p:cNvGrpSpPr/>
          <p:nvPr/>
        </p:nvGrpSpPr>
        <p:grpSpPr>
          <a:xfrm>
            <a:off x="635244" y="278225"/>
            <a:ext cx="5315466" cy="718321"/>
            <a:chOff x="635242" y="278221"/>
            <a:chExt cx="5315466" cy="718320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8409651-4A1E-4EFF-A577-C5B14C3AA49F}"/>
                </a:ext>
              </a:extLst>
            </p:cNvPr>
            <p:cNvSpPr/>
            <p:nvPr/>
          </p:nvSpPr>
          <p:spPr>
            <a:xfrm>
              <a:off x="635242" y="688764"/>
              <a:ext cx="491053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Principle of Multi-level Inclusive Cache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C373973-1B93-4224-ACB7-EF1FC22869A4}"/>
                </a:ext>
              </a:extLst>
            </p:cNvPr>
            <p:cNvSpPr/>
            <p:nvPr/>
          </p:nvSpPr>
          <p:spPr>
            <a:xfrm>
              <a:off x="1197484" y="278221"/>
              <a:ext cx="475322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包含式多级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Cache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的工作原理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4A1E1430-DD2D-44E8-ADC7-211131B9A904}"/>
              </a:ext>
            </a:extLst>
          </p:cNvPr>
          <p:cNvSpPr/>
          <p:nvPr/>
        </p:nvSpPr>
        <p:spPr>
          <a:xfrm>
            <a:off x="1066750" y="1404403"/>
            <a:ext cx="3826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场景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400" b="1" dirty="0" err="1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L1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400" b="1" dirty="0" err="1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L2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均访问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Miss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64C09C8-C2DB-4C7A-A10C-A0D6A39E0498}"/>
              </a:ext>
            </a:extLst>
          </p:cNvPr>
          <p:cNvGrpSpPr/>
          <p:nvPr/>
        </p:nvGrpSpPr>
        <p:grpSpPr>
          <a:xfrm>
            <a:off x="342467" y="2479965"/>
            <a:ext cx="2897522" cy="1937656"/>
            <a:chOff x="1066861" y="2479965"/>
            <a:chExt cx="2897522" cy="193765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1127F839-B30C-4415-A7B3-3CCC2D750534}"/>
                </a:ext>
              </a:extLst>
            </p:cNvPr>
            <p:cNvGrpSpPr/>
            <p:nvPr/>
          </p:nvGrpSpPr>
          <p:grpSpPr>
            <a:xfrm>
              <a:off x="1066861" y="2481943"/>
              <a:ext cx="1450711" cy="1935678"/>
              <a:chOff x="1197486" y="2481943"/>
              <a:chExt cx="1450711" cy="1935678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D7EAC5D-66B4-4717-BF6A-14CA9874E7C1}"/>
                  </a:ext>
                </a:extLst>
              </p:cNvPr>
              <p:cNvSpPr/>
              <p:nvPr/>
            </p:nvSpPr>
            <p:spPr>
              <a:xfrm>
                <a:off x="1197486" y="2481943"/>
                <a:ext cx="1450711" cy="193567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" name="直接连接符 3">
                <a:extLst>
                  <a:ext uri="{FF2B5EF4-FFF2-40B4-BE49-F238E27FC236}">
                    <a16:creationId xmlns:a16="http://schemas.microsoft.com/office/drawing/2014/main" id="{1510E01B-CF53-4D53-81EA-B6070599EEAA}"/>
                  </a:ext>
                </a:extLst>
              </p:cNvPr>
              <p:cNvCxnSpPr>
                <a:stCxn id="2" idx="1"/>
                <a:endCxn id="2" idx="3"/>
              </p:cNvCxnSpPr>
              <p:nvPr/>
            </p:nvCxnSpPr>
            <p:spPr>
              <a:xfrm>
                <a:off x="1197486" y="3449782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00A68BAA-55D9-475E-B6DA-90EA6954950C}"/>
                  </a:ext>
                </a:extLst>
              </p:cNvPr>
              <p:cNvCxnSpPr/>
              <p:nvPr/>
            </p:nvCxnSpPr>
            <p:spPr>
              <a:xfrm>
                <a:off x="1197486" y="2962894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B39FF6E1-6BFC-4C6A-92B3-F941727154EF}"/>
                  </a:ext>
                </a:extLst>
              </p:cNvPr>
              <p:cNvCxnSpPr/>
              <p:nvPr/>
            </p:nvCxnSpPr>
            <p:spPr>
              <a:xfrm>
                <a:off x="1197486" y="3936671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1E68F74B-F3AD-41FB-85B1-C3A860E9167C}"/>
                </a:ext>
              </a:extLst>
            </p:cNvPr>
            <p:cNvGrpSpPr/>
            <p:nvPr/>
          </p:nvGrpSpPr>
          <p:grpSpPr>
            <a:xfrm>
              <a:off x="2513672" y="2479965"/>
              <a:ext cx="1450711" cy="1935678"/>
              <a:chOff x="1197486" y="2481943"/>
              <a:chExt cx="1450711" cy="1935678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5930F19-A85A-4144-AB56-E840562111E3}"/>
                  </a:ext>
                </a:extLst>
              </p:cNvPr>
              <p:cNvSpPr/>
              <p:nvPr/>
            </p:nvSpPr>
            <p:spPr>
              <a:xfrm>
                <a:off x="1197486" y="2481943"/>
                <a:ext cx="1450711" cy="193567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3B59A4A9-630E-47DF-B0CC-856CBAA4A0DF}"/>
                  </a:ext>
                </a:extLst>
              </p:cNvPr>
              <p:cNvCxnSpPr>
                <a:stCxn id="31" idx="1"/>
                <a:endCxn id="31" idx="3"/>
              </p:cNvCxnSpPr>
              <p:nvPr/>
            </p:nvCxnSpPr>
            <p:spPr>
              <a:xfrm>
                <a:off x="1197486" y="3449782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D02849A1-9920-49CD-8522-4C74440A4412}"/>
                  </a:ext>
                </a:extLst>
              </p:cNvPr>
              <p:cNvCxnSpPr/>
              <p:nvPr/>
            </p:nvCxnSpPr>
            <p:spPr>
              <a:xfrm>
                <a:off x="1197486" y="2962894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9FD225B4-49B9-4780-BA8B-B376A4F13711}"/>
                  </a:ext>
                </a:extLst>
              </p:cNvPr>
              <p:cNvCxnSpPr/>
              <p:nvPr/>
            </p:nvCxnSpPr>
            <p:spPr>
              <a:xfrm>
                <a:off x="1197486" y="3936671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BBA73487-9503-4E76-A9EA-B70E22900F13}"/>
              </a:ext>
            </a:extLst>
          </p:cNvPr>
          <p:cNvGrpSpPr/>
          <p:nvPr/>
        </p:nvGrpSpPr>
        <p:grpSpPr>
          <a:xfrm>
            <a:off x="4416509" y="2479964"/>
            <a:ext cx="2897521" cy="3873335"/>
            <a:chOff x="5402159" y="2479964"/>
            <a:chExt cx="2897521" cy="3873335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FD34D2E1-75F8-45FF-B416-5EE0A3EEA391}"/>
                </a:ext>
              </a:extLst>
            </p:cNvPr>
            <p:cNvGrpSpPr/>
            <p:nvPr/>
          </p:nvGrpSpPr>
          <p:grpSpPr>
            <a:xfrm>
              <a:off x="5402160" y="2481943"/>
              <a:ext cx="1450711" cy="1935678"/>
              <a:chOff x="1197486" y="2481943"/>
              <a:chExt cx="1450711" cy="1935678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C52F7520-B07B-41B1-BA33-593E84A37F40}"/>
                  </a:ext>
                </a:extLst>
              </p:cNvPr>
              <p:cNvSpPr/>
              <p:nvPr/>
            </p:nvSpPr>
            <p:spPr>
              <a:xfrm>
                <a:off x="1197486" y="2481943"/>
                <a:ext cx="1450711" cy="193567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BAD7656D-B990-48B7-AF0B-BDBAB1359B3E}"/>
                  </a:ext>
                </a:extLst>
              </p:cNvPr>
              <p:cNvCxnSpPr>
                <a:stCxn id="20" idx="1"/>
                <a:endCxn id="20" idx="3"/>
              </p:cNvCxnSpPr>
              <p:nvPr/>
            </p:nvCxnSpPr>
            <p:spPr>
              <a:xfrm>
                <a:off x="1197486" y="3449782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E10FA441-BFA0-48C6-8048-A0D270D5D4EA}"/>
                  </a:ext>
                </a:extLst>
              </p:cNvPr>
              <p:cNvCxnSpPr/>
              <p:nvPr/>
            </p:nvCxnSpPr>
            <p:spPr>
              <a:xfrm>
                <a:off x="1197486" y="2962894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41C23302-F5FD-4865-9B15-D6CA2E585136}"/>
                  </a:ext>
                </a:extLst>
              </p:cNvPr>
              <p:cNvCxnSpPr/>
              <p:nvPr/>
            </p:nvCxnSpPr>
            <p:spPr>
              <a:xfrm>
                <a:off x="1197486" y="3936671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B5A4AFA5-8482-42CC-A5D7-AC0793FD1740}"/>
                </a:ext>
              </a:extLst>
            </p:cNvPr>
            <p:cNvGrpSpPr/>
            <p:nvPr/>
          </p:nvGrpSpPr>
          <p:grpSpPr>
            <a:xfrm>
              <a:off x="5402159" y="4417621"/>
              <a:ext cx="1450711" cy="1935678"/>
              <a:chOff x="1197486" y="2481943"/>
              <a:chExt cx="1450711" cy="1935678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D5959ADC-C821-49B7-925C-31E9BE95FE06}"/>
                  </a:ext>
                </a:extLst>
              </p:cNvPr>
              <p:cNvSpPr/>
              <p:nvPr/>
            </p:nvSpPr>
            <p:spPr>
              <a:xfrm>
                <a:off x="1197486" y="2481943"/>
                <a:ext cx="1450711" cy="193567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998ECADC-4C4B-4E31-92D0-66A400477749}"/>
                  </a:ext>
                </a:extLst>
              </p:cNvPr>
              <p:cNvCxnSpPr>
                <a:stCxn id="26" idx="1"/>
                <a:endCxn id="26" idx="3"/>
              </p:cNvCxnSpPr>
              <p:nvPr/>
            </p:nvCxnSpPr>
            <p:spPr>
              <a:xfrm>
                <a:off x="1197486" y="3449782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C04341D0-2E34-4BBB-992E-4653F2C1BE57}"/>
                  </a:ext>
                </a:extLst>
              </p:cNvPr>
              <p:cNvCxnSpPr/>
              <p:nvPr/>
            </p:nvCxnSpPr>
            <p:spPr>
              <a:xfrm>
                <a:off x="1197486" y="2962894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38A59B0C-C765-40D1-82E4-CBD9F2053275}"/>
                  </a:ext>
                </a:extLst>
              </p:cNvPr>
              <p:cNvCxnSpPr/>
              <p:nvPr/>
            </p:nvCxnSpPr>
            <p:spPr>
              <a:xfrm>
                <a:off x="1197486" y="3936671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0D8AEC7C-23EB-4FD6-ADEA-A8D31572E9AE}"/>
                </a:ext>
              </a:extLst>
            </p:cNvPr>
            <p:cNvGrpSpPr/>
            <p:nvPr/>
          </p:nvGrpSpPr>
          <p:grpSpPr>
            <a:xfrm>
              <a:off x="6848969" y="2479964"/>
              <a:ext cx="1450711" cy="1935678"/>
              <a:chOff x="1197486" y="2481943"/>
              <a:chExt cx="1450711" cy="1935678"/>
            </a:xfrm>
          </p:grpSpPr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86601CE0-5CA2-40CC-A626-98619BD85ACD}"/>
                  </a:ext>
                </a:extLst>
              </p:cNvPr>
              <p:cNvSpPr/>
              <p:nvPr/>
            </p:nvSpPr>
            <p:spPr>
              <a:xfrm>
                <a:off x="1197486" y="2481943"/>
                <a:ext cx="1450711" cy="193567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271E4FBB-7F5E-49B7-A3BC-5E8104115A89}"/>
                  </a:ext>
                </a:extLst>
              </p:cNvPr>
              <p:cNvCxnSpPr>
                <a:stCxn id="36" idx="1"/>
                <a:endCxn id="36" idx="3"/>
              </p:cNvCxnSpPr>
              <p:nvPr/>
            </p:nvCxnSpPr>
            <p:spPr>
              <a:xfrm>
                <a:off x="1197486" y="3449782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26899A37-CF53-4F31-AADD-8A892FA5AF09}"/>
                  </a:ext>
                </a:extLst>
              </p:cNvPr>
              <p:cNvCxnSpPr/>
              <p:nvPr/>
            </p:nvCxnSpPr>
            <p:spPr>
              <a:xfrm>
                <a:off x="1197486" y="2962894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1BE8B526-11FE-401E-A5DC-49729F9DAD4A}"/>
                  </a:ext>
                </a:extLst>
              </p:cNvPr>
              <p:cNvCxnSpPr/>
              <p:nvPr/>
            </p:nvCxnSpPr>
            <p:spPr>
              <a:xfrm>
                <a:off x="1197486" y="3936671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A9695170-11E7-44B9-8528-5DC99076F0C0}"/>
                </a:ext>
              </a:extLst>
            </p:cNvPr>
            <p:cNvGrpSpPr/>
            <p:nvPr/>
          </p:nvGrpSpPr>
          <p:grpSpPr>
            <a:xfrm>
              <a:off x="6848968" y="4415642"/>
              <a:ext cx="1450711" cy="1935678"/>
              <a:chOff x="1197486" y="2481943"/>
              <a:chExt cx="1450711" cy="1935678"/>
            </a:xfrm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B2D8AB79-7627-4A18-9DD1-EC9222003C5F}"/>
                  </a:ext>
                </a:extLst>
              </p:cNvPr>
              <p:cNvSpPr/>
              <p:nvPr/>
            </p:nvSpPr>
            <p:spPr>
              <a:xfrm>
                <a:off x="1197486" y="2481943"/>
                <a:ext cx="1450711" cy="193567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084E5420-0141-45E6-8DE5-5B42B7E92665}"/>
                  </a:ext>
                </a:extLst>
              </p:cNvPr>
              <p:cNvCxnSpPr>
                <a:stCxn id="42" idx="1"/>
                <a:endCxn id="42" idx="3"/>
              </p:cNvCxnSpPr>
              <p:nvPr/>
            </p:nvCxnSpPr>
            <p:spPr>
              <a:xfrm>
                <a:off x="1197486" y="3449782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8B26A5D8-1C30-4908-94B3-0A488DDC2506}"/>
                  </a:ext>
                </a:extLst>
              </p:cNvPr>
              <p:cNvCxnSpPr/>
              <p:nvPr/>
            </p:nvCxnSpPr>
            <p:spPr>
              <a:xfrm>
                <a:off x="1197486" y="2962894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7D40C073-45C4-47F7-9167-9ED44334C1BC}"/>
                  </a:ext>
                </a:extLst>
              </p:cNvPr>
              <p:cNvCxnSpPr/>
              <p:nvPr/>
            </p:nvCxnSpPr>
            <p:spPr>
              <a:xfrm>
                <a:off x="1197486" y="3936671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BB88A165-9049-4D69-BF0C-7627739403D4}"/>
              </a:ext>
            </a:extLst>
          </p:cNvPr>
          <p:cNvSpPr txBox="1"/>
          <p:nvPr/>
        </p:nvSpPr>
        <p:spPr>
          <a:xfrm>
            <a:off x="768991" y="2499250"/>
            <a:ext cx="596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2400" b="1" baseline="30000" dirty="0">
              <a:solidFill>
                <a:srgbClr val="FF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F202F02B-0B91-4E16-ACCD-443C6EEA5054}"/>
              </a:ext>
            </a:extLst>
          </p:cNvPr>
          <p:cNvSpPr txBox="1"/>
          <p:nvPr/>
        </p:nvSpPr>
        <p:spPr>
          <a:xfrm>
            <a:off x="2144546" y="2497270"/>
            <a:ext cx="7064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</a:t>
            </a:r>
            <a:r>
              <a:rPr lang="zh-CN" altLang="en-US" sz="2400" b="1" baseline="30000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4EB36EA3-30F8-4851-B3A0-0C0D9AABC3DE}"/>
              </a:ext>
            </a:extLst>
          </p:cNvPr>
          <p:cNvSpPr txBox="1"/>
          <p:nvPr/>
        </p:nvSpPr>
        <p:spPr>
          <a:xfrm>
            <a:off x="4863992" y="2497271"/>
            <a:ext cx="536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2400" b="1" baseline="30000" dirty="0">
              <a:solidFill>
                <a:srgbClr val="FF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FA5C466-4EAD-41DC-8642-64476C21A9E2}"/>
              </a:ext>
            </a:extLst>
          </p:cNvPr>
          <p:cNvSpPr txBox="1"/>
          <p:nvPr/>
        </p:nvSpPr>
        <p:spPr>
          <a:xfrm>
            <a:off x="6287048" y="2495291"/>
            <a:ext cx="586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A’</a:t>
            </a:r>
            <a:r>
              <a:rPr lang="zh-CN" altLang="en-US" sz="2400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710452C1-6CD9-4517-A793-797EEEF695C9}"/>
              </a:ext>
            </a:extLst>
          </p:cNvPr>
          <p:cNvSpPr txBox="1"/>
          <p:nvPr/>
        </p:nvSpPr>
        <p:spPr>
          <a:xfrm>
            <a:off x="994622" y="2002975"/>
            <a:ext cx="1555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L1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Cache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FF6E1584-1B26-4864-B635-6FA0BC862CA6}"/>
              </a:ext>
            </a:extLst>
          </p:cNvPr>
          <p:cNvSpPr txBox="1"/>
          <p:nvPr/>
        </p:nvSpPr>
        <p:spPr>
          <a:xfrm>
            <a:off x="5315259" y="2012873"/>
            <a:ext cx="1555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L2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Cache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7504B0FA-59D1-44A1-A4CA-519B6E5DDEB0}"/>
              </a:ext>
            </a:extLst>
          </p:cNvPr>
          <p:cNvSpPr txBox="1"/>
          <p:nvPr/>
        </p:nvSpPr>
        <p:spPr>
          <a:xfrm>
            <a:off x="342360" y="4881831"/>
            <a:ext cx="2068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*：表示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LRU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块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A0E4F7B-6C47-47B8-823E-228C16E4760D}"/>
              </a:ext>
            </a:extLst>
          </p:cNvPr>
          <p:cNvSpPr txBox="1"/>
          <p:nvPr/>
        </p:nvSpPr>
        <p:spPr>
          <a:xfrm>
            <a:off x="340378" y="5604244"/>
            <a:ext cx="4136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访问块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），两个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均缺失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607C3C41-8E4C-4C77-9C10-07077774B8F1}"/>
              </a:ext>
            </a:extLst>
          </p:cNvPr>
          <p:cNvSpPr txBox="1"/>
          <p:nvPr/>
        </p:nvSpPr>
        <p:spPr>
          <a:xfrm>
            <a:off x="7552706" y="1268347"/>
            <a:ext cx="4286993" cy="5197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主存块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L2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  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L1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若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L2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中有空闲块，则直接调入块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；否则块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替换块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检查块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是否在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L1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如果不在，直接替换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否则，如果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为“脏”，则在替换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之前先将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写回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；再将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置为无效（为什么？）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将块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调入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L1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，替换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a’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，如果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a’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为“脏”，则写回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L2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A’</a:t>
            </a: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4B95BCC9-6BC3-4384-83EB-9CC92554CA72}"/>
              </a:ext>
            </a:extLst>
          </p:cNvPr>
          <p:cNvCxnSpPr/>
          <p:nvPr/>
        </p:nvCxnSpPr>
        <p:spPr>
          <a:xfrm>
            <a:off x="3239989" y="2707574"/>
            <a:ext cx="1176520" cy="0"/>
          </a:xfrm>
          <a:prstGeom prst="straightConnector1">
            <a:avLst/>
          </a:prstGeom>
          <a:ln w="381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77F6B590-1709-4D6E-9B98-99E1E8489E1E}"/>
              </a:ext>
            </a:extLst>
          </p:cNvPr>
          <p:cNvSpPr txBox="1"/>
          <p:nvPr/>
        </p:nvSpPr>
        <p:spPr>
          <a:xfrm>
            <a:off x="3321995" y="1998247"/>
            <a:ext cx="993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写回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D=1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823020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8CA7654-310D-4192-B613-42E6A1226B11}"/>
              </a:ext>
            </a:extLst>
          </p:cNvPr>
          <p:cNvGrpSpPr/>
          <p:nvPr/>
        </p:nvGrpSpPr>
        <p:grpSpPr>
          <a:xfrm>
            <a:off x="635244" y="278225"/>
            <a:ext cx="5315466" cy="718321"/>
            <a:chOff x="635242" y="278221"/>
            <a:chExt cx="5315466" cy="718320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8409651-4A1E-4EFF-A577-C5B14C3AA49F}"/>
                </a:ext>
              </a:extLst>
            </p:cNvPr>
            <p:cNvSpPr/>
            <p:nvPr/>
          </p:nvSpPr>
          <p:spPr>
            <a:xfrm>
              <a:off x="635242" y="688764"/>
              <a:ext cx="491053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Principle of Multi-level Inclusive Cache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C373973-1B93-4224-ACB7-EF1FC22869A4}"/>
                </a:ext>
              </a:extLst>
            </p:cNvPr>
            <p:cNvSpPr/>
            <p:nvPr/>
          </p:nvSpPr>
          <p:spPr>
            <a:xfrm>
              <a:off x="1197484" y="278221"/>
              <a:ext cx="475322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包含式多级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Cache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的工作原理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4A1E1430-DD2D-44E8-ADC7-211131B9A904}"/>
              </a:ext>
            </a:extLst>
          </p:cNvPr>
          <p:cNvSpPr/>
          <p:nvPr/>
        </p:nvSpPr>
        <p:spPr>
          <a:xfrm>
            <a:off x="1066750" y="1404403"/>
            <a:ext cx="34836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场景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400" b="1" dirty="0" err="1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L1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Miss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400" b="1" dirty="0" err="1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L2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Hit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64C09C8-C2DB-4C7A-A10C-A0D6A39E0498}"/>
              </a:ext>
            </a:extLst>
          </p:cNvPr>
          <p:cNvGrpSpPr/>
          <p:nvPr/>
        </p:nvGrpSpPr>
        <p:grpSpPr>
          <a:xfrm>
            <a:off x="342467" y="2479965"/>
            <a:ext cx="2897522" cy="1937656"/>
            <a:chOff x="1066861" y="2479965"/>
            <a:chExt cx="2897522" cy="193765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1127F839-B30C-4415-A7B3-3CCC2D750534}"/>
                </a:ext>
              </a:extLst>
            </p:cNvPr>
            <p:cNvGrpSpPr/>
            <p:nvPr/>
          </p:nvGrpSpPr>
          <p:grpSpPr>
            <a:xfrm>
              <a:off x="1066861" y="2481943"/>
              <a:ext cx="1450711" cy="1935678"/>
              <a:chOff x="1197486" y="2481943"/>
              <a:chExt cx="1450711" cy="1935678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D7EAC5D-66B4-4717-BF6A-14CA9874E7C1}"/>
                  </a:ext>
                </a:extLst>
              </p:cNvPr>
              <p:cNvSpPr/>
              <p:nvPr/>
            </p:nvSpPr>
            <p:spPr>
              <a:xfrm>
                <a:off x="1197486" y="2481943"/>
                <a:ext cx="1450711" cy="193567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" name="直接连接符 3">
                <a:extLst>
                  <a:ext uri="{FF2B5EF4-FFF2-40B4-BE49-F238E27FC236}">
                    <a16:creationId xmlns:a16="http://schemas.microsoft.com/office/drawing/2014/main" id="{1510E01B-CF53-4D53-81EA-B6070599EEAA}"/>
                  </a:ext>
                </a:extLst>
              </p:cNvPr>
              <p:cNvCxnSpPr>
                <a:stCxn id="2" idx="1"/>
                <a:endCxn id="2" idx="3"/>
              </p:cNvCxnSpPr>
              <p:nvPr/>
            </p:nvCxnSpPr>
            <p:spPr>
              <a:xfrm>
                <a:off x="1197486" y="3449782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00A68BAA-55D9-475E-B6DA-90EA6954950C}"/>
                  </a:ext>
                </a:extLst>
              </p:cNvPr>
              <p:cNvCxnSpPr/>
              <p:nvPr/>
            </p:nvCxnSpPr>
            <p:spPr>
              <a:xfrm>
                <a:off x="1197486" y="2962894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B39FF6E1-6BFC-4C6A-92B3-F941727154EF}"/>
                  </a:ext>
                </a:extLst>
              </p:cNvPr>
              <p:cNvCxnSpPr/>
              <p:nvPr/>
            </p:nvCxnSpPr>
            <p:spPr>
              <a:xfrm>
                <a:off x="1197486" y="3936671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1E68F74B-F3AD-41FB-85B1-C3A860E9167C}"/>
                </a:ext>
              </a:extLst>
            </p:cNvPr>
            <p:cNvGrpSpPr/>
            <p:nvPr/>
          </p:nvGrpSpPr>
          <p:grpSpPr>
            <a:xfrm>
              <a:off x="2513672" y="2479965"/>
              <a:ext cx="1450711" cy="1935678"/>
              <a:chOff x="1197486" y="2481943"/>
              <a:chExt cx="1450711" cy="1935678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5930F19-A85A-4144-AB56-E840562111E3}"/>
                  </a:ext>
                </a:extLst>
              </p:cNvPr>
              <p:cNvSpPr/>
              <p:nvPr/>
            </p:nvSpPr>
            <p:spPr>
              <a:xfrm>
                <a:off x="1197486" y="2481943"/>
                <a:ext cx="1450711" cy="193567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3B59A4A9-630E-47DF-B0CC-856CBAA4A0DF}"/>
                  </a:ext>
                </a:extLst>
              </p:cNvPr>
              <p:cNvCxnSpPr>
                <a:stCxn id="31" idx="1"/>
                <a:endCxn id="31" idx="3"/>
              </p:cNvCxnSpPr>
              <p:nvPr/>
            </p:nvCxnSpPr>
            <p:spPr>
              <a:xfrm>
                <a:off x="1197486" y="3449782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D02849A1-9920-49CD-8522-4C74440A4412}"/>
                  </a:ext>
                </a:extLst>
              </p:cNvPr>
              <p:cNvCxnSpPr/>
              <p:nvPr/>
            </p:nvCxnSpPr>
            <p:spPr>
              <a:xfrm>
                <a:off x="1197486" y="2962894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9FD225B4-49B9-4780-BA8B-B376A4F13711}"/>
                  </a:ext>
                </a:extLst>
              </p:cNvPr>
              <p:cNvCxnSpPr/>
              <p:nvPr/>
            </p:nvCxnSpPr>
            <p:spPr>
              <a:xfrm>
                <a:off x="1197486" y="3936671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BBA73487-9503-4E76-A9EA-B70E22900F13}"/>
              </a:ext>
            </a:extLst>
          </p:cNvPr>
          <p:cNvGrpSpPr/>
          <p:nvPr/>
        </p:nvGrpSpPr>
        <p:grpSpPr>
          <a:xfrm>
            <a:off x="4416509" y="2479964"/>
            <a:ext cx="2897521" cy="3873335"/>
            <a:chOff x="5402159" y="2479964"/>
            <a:chExt cx="2897521" cy="3873335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FD34D2E1-75F8-45FF-B416-5EE0A3EEA391}"/>
                </a:ext>
              </a:extLst>
            </p:cNvPr>
            <p:cNvGrpSpPr/>
            <p:nvPr/>
          </p:nvGrpSpPr>
          <p:grpSpPr>
            <a:xfrm>
              <a:off x="5402160" y="2481943"/>
              <a:ext cx="1450711" cy="1935678"/>
              <a:chOff x="1197486" y="2481943"/>
              <a:chExt cx="1450711" cy="1935678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C52F7520-B07B-41B1-BA33-593E84A37F40}"/>
                  </a:ext>
                </a:extLst>
              </p:cNvPr>
              <p:cNvSpPr/>
              <p:nvPr/>
            </p:nvSpPr>
            <p:spPr>
              <a:xfrm>
                <a:off x="1197486" y="2481943"/>
                <a:ext cx="1450711" cy="193567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BAD7656D-B990-48B7-AF0B-BDBAB1359B3E}"/>
                  </a:ext>
                </a:extLst>
              </p:cNvPr>
              <p:cNvCxnSpPr>
                <a:stCxn id="20" idx="1"/>
                <a:endCxn id="20" idx="3"/>
              </p:cNvCxnSpPr>
              <p:nvPr/>
            </p:nvCxnSpPr>
            <p:spPr>
              <a:xfrm>
                <a:off x="1197486" y="3449782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E10FA441-BFA0-48C6-8048-A0D270D5D4EA}"/>
                  </a:ext>
                </a:extLst>
              </p:cNvPr>
              <p:cNvCxnSpPr/>
              <p:nvPr/>
            </p:nvCxnSpPr>
            <p:spPr>
              <a:xfrm>
                <a:off x="1197486" y="2962894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41C23302-F5FD-4865-9B15-D6CA2E585136}"/>
                  </a:ext>
                </a:extLst>
              </p:cNvPr>
              <p:cNvCxnSpPr/>
              <p:nvPr/>
            </p:nvCxnSpPr>
            <p:spPr>
              <a:xfrm>
                <a:off x="1197486" y="3936671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B5A4AFA5-8482-42CC-A5D7-AC0793FD1740}"/>
                </a:ext>
              </a:extLst>
            </p:cNvPr>
            <p:cNvGrpSpPr/>
            <p:nvPr/>
          </p:nvGrpSpPr>
          <p:grpSpPr>
            <a:xfrm>
              <a:off x="5402159" y="4417621"/>
              <a:ext cx="1450711" cy="1935678"/>
              <a:chOff x="1197486" y="2481943"/>
              <a:chExt cx="1450711" cy="1935678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D5959ADC-C821-49B7-925C-31E9BE95FE06}"/>
                  </a:ext>
                </a:extLst>
              </p:cNvPr>
              <p:cNvSpPr/>
              <p:nvPr/>
            </p:nvSpPr>
            <p:spPr>
              <a:xfrm>
                <a:off x="1197486" y="2481943"/>
                <a:ext cx="1450711" cy="193567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998ECADC-4C4B-4E31-92D0-66A400477749}"/>
                  </a:ext>
                </a:extLst>
              </p:cNvPr>
              <p:cNvCxnSpPr>
                <a:stCxn id="26" idx="1"/>
                <a:endCxn id="26" idx="3"/>
              </p:cNvCxnSpPr>
              <p:nvPr/>
            </p:nvCxnSpPr>
            <p:spPr>
              <a:xfrm>
                <a:off x="1197486" y="3449782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C04341D0-2E34-4BBB-992E-4653F2C1BE57}"/>
                  </a:ext>
                </a:extLst>
              </p:cNvPr>
              <p:cNvCxnSpPr/>
              <p:nvPr/>
            </p:nvCxnSpPr>
            <p:spPr>
              <a:xfrm>
                <a:off x="1197486" y="2962894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38A59B0C-C765-40D1-82E4-CBD9F2053275}"/>
                  </a:ext>
                </a:extLst>
              </p:cNvPr>
              <p:cNvCxnSpPr/>
              <p:nvPr/>
            </p:nvCxnSpPr>
            <p:spPr>
              <a:xfrm>
                <a:off x="1197486" y="3936671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0D8AEC7C-23EB-4FD6-ADEA-A8D31572E9AE}"/>
                </a:ext>
              </a:extLst>
            </p:cNvPr>
            <p:cNvGrpSpPr/>
            <p:nvPr/>
          </p:nvGrpSpPr>
          <p:grpSpPr>
            <a:xfrm>
              <a:off x="6848969" y="2479964"/>
              <a:ext cx="1450711" cy="1935678"/>
              <a:chOff x="1197486" y="2481943"/>
              <a:chExt cx="1450711" cy="1935678"/>
            </a:xfrm>
          </p:grpSpPr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86601CE0-5CA2-40CC-A626-98619BD85ACD}"/>
                  </a:ext>
                </a:extLst>
              </p:cNvPr>
              <p:cNvSpPr/>
              <p:nvPr/>
            </p:nvSpPr>
            <p:spPr>
              <a:xfrm>
                <a:off x="1197486" y="2481943"/>
                <a:ext cx="1450711" cy="193567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271E4FBB-7F5E-49B7-A3BC-5E8104115A89}"/>
                  </a:ext>
                </a:extLst>
              </p:cNvPr>
              <p:cNvCxnSpPr>
                <a:stCxn id="36" idx="1"/>
                <a:endCxn id="36" idx="3"/>
              </p:cNvCxnSpPr>
              <p:nvPr/>
            </p:nvCxnSpPr>
            <p:spPr>
              <a:xfrm>
                <a:off x="1197486" y="3449782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26899A37-CF53-4F31-AADD-8A892FA5AF09}"/>
                  </a:ext>
                </a:extLst>
              </p:cNvPr>
              <p:cNvCxnSpPr/>
              <p:nvPr/>
            </p:nvCxnSpPr>
            <p:spPr>
              <a:xfrm>
                <a:off x="1197486" y="2962894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1BE8B526-11FE-401E-A5DC-49729F9DAD4A}"/>
                  </a:ext>
                </a:extLst>
              </p:cNvPr>
              <p:cNvCxnSpPr/>
              <p:nvPr/>
            </p:nvCxnSpPr>
            <p:spPr>
              <a:xfrm>
                <a:off x="1197486" y="3936671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A9695170-11E7-44B9-8528-5DC99076F0C0}"/>
                </a:ext>
              </a:extLst>
            </p:cNvPr>
            <p:cNvGrpSpPr/>
            <p:nvPr/>
          </p:nvGrpSpPr>
          <p:grpSpPr>
            <a:xfrm>
              <a:off x="6848968" y="4415642"/>
              <a:ext cx="1450711" cy="1935678"/>
              <a:chOff x="1197486" y="2481943"/>
              <a:chExt cx="1450711" cy="1935678"/>
            </a:xfrm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B2D8AB79-7627-4A18-9DD1-EC9222003C5F}"/>
                  </a:ext>
                </a:extLst>
              </p:cNvPr>
              <p:cNvSpPr/>
              <p:nvPr/>
            </p:nvSpPr>
            <p:spPr>
              <a:xfrm>
                <a:off x="1197486" y="2481943"/>
                <a:ext cx="1450711" cy="193567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084E5420-0141-45E6-8DE5-5B42B7E92665}"/>
                  </a:ext>
                </a:extLst>
              </p:cNvPr>
              <p:cNvCxnSpPr>
                <a:stCxn id="42" idx="1"/>
                <a:endCxn id="42" idx="3"/>
              </p:cNvCxnSpPr>
              <p:nvPr/>
            </p:nvCxnSpPr>
            <p:spPr>
              <a:xfrm>
                <a:off x="1197486" y="3449782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8B26A5D8-1C30-4908-94B3-0A488DDC2506}"/>
                  </a:ext>
                </a:extLst>
              </p:cNvPr>
              <p:cNvCxnSpPr/>
              <p:nvPr/>
            </p:nvCxnSpPr>
            <p:spPr>
              <a:xfrm>
                <a:off x="1197486" y="2962894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7D40C073-45C4-47F7-9167-9ED44334C1BC}"/>
                  </a:ext>
                </a:extLst>
              </p:cNvPr>
              <p:cNvCxnSpPr/>
              <p:nvPr/>
            </p:nvCxnSpPr>
            <p:spPr>
              <a:xfrm>
                <a:off x="1197486" y="3936671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BB88A165-9049-4D69-BF0C-7627739403D4}"/>
              </a:ext>
            </a:extLst>
          </p:cNvPr>
          <p:cNvSpPr txBox="1"/>
          <p:nvPr/>
        </p:nvSpPr>
        <p:spPr>
          <a:xfrm>
            <a:off x="768991" y="2499250"/>
            <a:ext cx="596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F202F02B-0B91-4E16-ACCD-443C6EEA5054}"/>
              </a:ext>
            </a:extLst>
          </p:cNvPr>
          <p:cNvSpPr txBox="1"/>
          <p:nvPr/>
        </p:nvSpPr>
        <p:spPr>
          <a:xfrm>
            <a:off x="2049546" y="2497270"/>
            <a:ext cx="906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a’</a:t>
            </a:r>
            <a:endParaRPr lang="zh-CN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4EB36EA3-30F8-4851-B3A0-0C0D9AABC3DE}"/>
              </a:ext>
            </a:extLst>
          </p:cNvPr>
          <p:cNvSpPr txBox="1"/>
          <p:nvPr/>
        </p:nvSpPr>
        <p:spPr>
          <a:xfrm>
            <a:off x="4863992" y="2497271"/>
            <a:ext cx="536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400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FA5C466-4EAD-41DC-8642-64476C21A9E2}"/>
              </a:ext>
            </a:extLst>
          </p:cNvPr>
          <p:cNvSpPr txBox="1"/>
          <p:nvPr/>
        </p:nvSpPr>
        <p:spPr>
          <a:xfrm>
            <a:off x="6287048" y="2495291"/>
            <a:ext cx="586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A’</a:t>
            </a:r>
            <a:endParaRPr lang="zh-CN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710452C1-6CD9-4517-A793-797EEEF695C9}"/>
              </a:ext>
            </a:extLst>
          </p:cNvPr>
          <p:cNvSpPr txBox="1"/>
          <p:nvPr/>
        </p:nvSpPr>
        <p:spPr>
          <a:xfrm>
            <a:off x="994622" y="2002975"/>
            <a:ext cx="1555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L1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Cache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FF6E1584-1B26-4864-B635-6FA0BC862CA6}"/>
              </a:ext>
            </a:extLst>
          </p:cNvPr>
          <p:cNvSpPr txBox="1"/>
          <p:nvPr/>
        </p:nvSpPr>
        <p:spPr>
          <a:xfrm>
            <a:off x="5315259" y="2012873"/>
            <a:ext cx="1555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L2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Cache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7504B0FA-59D1-44A1-A4CA-519B6E5DDEB0}"/>
              </a:ext>
            </a:extLst>
          </p:cNvPr>
          <p:cNvSpPr txBox="1"/>
          <p:nvPr/>
        </p:nvSpPr>
        <p:spPr>
          <a:xfrm>
            <a:off x="342360" y="4881831"/>
            <a:ext cx="2068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*：表示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LRU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块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A0E4F7B-6C47-47B8-823E-228C16E4760D}"/>
              </a:ext>
            </a:extLst>
          </p:cNvPr>
          <p:cNvSpPr txBox="1"/>
          <p:nvPr/>
        </p:nvSpPr>
        <p:spPr>
          <a:xfrm>
            <a:off x="340378" y="5604244"/>
            <a:ext cx="4136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访问块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L1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Miss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；块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L2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Hit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607C3C41-8E4C-4C77-9C10-07077774B8F1}"/>
              </a:ext>
            </a:extLst>
          </p:cNvPr>
          <p:cNvSpPr txBox="1"/>
          <p:nvPr/>
        </p:nvSpPr>
        <p:spPr>
          <a:xfrm>
            <a:off x="7552706" y="1268347"/>
            <a:ext cx="4286993" cy="579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L2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  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L1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97353EBF-0B6A-4EC9-A04C-5F3CD1BA7CD0}"/>
              </a:ext>
            </a:extLst>
          </p:cNvPr>
          <p:cNvSpPr txBox="1"/>
          <p:nvPr/>
        </p:nvSpPr>
        <p:spPr>
          <a:xfrm>
            <a:off x="6285067" y="2968322"/>
            <a:ext cx="586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575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8CA7654-310D-4192-B613-42E6A1226B11}"/>
              </a:ext>
            </a:extLst>
          </p:cNvPr>
          <p:cNvGrpSpPr/>
          <p:nvPr/>
        </p:nvGrpSpPr>
        <p:grpSpPr>
          <a:xfrm>
            <a:off x="635244" y="278225"/>
            <a:ext cx="5315466" cy="718321"/>
            <a:chOff x="635242" y="278221"/>
            <a:chExt cx="5315466" cy="718320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8409651-4A1E-4EFF-A577-C5B14C3AA49F}"/>
                </a:ext>
              </a:extLst>
            </p:cNvPr>
            <p:cNvSpPr/>
            <p:nvPr/>
          </p:nvSpPr>
          <p:spPr>
            <a:xfrm>
              <a:off x="635242" y="688764"/>
              <a:ext cx="491053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Principle of Multi-level Inclusive Cache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C373973-1B93-4224-ACB7-EF1FC22869A4}"/>
                </a:ext>
              </a:extLst>
            </p:cNvPr>
            <p:cNvSpPr/>
            <p:nvPr/>
          </p:nvSpPr>
          <p:spPr>
            <a:xfrm>
              <a:off x="1197484" y="278221"/>
              <a:ext cx="475322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包含式多级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Cache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的工作原理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4A1E1430-DD2D-44E8-ADC7-211131B9A904}"/>
              </a:ext>
            </a:extLst>
          </p:cNvPr>
          <p:cNvSpPr/>
          <p:nvPr/>
        </p:nvSpPr>
        <p:spPr>
          <a:xfrm>
            <a:off x="1066750" y="1404403"/>
            <a:ext cx="34836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场景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400" b="1" dirty="0" err="1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L1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Miss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400" b="1" dirty="0" err="1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L2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Hit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64C09C8-C2DB-4C7A-A10C-A0D6A39E0498}"/>
              </a:ext>
            </a:extLst>
          </p:cNvPr>
          <p:cNvGrpSpPr/>
          <p:nvPr/>
        </p:nvGrpSpPr>
        <p:grpSpPr>
          <a:xfrm>
            <a:off x="342467" y="2479965"/>
            <a:ext cx="2897522" cy="1937656"/>
            <a:chOff x="1066861" y="2479965"/>
            <a:chExt cx="2897522" cy="193765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1127F839-B30C-4415-A7B3-3CCC2D750534}"/>
                </a:ext>
              </a:extLst>
            </p:cNvPr>
            <p:cNvGrpSpPr/>
            <p:nvPr/>
          </p:nvGrpSpPr>
          <p:grpSpPr>
            <a:xfrm>
              <a:off x="1066861" y="2481943"/>
              <a:ext cx="1450711" cy="1935678"/>
              <a:chOff x="1197486" y="2481943"/>
              <a:chExt cx="1450711" cy="1935678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D7EAC5D-66B4-4717-BF6A-14CA9874E7C1}"/>
                  </a:ext>
                </a:extLst>
              </p:cNvPr>
              <p:cNvSpPr/>
              <p:nvPr/>
            </p:nvSpPr>
            <p:spPr>
              <a:xfrm>
                <a:off x="1197486" y="2481943"/>
                <a:ext cx="1450711" cy="193567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" name="直接连接符 3">
                <a:extLst>
                  <a:ext uri="{FF2B5EF4-FFF2-40B4-BE49-F238E27FC236}">
                    <a16:creationId xmlns:a16="http://schemas.microsoft.com/office/drawing/2014/main" id="{1510E01B-CF53-4D53-81EA-B6070599EEAA}"/>
                  </a:ext>
                </a:extLst>
              </p:cNvPr>
              <p:cNvCxnSpPr>
                <a:stCxn id="2" idx="1"/>
                <a:endCxn id="2" idx="3"/>
              </p:cNvCxnSpPr>
              <p:nvPr/>
            </p:nvCxnSpPr>
            <p:spPr>
              <a:xfrm>
                <a:off x="1197486" y="3449782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00A68BAA-55D9-475E-B6DA-90EA6954950C}"/>
                  </a:ext>
                </a:extLst>
              </p:cNvPr>
              <p:cNvCxnSpPr/>
              <p:nvPr/>
            </p:nvCxnSpPr>
            <p:spPr>
              <a:xfrm>
                <a:off x="1197486" y="2962894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B39FF6E1-6BFC-4C6A-92B3-F941727154EF}"/>
                  </a:ext>
                </a:extLst>
              </p:cNvPr>
              <p:cNvCxnSpPr/>
              <p:nvPr/>
            </p:nvCxnSpPr>
            <p:spPr>
              <a:xfrm>
                <a:off x="1197486" y="3936671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1E68F74B-F3AD-41FB-85B1-C3A860E9167C}"/>
                </a:ext>
              </a:extLst>
            </p:cNvPr>
            <p:cNvGrpSpPr/>
            <p:nvPr/>
          </p:nvGrpSpPr>
          <p:grpSpPr>
            <a:xfrm>
              <a:off x="2513672" y="2479965"/>
              <a:ext cx="1450711" cy="1935678"/>
              <a:chOff x="1197486" y="2481943"/>
              <a:chExt cx="1450711" cy="1935678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5930F19-A85A-4144-AB56-E840562111E3}"/>
                  </a:ext>
                </a:extLst>
              </p:cNvPr>
              <p:cNvSpPr/>
              <p:nvPr/>
            </p:nvSpPr>
            <p:spPr>
              <a:xfrm>
                <a:off x="1197486" y="2481943"/>
                <a:ext cx="1450711" cy="193567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3B59A4A9-630E-47DF-B0CC-856CBAA4A0DF}"/>
                  </a:ext>
                </a:extLst>
              </p:cNvPr>
              <p:cNvCxnSpPr>
                <a:stCxn id="31" idx="1"/>
                <a:endCxn id="31" idx="3"/>
              </p:cNvCxnSpPr>
              <p:nvPr/>
            </p:nvCxnSpPr>
            <p:spPr>
              <a:xfrm>
                <a:off x="1197486" y="3449782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D02849A1-9920-49CD-8522-4C74440A4412}"/>
                  </a:ext>
                </a:extLst>
              </p:cNvPr>
              <p:cNvCxnSpPr/>
              <p:nvPr/>
            </p:nvCxnSpPr>
            <p:spPr>
              <a:xfrm>
                <a:off x="1197486" y="2962894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9FD225B4-49B9-4780-BA8B-B376A4F13711}"/>
                  </a:ext>
                </a:extLst>
              </p:cNvPr>
              <p:cNvCxnSpPr/>
              <p:nvPr/>
            </p:nvCxnSpPr>
            <p:spPr>
              <a:xfrm>
                <a:off x="1197486" y="3936671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BBA73487-9503-4E76-A9EA-B70E22900F13}"/>
              </a:ext>
            </a:extLst>
          </p:cNvPr>
          <p:cNvGrpSpPr/>
          <p:nvPr/>
        </p:nvGrpSpPr>
        <p:grpSpPr>
          <a:xfrm>
            <a:off x="4416509" y="2479964"/>
            <a:ext cx="2897521" cy="3873335"/>
            <a:chOff x="5402159" y="2479964"/>
            <a:chExt cx="2897521" cy="3873335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FD34D2E1-75F8-45FF-B416-5EE0A3EEA391}"/>
                </a:ext>
              </a:extLst>
            </p:cNvPr>
            <p:cNvGrpSpPr/>
            <p:nvPr/>
          </p:nvGrpSpPr>
          <p:grpSpPr>
            <a:xfrm>
              <a:off x="5402160" y="2481943"/>
              <a:ext cx="1450711" cy="1935678"/>
              <a:chOff x="1197486" y="2481943"/>
              <a:chExt cx="1450711" cy="1935678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C52F7520-B07B-41B1-BA33-593E84A37F40}"/>
                  </a:ext>
                </a:extLst>
              </p:cNvPr>
              <p:cNvSpPr/>
              <p:nvPr/>
            </p:nvSpPr>
            <p:spPr>
              <a:xfrm>
                <a:off x="1197486" y="2481943"/>
                <a:ext cx="1450711" cy="193567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BAD7656D-B990-48B7-AF0B-BDBAB1359B3E}"/>
                  </a:ext>
                </a:extLst>
              </p:cNvPr>
              <p:cNvCxnSpPr>
                <a:stCxn id="20" idx="1"/>
                <a:endCxn id="20" idx="3"/>
              </p:cNvCxnSpPr>
              <p:nvPr/>
            </p:nvCxnSpPr>
            <p:spPr>
              <a:xfrm>
                <a:off x="1197486" y="3449782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E10FA441-BFA0-48C6-8048-A0D270D5D4EA}"/>
                  </a:ext>
                </a:extLst>
              </p:cNvPr>
              <p:cNvCxnSpPr/>
              <p:nvPr/>
            </p:nvCxnSpPr>
            <p:spPr>
              <a:xfrm>
                <a:off x="1197486" y="2962894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41C23302-F5FD-4865-9B15-D6CA2E585136}"/>
                  </a:ext>
                </a:extLst>
              </p:cNvPr>
              <p:cNvCxnSpPr/>
              <p:nvPr/>
            </p:nvCxnSpPr>
            <p:spPr>
              <a:xfrm>
                <a:off x="1197486" y="3936671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B5A4AFA5-8482-42CC-A5D7-AC0793FD1740}"/>
                </a:ext>
              </a:extLst>
            </p:cNvPr>
            <p:cNvGrpSpPr/>
            <p:nvPr/>
          </p:nvGrpSpPr>
          <p:grpSpPr>
            <a:xfrm>
              <a:off x="5402159" y="4417621"/>
              <a:ext cx="1450711" cy="1935678"/>
              <a:chOff x="1197486" y="2481943"/>
              <a:chExt cx="1450711" cy="1935678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D5959ADC-C821-49B7-925C-31E9BE95FE06}"/>
                  </a:ext>
                </a:extLst>
              </p:cNvPr>
              <p:cNvSpPr/>
              <p:nvPr/>
            </p:nvSpPr>
            <p:spPr>
              <a:xfrm>
                <a:off x="1197486" y="2481943"/>
                <a:ext cx="1450711" cy="193567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998ECADC-4C4B-4E31-92D0-66A400477749}"/>
                  </a:ext>
                </a:extLst>
              </p:cNvPr>
              <p:cNvCxnSpPr>
                <a:stCxn id="26" idx="1"/>
                <a:endCxn id="26" idx="3"/>
              </p:cNvCxnSpPr>
              <p:nvPr/>
            </p:nvCxnSpPr>
            <p:spPr>
              <a:xfrm>
                <a:off x="1197486" y="3449782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C04341D0-2E34-4BBB-992E-4653F2C1BE57}"/>
                  </a:ext>
                </a:extLst>
              </p:cNvPr>
              <p:cNvCxnSpPr/>
              <p:nvPr/>
            </p:nvCxnSpPr>
            <p:spPr>
              <a:xfrm>
                <a:off x="1197486" y="2962894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38A59B0C-C765-40D1-82E4-CBD9F2053275}"/>
                  </a:ext>
                </a:extLst>
              </p:cNvPr>
              <p:cNvCxnSpPr/>
              <p:nvPr/>
            </p:nvCxnSpPr>
            <p:spPr>
              <a:xfrm>
                <a:off x="1197486" y="3936671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0D8AEC7C-23EB-4FD6-ADEA-A8D31572E9AE}"/>
                </a:ext>
              </a:extLst>
            </p:cNvPr>
            <p:cNvGrpSpPr/>
            <p:nvPr/>
          </p:nvGrpSpPr>
          <p:grpSpPr>
            <a:xfrm>
              <a:off x="6848969" y="2479964"/>
              <a:ext cx="1450711" cy="1935678"/>
              <a:chOff x="1197486" y="2481943"/>
              <a:chExt cx="1450711" cy="1935678"/>
            </a:xfrm>
          </p:grpSpPr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86601CE0-5CA2-40CC-A626-98619BD85ACD}"/>
                  </a:ext>
                </a:extLst>
              </p:cNvPr>
              <p:cNvSpPr/>
              <p:nvPr/>
            </p:nvSpPr>
            <p:spPr>
              <a:xfrm>
                <a:off x="1197486" y="2481943"/>
                <a:ext cx="1450711" cy="193567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271E4FBB-7F5E-49B7-A3BC-5E8104115A89}"/>
                  </a:ext>
                </a:extLst>
              </p:cNvPr>
              <p:cNvCxnSpPr>
                <a:stCxn id="36" idx="1"/>
                <a:endCxn id="36" idx="3"/>
              </p:cNvCxnSpPr>
              <p:nvPr/>
            </p:nvCxnSpPr>
            <p:spPr>
              <a:xfrm>
                <a:off x="1197486" y="3449782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26899A37-CF53-4F31-AADD-8A892FA5AF09}"/>
                  </a:ext>
                </a:extLst>
              </p:cNvPr>
              <p:cNvCxnSpPr/>
              <p:nvPr/>
            </p:nvCxnSpPr>
            <p:spPr>
              <a:xfrm>
                <a:off x="1197486" y="2962894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1BE8B526-11FE-401E-A5DC-49729F9DAD4A}"/>
                  </a:ext>
                </a:extLst>
              </p:cNvPr>
              <p:cNvCxnSpPr/>
              <p:nvPr/>
            </p:nvCxnSpPr>
            <p:spPr>
              <a:xfrm>
                <a:off x="1197486" y="3936671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A9695170-11E7-44B9-8528-5DC99076F0C0}"/>
                </a:ext>
              </a:extLst>
            </p:cNvPr>
            <p:cNvGrpSpPr/>
            <p:nvPr/>
          </p:nvGrpSpPr>
          <p:grpSpPr>
            <a:xfrm>
              <a:off x="6848968" y="4415642"/>
              <a:ext cx="1450711" cy="1935678"/>
              <a:chOff x="1197486" y="2481943"/>
              <a:chExt cx="1450711" cy="1935678"/>
            </a:xfrm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B2D8AB79-7627-4A18-9DD1-EC9222003C5F}"/>
                  </a:ext>
                </a:extLst>
              </p:cNvPr>
              <p:cNvSpPr/>
              <p:nvPr/>
            </p:nvSpPr>
            <p:spPr>
              <a:xfrm>
                <a:off x="1197486" y="2481943"/>
                <a:ext cx="1450711" cy="193567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084E5420-0141-45E6-8DE5-5B42B7E92665}"/>
                  </a:ext>
                </a:extLst>
              </p:cNvPr>
              <p:cNvCxnSpPr>
                <a:stCxn id="42" idx="1"/>
                <a:endCxn id="42" idx="3"/>
              </p:cNvCxnSpPr>
              <p:nvPr/>
            </p:nvCxnSpPr>
            <p:spPr>
              <a:xfrm>
                <a:off x="1197486" y="3449782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8B26A5D8-1C30-4908-94B3-0A488DDC2506}"/>
                  </a:ext>
                </a:extLst>
              </p:cNvPr>
              <p:cNvCxnSpPr/>
              <p:nvPr/>
            </p:nvCxnSpPr>
            <p:spPr>
              <a:xfrm>
                <a:off x="1197486" y="2962894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7D40C073-45C4-47F7-9167-9ED44334C1BC}"/>
                  </a:ext>
                </a:extLst>
              </p:cNvPr>
              <p:cNvCxnSpPr/>
              <p:nvPr/>
            </p:nvCxnSpPr>
            <p:spPr>
              <a:xfrm>
                <a:off x="1197486" y="3936671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BB88A165-9049-4D69-BF0C-7627739403D4}"/>
              </a:ext>
            </a:extLst>
          </p:cNvPr>
          <p:cNvSpPr txBox="1"/>
          <p:nvPr/>
        </p:nvSpPr>
        <p:spPr>
          <a:xfrm>
            <a:off x="768991" y="2499250"/>
            <a:ext cx="596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F202F02B-0B91-4E16-ACCD-443C6EEA5054}"/>
              </a:ext>
            </a:extLst>
          </p:cNvPr>
          <p:cNvSpPr txBox="1"/>
          <p:nvPr/>
        </p:nvSpPr>
        <p:spPr>
          <a:xfrm>
            <a:off x="2049546" y="2497270"/>
            <a:ext cx="906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a’</a:t>
            </a:r>
            <a:endParaRPr lang="zh-CN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4EB36EA3-30F8-4851-B3A0-0C0D9AABC3DE}"/>
              </a:ext>
            </a:extLst>
          </p:cNvPr>
          <p:cNvSpPr txBox="1"/>
          <p:nvPr/>
        </p:nvSpPr>
        <p:spPr>
          <a:xfrm>
            <a:off x="4863992" y="2497271"/>
            <a:ext cx="536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400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FA5C466-4EAD-41DC-8642-64476C21A9E2}"/>
              </a:ext>
            </a:extLst>
          </p:cNvPr>
          <p:cNvSpPr txBox="1"/>
          <p:nvPr/>
        </p:nvSpPr>
        <p:spPr>
          <a:xfrm>
            <a:off x="6287048" y="2495291"/>
            <a:ext cx="586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A’</a:t>
            </a:r>
            <a:endParaRPr lang="zh-CN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710452C1-6CD9-4517-A793-797EEEF695C9}"/>
              </a:ext>
            </a:extLst>
          </p:cNvPr>
          <p:cNvSpPr txBox="1"/>
          <p:nvPr/>
        </p:nvSpPr>
        <p:spPr>
          <a:xfrm>
            <a:off x="994622" y="2002975"/>
            <a:ext cx="1555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L1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Cache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FF6E1584-1B26-4864-B635-6FA0BC862CA6}"/>
              </a:ext>
            </a:extLst>
          </p:cNvPr>
          <p:cNvSpPr txBox="1"/>
          <p:nvPr/>
        </p:nvSpPr>
        <p:spPr>
          <a:xfrm>
            <a:off x="5315259" y="2012873"/>
            <a:ext cx="1555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L2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Cache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7504B0FA-59D1-44A1-A4CA-519B6E5DDEB0}"/>
              </a:ext>
            </a:extLst>
          </p:cNvPr>
          <p:cNvSpPr txBox="1"/>
          <p:nvPr/>
        </p:nvSpPr>
        <p:spPr>
          <a:xfrm>
            <a:off x="342360" y="4881831"/>
            <a:ext cx="2068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*：表示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LRU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块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A0E4F7B-6C47-47B8-823E-228C16E4760D}"/>
              </a:ext>
            </a:extLst>
          </p:cNvPr>
          <p:cNvSpPr txBox="1"/>
          <p:nvPr/>
        </p:nvSpPr>
        <p:spPr>
          <a:xfrm>
            <a:off x="340378" y="5604244"/>
            <a:ext cx="4136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访问块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L1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Miss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；块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L2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Hit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607C3C41-8E4C-4C77-9C10-07077774B8F1}"/>
              </a:ext>
            </a:extLst>
          </p:cNvPr>
          <p:cNvSpPr txBox="1"/>
          <p:nvPr/>
        </p:nvSpPr>
        <p:spPr>
          <a:xfrm>
            <a:off x="7552706" y="1268347"/>
            <a:ext cx="4286993" cy="224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L2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  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L1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L1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中的块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被替换，如果块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为“脏”，则写回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L2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的块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97353EBF-0B6A-4EC9-A04C-5F3CD1BA7CD0}"/>
              </a:ext>
            </a:extLst>
          </p:cNvPr>
          <p:cNvSpPr txBox="1"/>
          <p:nvPr/>
        </p:nvSpPr>
        <p:spPr>
          <a:xfrm>
            <a:off x="6285067" y="2968322"/>
            <a:ext cx="586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14DD3617-863D-4AC0-A5E2-5C095C0DBD61}"/>
              </a:ext>
            </a:extLst>
          </p:cNvPr>
          <p:cNvCxnSpPr>
            <a:cxnSpLocks/>
          </p:cNvCxnSpPr>
          <p:nvPr/>
        </p:nvCxnSpPr>
        <p:spPr>
          <a:xfrm>
            <a:off x="3239989" y="2707574"/>
            <a:ext cx="1176520" cy="486888"/>
          </a:xfrm>
          <a:prstGeom prst="straightConnector1">
            <a:avLst/>
          </a:prstGeom>
          <a:ln w="38100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B54F1098-6FE7-4962-9900-E0B8EA84A334}"/>
              </a:ext>
            </a:extLst>
          </p:cNvPr>
          <p:cNvSpPr txBox="1"/>
          <p:nvPr/>
        </p:nvSpPr>
        <p:spPr>
          <a:xfrm rot="1532023">
            <a:off x="3425120" y="2254449"/>
            <a:ext cx="9933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写回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D=1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56724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8CA7654-310D-4192-B613-42E6A1226B11}"/>
              </a:ext>
            </a:extLst>
          </p:cNvPr>
          <p:cNvGrpSpPr/>
          <p:nvPr/>
        </p:nvGrpSpPr>
        <p:grpSpPr>
          <a:xfrm>
            <a:off x="635244" y="278225"/>
            <a:ext cx="5315466" cy="718321"/>
            <a:chOff x="635242" y="278221"/>
            <a:chExt cx="5315466" cy="718320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8409651-4A1E-4EFF-A577-C5B14C3AA49F}"/>
                </a:ext>
              </a:extLst>
            </p:cNvPr>
            <p:cNvSpPr/>
            <p:nvPr/>
          </p:nvSpPr>
          <p:spPr>
            <a:xfrm>
              <a:off x="635242" y="688764"/>
              <a:ext cx="491053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Principle of Multi-level Inclusive Cache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C373973-1B93-4224-ACB7-EF1FC22869A4}"/>
                </a:ext>
              </a:extLst>
            </p:cNvPr>
            <p:cNvSpPr/>
            <p:nvPr/>
          </p:nvSpPr>
          <p:spPr>
            <a:xfrm>
              <a:off x="1197484" y="278221"/>
              <a:ext cx="475322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包含式多级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Cache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的工作原理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4A1E1430-DD2D-44E8-ADC7-211131B9A904}"/>
              </a:ext>
            </a:extLst>
          </p:cNvPr>
          <p:cNvSpPr/>
          <p:nvPr/>
        </p:nvSpPr>
        <p:spPr>
          <a:xfrm>
            <a:off x="1066750" y="1404403"/>
            <a:ext cx="34836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场景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400" b="1" dirty="0" err="1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L1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Miss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400" b="1" dirty="0" err="1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L2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Hit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64C09C8-C2DB-4C7A-A10C-A0D6A39E0498}"/>
              </a:ext>
            </a:extLst>
          </p:cNvPr>
          <p:cNvGrpSpPr/>
          <p:nvPr/>
        </p:nvGrpSpPr>
        <p:grpSpPr>
          <a:xfrm>
            <a:off x="342467" y="2479965"/>
            <a:ext cx="2897522" cy="1937656"/>
            <a:chOff x="1066861" y="2479965"/>
            <a:chExt cx="2897522" cy="1937656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1127F839-B30C-4415-A7B3-3CCC2D750534}"/>
                </a:ext>
              </a:extLst>
            </p:cNvPr>
            <p:cNvGrpSpPr/>
            <p:nvPr/>
          </p:nvGrpSpPr>
          <p:grpSpPr>
            <a:xfrm>
              <a:off x="1066861" y="2481943"/>
              <a:ext cx="1450711" cy="1935678"/>
              <a:chOff x="1197486" y="2481943"/>
              <a:chExt cx="1450711" cy="1935678"/>
            </a:xfrm>
          </p:grpSpPr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D7EAC5D-66B4-4717-BF6A-14CA9874E7C1}"/>
                  </a:ext>
                </a:extLst>
              </p:cNvPr>
              <p:cNvSpPr/>
              <p:nvPr/>
            </p:nvSpPr>
            <p:spPr>
              <a:xfrm>
                <a:off x="1197486" y="2481943"/>
                <a:ext cx="1450711" cy="193567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" name="直接连接符 3">
                <a:extLst>
                  <a:ext uri="{FF2B5EF4-FFF2-40B4-BE49-F238E27FC236}">
                    <a16:creationId xmlns:a16="http://schemas.microsoft.com/office/drawing/2014/main" id="{1510E01B-CF53-4D53-81EA-B6070599EEAA}"/>
                  </a:ext>
                </a:extLst>
              </p:cNvPr>
              <p:cNvCxnSpPr>
                <a:stCxn id="2" idx="1"/>
                <a:endCxn id="2" idx="3"/>
              </p:cNvCxnSpPr>
              <p:nvPr/>
            </p:nvCxnSpPr>
            <p:spPr>
              <a:xfrm>
                <a:off x="1197486" y="3449782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00A68BAA-55D9-475E-B6DA-90EA6954950C}"/>
                  </a:ext>
                </a:extLst>
              </p:cNvPr>
              <p:cNvCxnSpPr/>
              <p:nvPr/>
            </p:nvCxnSpPr>
            <p:spPr>
              <a:xfrm>
                <a:off x="1197486" y="2962894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>
                <a:extLst>
                  <a:ext uri="{FF2B5EF4-FFF2-40B4-BE49-F238E27FC236}">
                    <a16:creationId xmlns:a16="http://schemas.microsoft.com/office/drawing/2014/main" id="{B39FF6E1-6BFC-4C6A-92B3-F941727154EF}"/>
                  </a:ext>
                </a:extLst>
              </p:cNvPr>
              <p:cNvCxnSpPr/>
              <p:nvPr/>
            </p:nvCxnSpPr>
            <p:spPr>
              <a:xfrm>
                <a:off x="1197486" y="3936671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1E68F74B-F3AD-41FB-85B1-C3A860E9167C}"/>
                </a:ext>
              </a:extLst>
            </p:cNvPr>
            <p:cNvGrpSpPr/>
            <p:nvPr/>
          </p:nvGrpSpPr>
          <p:grpSpPr>
            <a:xfrm>
              <a:off x="2513672" y="2479965"/>
              <a:ext cx="1450711" cy="1935678"/>
              <a:chOff x="1197486" y="2481943"/>
              <a:chExt cx="1450711" cy="1935678"/>
            </a:xfrm>
          </p:grpSpPr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5930F19-A85A-4144-AB56-E840562111E3}"/>
                  </a:ext>
                </a:extLst>
              </p:cNvPr>
              <p:cNvSpPr/>
              <p:nvPr/>
            </p:nvSpPr>
            <p:spPr>
              <a:xfrm>
                <a:off x="1197486" y="2481943"/>
                <a:ext cx="1450711" cy="193567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3B59A4A9-630E-47DF-B0CC-856CBAA4A0DF}"/>
                  </a:ext>
                </a:extLst>
              </p:cNvPr>
              <p:cNvCxnSpPr>
                <a:stCxn id="31" idx="1"/>
                <a:endCxn id="31" idx="3"/>
              </p:cNvCxnSpPr>
              <p:nvPr/>
            </p:nvCxnSpPr>
            <p:spPr>
              <a:xfrm>
                <a:off x="1197486" y="3449782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D02849A1-9920-49CD-8522-4C74440A4412}"/>
                  </a:ext>
                </a:extLst>
              </p:cNvPr>
              <p:cNvCxnSpPr/>
              <p:nvPr/>
            </p:nvCxnSpPr>
            <p:spPr>
              <a:xfrm>
                <a:off x="1197486" y="2962894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9FD225B4-49B9-4780-BA8B-B376A4F13711}"/>
                  </a:ext>
                </a:extLst>
              </p:cNvPr>
              <p:cNvCxnSpPr/>
              <p:nvPr/>
            </p:nvCxnSpPr>
            <p:spPr>
              <a:xfrm>
                <a:off x="1197486" y="3936671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BBA73487-9503-4E76-A9EA-B70E22900F13}"/>
              </a:ext>
            </a:extLst>
          </p:cNvPr>
          <p:cNvGrpSpPr/>
          <p:nvPr/>
        </p:nvGrpSpPr>
        <p:grpSpPr>
          <a:xfrm>
            <a:off x="4416509" y="2479964"/>
            <a:ext cx="2897521" cy="3873335"/>
            <a:chOff x="5402159" y="2479964"/>
            <a:chExt cx="2897521" cy="3873335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FD34D2E1-75F8-45FF-B416-5EE0A3EEA391}"/>
                </a:ext>
              </a:extLst>
            </p:cNvPr>
            <p:cNvGrpSpPr/>
            <p:nvPr/>
          </p:nvGrpSpPr>
          <p:grpSpPr>
            <a:xfrm>
              <a:off x="5402160" y="2481943"/>
              <a:ext cx="1450711" cy="1935678"/>
              <a:chOff x="1197486" y="2481943"/>
              <a:chExt cx="1450711" cy="1935678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C52F7520-B07B-41B1-BA33-593E84A37F40}"/>
                  </a:ext>
                </a:extLst>
              </p:cNvPr>
              <p:cNvSpPr/>
              <p:nvPr/>
            </p:nvSpPr>
            <p:spPr>
              <a:xfrm>
                <a:off x="1197486" y="2481943"/>
                <a:ext cx="1450711" cy="193567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BAD7656D-B990-48B7-AF0B-BDBAB1359B3E}"/>
                  </a:ext>
                </a:extLst>
              </p:cNvPr>
              <p:cNvCxnSpPr>
                <a:stCxn id="20" idx="1"/>
                <a:endCxn id="20" idx="3"/>
              </p:cNvCxnSpPr>
              <p:nvPr/>
            </p:nvCxnSpPr>
            <p:spPr>
              <a:xfrm>
                <a:off x="1197486" y="3449782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E10FA441-BFA0-48C6-8048-A0D270D5D4EA}"/>
                  </a:ext>
                </a:extLst>
              </p:cNvPr>
              <p:cNvCxnSpPr/>
              <p:nvPr/>
            </p:nvCxnSpPr>
            <p:spPr>
              <a:xfrm>
                <a:off x="1197486" y="2962894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41C23302-F5FD-4865-9B15-D6CA2E585136}"/>
                  </a:ext>
                </a:extLst>
              </p:cNvPr>
              <p:cNvCxnSpPr/>
              <p:nvPr/>
            </p:nvCxnSpPr>
            <p:spPr>
              <a:xfrm>
                <a:off x="1197486" y="3936671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B5A4AFA5-8482-42CC-A5D7-AC0793FD1740}"/>
                </a:ext>
              </a:extLst>
            </p:cNvPr>
            <p:cNvGrpSpPr/>
            <p:nvPr/>
          </p:nvGrpSpPr>
          <p:grpSpPr>
            <a:xfrm>
              <a:off x="5402159" y="4417621"/>
              <a:ext cx="1450711" cy="1935678"/>
              <a:chOff x="1197486" y="2481943"/>
              <a:chExt cx="1450711" cy="1935678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D5959ADC-C821-49B7-925C-31E9BE95FE06}"/>
                  </a:ext>
                </a:extLst>
              </p:cNvPr>
              <p:cNvSpPr/>
              <p:nvPr/>
            </p:nvSpPr>
            <p:spPr>
              <a:xfrm>
                <a:off x="1197486" y="2481943"/>
                <a:ext cx="1450711" cy="193567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998ECADC-4C4B-4E31-92D0-66A400477749}"/>
                  </a:ext>
                </a:extLst>
              </p:cNvPr>
              <p:cNvCxnSpPr>
                <a:stCxn id="26" idx="1"/>
                <a:endCxn id="26" idx="3"/>
              </p:cNvCxnSpPr>
              <p:nvPr/>
            </p:nvCxnSpPr>
            <p:spPr>
              <a:xfrm>
                <a:off x="1197486" y="3449782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C04341D0-2E34-4BBB-992E-4653F2C1BE57}"/>
                  </a:ext>
                </a:extLst>
              </p:cNvPr>
              <p:cNvCxnSpPr/>
              <p:nvPr/>
            </p:nvCxnSpPr>
            <p:spPr>
              <a:xfrm>
                <a:off x="1197486" y="2962894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38A59B0C-C765-40D1-82E4-CBD9F2053275}"/>
                  </a:ext>
                </a:extLst>
              </p:cNvPr>
              <p:cNvCxnSpPr/>
              <p:nvPr/>
            </p:nvCxnSpPr>
            <p:spPr>
              <a:xfrm>
                <a:off x="1197486" y="3936671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0D8AEC7C-23EB-4FD6-ADEA-A8D31572E9AE}"/>
                </a:ext>
              </a:extLst>
            </p:cNvPr>
            <p:cNvGrpSpPr/>
            <p:nvPr/>
          </p:nvGrpSpPr>
          <p:grpSpPr>
            <a:xfrm>
              <a:off x="6848969" y="2479964"/>
              <a:ext cx="1450711" cy="1935678"/>
              <a:chOff x="1197486" y="2481943"/>
              <a:chExt cx="1450711" cy="1935678"/>
            </a:xfrm>
          </p:grpSpPr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86601CE0-5CA2-40CC-A626-98619BD85ACD}"/>
                  </a:ext>
                </a:extLst>
              </p:cNvPr>
              <p:cNvSpPr/>
              <p:nvPr/>
            </p:nvSpPr>
            <p:spPr>
              <a:xfrm>
                <a:off x="1197486" y="2481943"/>
                <a:ext cx="1450711" cy="193567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271E4FBB-7F5E-49B7-A3BC-5E8104115A89}"/>
                  </a:ext>
                </a:extLst>
              </p:cNvPr>
              <p:cNvCxnSpPr>
                <a:stCxn id="36" idx="1"/>
                <a:endCxn id="36" idx="3"/>
              </p:cNvCxnSpPr>
              <p:nvPr/>
            </p:nvCxnSpPr>
            <p:spPr>
              <a:xfrm>
                <a:off x="1197486" y="3449782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26899A37-CF53-4F31-AADD-8A892FA5AF09}"/>
                  </a:ext>
                </a:extLst>
              </p:cNvPr>
              <p:cNvCxnSpPr/>
              <p:nvPr/>
            </p:nvCxnSpPr>
            <p:spPr>
              <a:xfrm>
                <a:off x="1197486" y="2962894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1BE8B526-11FE-401E-A5DC-49729F9DAD4A}"/>
                  </a:ext>
                </a:extLst>
              </p:cNvPr>
              <p:cNvCxnSpPr/>
              <p:nvPr/>
            </p:nvCxnSpPr>
            <p:spPr>
              <a:xfrm>
                <a:off x="1197486" y="3936671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A9695170-11E7-44B9-8528-5DC99076F0C0}"/>
                </a:ext>
              </a:extLst>
            </p:cNvPr>
            <p:cNvGrpSpPr/>
            <p:nvPr/>
          </p:nvGrpSpPr>
          <p:grpSpPr>
            <a:xfrm>
              <a:off x="6848968" y="4415642"/>
              <a:ext cx="1450711" cy="1935678"/>
              <a:chOff x="1197486" y="2481943"/>
              <a:chExt cx="1450711" cy="1935678"/>
            </a:xfrm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B2D8AB79-7627-4A18-9DD1-EC9222003C5F}"/>
                  </a:ext>
                </a:extLst>
              </p:cNvPr>
              <p:cNvSpPr/>
              <p:nvPr/>
            </p:nvSpPr>
            <p:spPr>
              <a:xfrm>
                <a:off x="1197486" y="2481943"/>
                <a:ext cx="1450711" cy="193567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084E5420-0141-45E6-8DE5-5B42B7E92665}"/>
                  </a:ext>
                </a:extLst>
              </p:cNvPr>
              <p:cNvCxnSpPr>
                <a:stCxn id="42" idx="1"/>
                <a:endCxn id="42" idx="3"/>
              </p:cNvCxnSpPr>
              <p:nvPr/>
            </p:nvCxnSpPr>
            <p:spPr>
              <a:xfrm>
                <a:off x="1197486" y="3449782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8B26A5D8-1C30-4908-94B3-0A488DDC2506}"/>
                  </a:ext>
                </a:extLst>
              </p:cNvPr>
              <p:cNvCxnSpPr/>
              <p:nvPr/>
            </p:nvCxnSpPr>
            <p:spPr>
              <a:xfrm>
                <a:off x="1197486" y="2962894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7D40C073-45C4-47F7-9167-9ED44334C1BC}"/>
                  </a:ext>
                </a:extLst>
              </p:cNvPr>
              <p:cNvCxnSpPr/>
              <p:nvPr/>
            </p:nvCxnSpPr>
            <p:spPr>
              <a:xfrm>
                <a:off x="1197486" y="3936671"/>
                <a:ext cx="145071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6" name="文本框 45">
            <a:extLst>
              <a:ext uri="{FF2B5EF4-FFF2-40B4-BE49-F238E27FC236}">
                <a16:creationId xmlns:a16="http://schemas.microsoft.com/office/drawing/2014/main" id="{BB88A165-9049-4D69-BF0C-7627739403D4}"/>
              </a:ext>
            </a:extLst>
          </p:cNvPr>
          <p:cNvSpPr txBox="1"/>
          <p:nvPr/>
        </p:nvSpPr>
        <p:spPr>
          <a:xfrm>
            <a:off x="768991" y="2499250"/>
            <a:ext cx="596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sz="2400" b="1" baseline="30000" dirty="0">
              <a:solidFill>
                <a:srgbClr val="FF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F202F02B-0B91-4E16-ACCD-443C6EEA5054}"/>
              </a:ext>
            </a:extLst>
          </p:cNvPr>
          <p:cNvSpPr txBox="1"/>
          <p:nvPr/>
        </p:nvSpPr>
        <p:spPr>
          <a:xfrm>
            <a:off x="2049546" y="2497270"/>
            <a:ext cx="906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a’</a:t>
            </a:r>
            <a:r>
              <a:rPr lang="zh-CN" altLang="en-US" sz="2400" b="1" baseline="30000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4EB36EA3-30F8-4851-B3A0-0C0D9AABC3DE}"/>
              </a:ext>
            </a:extLst>
          </p:cNvPr>
          <p:cNvSpPr txBox="1"/>
          <p:nvPr/>
        </p:nvSpPr>
        <p:spPr>
          <a:xfrm>
            <a:off x="4863992" y="2497271"/>
            <a:ext cx="536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FA5C466-4EAD-41DC-8642-64476C21A9E2}"/>
              </a:ext>
            </a:extLst>
          </p:cNvPr>
          <p:cNvSpPr txBox="1"/>
          <p:nvPr/>
        </p:nvSpPr>
        <p:spPr>
          <a:xfrm>
            <a:off x="6203923" y="2495291"/>
            <a:ext cx="756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A’</a:t>
            </a:r>
            <a:r>
              <a:rPr lang="zh-CN" altLang="en-US" sz="2400" b="1" baseline="30000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710452C1-6CD9-4517-A793-797EEEF695C9}"/>
              </a:ext>
            </a:extLst>
          </p:cNvPr>
          <p:cNvSpPr txBox="1"/>
          <p:nvPr/>
        </p:nvSpPr>
        <p:spPr>
          <a:xfrm>
            <a:off x="994622" y="2002975"/>
            <a:ext cx="1555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L1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Cache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FF6E1584-1B26-4864-B635-6FA0BC862CA6}"/>
              </a:ext>
            </a:extLst>
          </p:cNvPr>
          <p:cNvSpPr txBox="1"/>
          <p:nvPr/>
        </p:nvSpPr>
        <p:spPr>
          <a:xfrm>
            <a:off x="5315259" y="2012873"/>
            <a:ext cx="1555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L2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Cache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7504B0FA-59D1-44A1-A4CA-519B6E5DDEB0}"/>
              </a:ext>
            </a:extLst>
          </p:cNvPr>
          <p:cNvSpPr txBox="1"/>
          <p:nvPr/>
        </p:nvSpPr>
        <p:spPr>
          <a:xfrm>
            <a:off x="342360" y="4881831"/>
            <a:ext cx="2068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*：表示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LRU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块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A0E4F7B-6C47-47B8-823E-228C16E4760D}"/>
              </a:ext>
            </a:extLst>
          </p:cNvPr>
          <p:cNvSpPr txBox="1"/>
          <p:nvPr/>
        </p:nvSpPr>
        <p:spPr>
          <a:xfrm>
            <a:off x="340378" y="5604244"/>
            <a:ext cx="4136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访问块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L1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Miss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；块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L2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Hit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607C3C41-8E4C-4C77-9C10-07077774B8F1}"/>
              </a:ext>
            </a:extLst>
          </p:cNvPr>
          <p:cNvSpPr txBox="1"/>
          <p:nvPr/>
        </p:nvSpPr>
        <p:spPr>
          <a:xfrm>
            <a:off x="7552706" y="1268347"/>
            <a:ext cx="4286993" cy="3904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L2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  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Wingdings" panose="05000000000000000000" pitchFamily="2" charset="2"/>
              </a:rPr>
              <a:t>L1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L1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中的块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被替换，如果块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为“脏”，则写回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L2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的块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L2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中的块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被调入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L1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中，即块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替换块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97353EBF-0B6A-4EC9-A04C-5F3CD1BA7CD0}"/>
              </a:ext>
            </a:extLst>
          </p:cNvPr>
          <p:cNvSpPr txBox="1"/>
          <p:nvPr/>
        </p:nvSpPr>
        <p:spPr>
          <a:xfrm>
            <a:off x="6285067" y="2968322"/>
            <a:ext cx="586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2400" baseline="3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74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8CA7654-310D-4192-B613-42E6A1226B11}"/>
              </a:ext>
            </a:extLst>
          </p:cNvPr>
          <p:cNvGrpSpPr/>
          <p:nvPr/>
        </p:nvGrpSpPr>
        <p:grpSpPr>
          <a:xfrm>
            <a:off x="635245" y="278225"/>
            <a:ext cx="2499842" cy="718321"/>
            <a:chOff x="635243" y="278221"/>
            <a:chExt cx="2499842" cy="718320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8409651-4A1E-4EFF-A577-C5B14C3AA49F}"/>
                </a:ext>
              </a:extLst>
            </p:cNvPr>
            <p:cNvSpPr/>
            <p:nvPr/>
          </p:nvSpPr>
          <p:spPr>
            <a:xfrm>
              <a:off x="635243" y="688764"/>
              <a:ext cx="249984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Inclusion Bit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C373973-1B93-4224-ACB7-EF1FC22869A4}"/>
                </a:ext>
              </a:extLst>
            </p:cNvPr>
            <p:cNvSpPr/>
            <p:nvPr/>
          </p:nvSpPr>
          <p:spPr>
            <a:xfrm>
              <a:off x="1197484" y="278221"/>
              <a:ext cx="126188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包含位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607C3C41-8E4C-4C77-9C10-07077774B8F1}"/>
              </a:ext>
            </a:extLst>
          </p:cNvPr>
          <p:cNvSpPr txBox="1"/>
          <p:nvPr/>
        </p:nvSpPr>
        <p:spPr>
          <a:xfrm>
            <a:off x="1068779" y="1280224"/>
            <a:ext cx="10058399" cy="5393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CPU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发出了使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 Line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无效的请求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首先检测该行是否在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L2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Cache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中，如果不在，也就无需再检查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L1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Cache</a:t>
            </a: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如果在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L2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Cache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中，则还需检查该行是否在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L1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Cache</a:t>
            </a: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性能受到一定损失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L2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的每行设置一个包含位（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Inclusion Bit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该位如果有效，则说明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L1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Cache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中存在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L2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Cache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相应行的副本，需要将其置为无效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该位如果无效（这种情况居多，因为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L2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&gt;&gt; 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L1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），则无需再检查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L1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Cache</a:t>
            </a: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en-US" altLang="zh-CN" sz="2000" b="1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Side-effect</a:t>
            </a:r>
            <a:r>
              <a:rPr lang="zh-CN" altLang="en-US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L1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Cache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中的某行被替换，即使它是“干净”的，也需要将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L2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Cache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中相应行的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位置为无效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假设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L2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的块大小是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B2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L1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的块大小是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B1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B2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B1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的整倍数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L2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中的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位需占用</a:t>
            </a:r>
            <a:r>
              <a:rPr lang="en-US" altLang="zh-CN" sz="2000" b="1" dirty="0" err="1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B2</a:t>
            </a:r>
            <a:r>
              <a:rPr lang="en-US" altLang="zh-CN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en-US" altLang="zh-CN" sz="2000" b="1" dirty="0" err="1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B1</a:t>
            </a:r>
            <a:r>
              <a:rPr lang="zh-CN" altLang="en-US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；如果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L2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中某行被替换，则</a:t>
            </a:r>
            <a:r>
              <a:rPr lang="en-US" altLang="zh-CN" sz="2000" b="1" dirty="0" err="1">
                <a:solidFill>
                  <a:srgbClr val="FF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L1</a:t>
            </a:r>
            <a:r>
              <a:rPr lang="zh-CN" altLang="en-US" sz="2000" b="1" dirty="0">
                <a:solidFill>
                  <a:srgbClr val="FF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中将有多行被置为无效</a:t>
            </a:r>
            <a:endParaRPr lang="en-US" altLang="zh-CN" sz="2000" b="1" dirty="0">
              <a:solidFill>
                <a:srgbClr val="FF0066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643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8CA7654-310D-4192-B613-42E6A1226B11}"/>
              </a:ext>
            </a:extLst>
          </p:cNvPr>
          <p:cNvGrpSpPr/>
          <p:nvPr/>
        </p:nvGrpSpPr>
        <p:grpSpPr>
          <a:xfrm>
            <a:off x="635245" y="278225"/>
            <a:ext cx="2206278" cy="718321"/>
            <a:chOff x="635243" y="278221"/>
            <a:chExt cx="2206278" cy="718320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58409651-4A1E-4EFF-A577-C5B14C3AA49F}"/>
                </a:ext>
              </a:extLst>
            </p:cNvPr>
            <p:cNvSpPr/>
            <p:nvPr/>
          </p:nvSpPr>
          <p:spPr>
            <a:xfrm>
              <a:off x="635243" y="688764"/>
              <a:ext cx="220627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Summary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C373973-1B93-4224-ACB7-EF1FC22869A4}"/>
                </a:ext>
              </a:extLst>
            </p:cNvPr>
            <p:cNvSpPr/>
            <p:nvPr/>
          </p:nvSpPr>
          <p:spPr>
            <a:xfrm>
              <a:off x="1197484" y="278221"/>
              <a:ext cx="90281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总结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54" name="文本框 53">
            <a:extLst>
              <a:ext uri="{FF2B5EF4-FFF2-40B4-BE49-F238E27FC236}">
                <a16:creationId xmlns:a16="http://schemas.microsoft.com/office/drawing/2014/main" id="{607C3C41-8E4C-4C77-9C10-07077774B8F1}"/>
              </a:ext>
            </a:extLst>
          </p:cNvPr>
          <p:cNvSpPr txBox="1"/>
          <p:nvPr/>
        </p:nvSpPr>
        <p:spPr>
          <a:xfrm>
            <a:off x="1068779" y="1280224"/>
            <a:ext cx="10058399" cy="3904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L1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的设计致力于减少命中时间，获得更高的工作频率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L1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容量、块大小和相联度都比较小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L2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的设计致力于改善缺失率和缺失代价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L2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容量、块大小和相联度都比较大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43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1984139C-BE33-44DD-A32F-D53BFC05FDCD}"/>
              </a:ext>
            </a:extLst>
          </p:cNvPr>
          <p:cNvSpPr/>
          <p:nvPr/>
        </p:nvSpPr>
        <p:spPr>
          <a:xfrm>
            <a:off x="3430050" y="2716758"/>
            <a:ext cx="53339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写缓存</a:t>
            </a:r>
            <a:endParaRPr lang="en-US" altLang="zh-CN" sz="4800" b="1" dirty="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531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2428589" cy="730196"/>
            <a:chOff x="635243" y="278221"/>
            <a:chExt cx="2428589" cy="730195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700639"/>
              <a:ext cx="242858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Write Buffer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126188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写缓存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F3B510E3-863C-4E32-9C18-77DD5389012D}"/>
              </a:ext>
            </a:extLst>
          </p:cNvPr>
          <p:cNvSpPr txBox="1"/>
          <p:nvPr/>
        </p:nvSpPr>
        <p:spPr>
          <a:xfrm>
            <a:off x="1068122" y="1284580"/>
            <a:ext cx="10069830" cy="5300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读缺失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vs.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写缺失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处理器不需要等待写主存处理完成，否则写操作代价太高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写主存可以不阻塞处理器的执行过程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写操作在“后台”完成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设置一个</a:t>
            </a:r>
            <a:r>
              <a:rPr lang="zh-CN" altLang="en-US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写缓存（</a:t>
            </a:r>
            <a:r>
              <a:rPr lang="en-US" altLang="zh-CN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Write Buffer</a:t>
            </a:r>
            <a:r>
              <a:rPr lang="zh-CN" altLang="en-US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000" b="1" dirty="0">
              <a:solidFill>
                <a:srgbClr val="0066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处理器将写操作交付写缓存完成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F687678-0C5D-4722-BB8C-75D0151297FF}"/>
              </a:ext>
            </a:extLst>
          </p:cNvPr>
          <p:cNvSpPr txBox="1"/>
          <p:nvPr/>
        </p:nvSpPr>
        <p:spPr>
          <a:xfrm>
            <a:off x="1459037" y="2007008"/>
            <a:ext cx="6119209" cy="1421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sw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$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t0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  0($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s0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         # 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处理器不请求数据，无需阻塞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lw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$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t1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  4($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s0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	        # 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读缺失将导致阻塞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add  $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t3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  $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t1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  $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t2</a:t>
            </a: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56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2491413" cy="706447"/>
            <a:chOff x="635243" y="278221"/>
            <a:chExt cx="2491413" cy="706446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678420"/>
              <a:ext cx="2491413" cy="3062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Basic Concept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基本概念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57F6183B-1226-40D5-B41F-7F9CF945AECF}"/>
              </a:ext>
            </a:extLst>
          </p:cNvPr>
          <p:cNvSpPr/>
          <p:nvPr/>
        </p:nvSpPr>
        <p:spPr>
          <a:xfrm>
            <a:off x="781964" y="2829231"/>
            <a:ext cx="2251587" cy="106434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Processor</a:t>
            </a:r>
            <a:endParaRPr lang="zh-CN" altLang="en-US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54BA5D01-05F3-4443-97D9-1B29F43D121C}"/>
              </a:ext>
            </a:extLst>
          </p:cNvPr>
          <p:cNvSpPr/>
          <p:nvPr/>
        </p:nvSpPr>
        <p:spPr>
          <a:xfrm>
            <a:off x="3839794" y="2829232"/>
            <a:ext cx="1912075" cy="106434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</a:p>
          <a:p>
            <a:pPr algn="ctr"/>
            <a:r>
              <a:rPr lang="en-US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(SRAM)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89C5D75A-8386-4BD0-BEFA-42ADFEE89FD3}"/>
              </a:ext>
            </a:extLst>
          </p:cNvPr>
          <p:cNvSpPr/>
          <p:nvPr/>
        </p:nvSpPr>
        <p:spPr>
          <a:xfrm>
            <a:off x="5751869" y="2829228"/>
            <a:ext cx="1101213" cy="106434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MC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C4AB3AD-81D6-4D00-A360-18719D97E882}"/>
              </a:ext>
            </a:extLst>
          </p:cNvPr>
          <p:cNvSpPr/>
          <p:nvPr/>
        </p:nvSpPr>
        <p:spPr>
          <a:xfrm>
            <a:off x="7772700" y="2829224"/>
            <a:ext cx="3799868" cy="1064341"/>
          </a:xfrm>
          <a:prstGeom prst="rect">
            <a:avLst/>
          </a:prstGeom>
          <a:solidFill>
            <a:srgbClr val="FFC000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 Memory</a:t>
            </a:r>
          </a:p>
          <a:p>
            <a:pPr algn="ctr"/>
            <a:r>
              <a:rPr lang="en-US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(DRAM)</a:t>
            </a: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09D7EBFA-80A3-4A88-AB4E-AFC51FF7E8A9}"/>
              </a:ext>
            </a:extLst>
          </p:cNvPr>
          <p:cNvCxnSpPr>
            <a:stCxn id="8" idx="3"/>
            <a:endCxn id="51" idx="1"/>
          </p:cNvCxnSpPr>
          <p:nvPr/>
        </p:nvCxnSpPr>
        <p:spPr>
          <a:xfrm>
            <a:off x="3033551" y="3361402"/>
            <a:ext cx="806243" cy="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F7540EB0-D1D4-4F3F-ACA7-6E07E1C6DA60}"/>
              </a:ext>
            </a:extLst>
          </p:cNvPr>
          <p:cNvCxnSpPr>
            <a:cxnSpLocks/>
            <a:stCxn id="52" idx="3"/>
            <a:endCxn id="53" idx="1"/>
          </p:cNvCxnSpPr>
          <p:nvPr/>
        </p:nvCxnSpPr>
        <p:spPr>
          <a:xfrm flipV="1">
            <a:off x="6853082" y="3361395"/>
            <a:ext cx="919618" cy="4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左中括号 59">
            <a:extLst>
              <a:ext uri="{FF2B5EF4-FFF2-40B4-BE49-F238E27FC236}">
                <a16:creationId xmlns:a16="http://schemas.microsoft.com/office/drawing/2014/main" id="{8C754A10-8C0C-42BD-AB65-E3F8DD22EC96}"/>
              </a:ext>
            </a:extLst>
          </p:cNvPr>
          <p:cNvSpPr/>
          <p:nvPr/>
        </p:nvSpPr>
        <p:spPr>
          <a:xfrm rot="5400000">
            <a:off x="3571024" y="-699324"/>
            <a:ext cx="492995" cy="6071118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左中括号 60">
            <a:extLst>
              <a:ext uri="{FF2B5EF4-FFF2-40B4-BE49-F238E27FC236}">
                <a16:creationId xmlns:a16="http://schemas.microsoft.com/office/drawing/2014/main" id="{2E137383-4C5C-4261-AF2A-72CE97374F6F}"/>
              </a:ext>
            </a:extLst>
          </p:cNvPr>
          <p:cNvSpPr/>
          <p:nvPr/>
        </p:nvSpPr>
        <p:spPr>
          <a:xfrm rot="5400000">
            <a:off x="9426135" y="436302"/>
            <a:ext cx="492995" cy="3799868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BE8EC4B0-FADF-49E9-A3C3-B3338E5977B6}"/>
              </a:ext>
            </a:extLst>
          </p:cNvPr>
          <p:cNvSpPr txBox="1"/>
          <p:nvPr/>
        </p:nvSpPr>
        <p:spPr>
          <a:xfrm>
            <a:off x="2883455" y="1449248"/>
            <a:ext cx="1868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On-chip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BBD07A3B-E5EE-420A-AAA3-3D82554F6D58}"/>
              </a:ext>
            </a:extLst>
          </p:cNvPr>
          <p:cNvSpPr txBox="1"/>
          <p:nvPr/>
        </p:nvSpPr>
        <p:spPr>
          <a:xfrm>
            <a:off x="8738566" y="1443273"/>
            <a:ext cx="1868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Off-chip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左中括号 63">
            <a:extLst>
              <a:ext uri="{FF2B5EF4-FFF2-40B4-BE49-F238E27FC236}">
                <a16:creationId xmlns:a16="http://schemas.microsoft.com/office/drawing/2014/main" id="{EFB4334D-8EFC-4E41-9B72-54955FA9680B}"/>
              </a:ext>
            </a:extLst>
          </p:cNvPr>
          <p:cNvSpPr/>
          <p:nvPr/>
        </p:nvSpPr>
        <p:spPr>
          <a:xfrm rot="16200000">
            <a:off x="1661258" y="3306633"/>
            <a:ext cx="492995" cy="2251588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左中括号 64">
            <a:extLst>
              <a:ext uri="{FF2B5EF4-FFF2-40B4-BE49-F238E27FC236}">
                <a16:creationId xmlns:a16="http://schemas.microsoft.com/office/drawing/2014/main" id="{B62CD5CE-452D-4F52-ACEA-FA2412C4BE6F}"/>
              </a:ext>
            </a:extLst>
          </p:cNvPr>
          <p:cNvSpPr/>
          <p:nvPr/>
        </p:nvSpPr>
        <p:spPr>
          <a:xfrm rot="16200000">
            <a:off x="7461993" y="568350"/>
            <a:ext cx="492995" cy="7728156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1328C1C2-77EB-444E-AFFD-1CF7D57DD6D8}"/>
              </a:ext>
            </a:extLst>
          </p:cNvPr>
          <p:cNvSpPr txBox="1"/>
          <p:nvPr/>
        </p:nvSpPr>
        <p:spPr>
          <a:xfrm>
            <a:off x="946885" y="4818816"/>
            <a:ext cx="1868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Core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B56F313F-DCA6-40E5-99B0-147EBEC46070}"/>
              </a:ext>
            </a:extLst>
          </p:cNvPr>
          <p:cNvSpPr txBox="1"/>
          <p:nvPr/>
        </p:nvSpPr>
        <p:spPr>
          <a:xfrm>
            <a:off x="6772522" y="4823730"/>
            <a:ext cx="1868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Uncore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488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2428589" cy="730196"/>
            <a:chOff x="635243" y="278221"/>
            <a:chExt cx="2428589" cy="730195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700639"/>
              <a:ext cx="242858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Write Buffer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126188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写缓存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F3B510E3-863C-4E32-9C18-77DD5389012D}"/>
              </a:ext>
            </a:extLst>
          </p:cNvPr>
          <p:cNvSpPr txBox="1"/>
          <p:nvPr/>
        </p:nvSpPr>
        <p:spPr>
          <a:xfrm>
            <a:off x="1068122" y="3802306"/>
            <a:ext cx="10069830" cy="2796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写缓存是一个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FIFO</a:t>
            </a: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通常写缓存中有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4-8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项（每项需要包含哪些信息？）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写操作不频繁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时写缓存效果较好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8F903A30-B515-438B-A987-548759F67CE8}"/>
              </a:ext>
            </a:extLst>
          </p:cNvPr>
          <p:cNvGrpSpPr/>
          <p:nvPr/>
        </p:nvGrpSpPr>
        <p:grpSpPr>
          <a:xfrm>
            <a:off x="2515969" y="1373361"/>
            <a:ext cx="7317587" cy="1687513"/>
            <a:chOff x="900113" y="1844675"/>
            <a:chExt cx="7317587" cy="1687513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6DC8592-1E05-4C63-8744-861EF7A0F6EA}"/>
                </a:ext>
              </a:extLst>
            </p:cNvPr>
            <p:cNvSpPr/>
            <p:nvPr/>
          </p:nvSpPr>
          <p:spPr bwMode="auto">
            <a:xfrm>
              <a:off x="900113" y="1876425"/>
              <a:ext cx="1584325" cy="1655763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 anchor="ctr"/>
            <a:lstStyle/>
            <a:p>
              <a:pPr algn="ctr">
                <a:defRPr/>
              </a:pP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处理器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3BC5EF5F-5FC1-4C77-A33C-F04A0F7AA3AD}"/>
                </a:ext>
              </a:extLst>
            </p:cNvPr>
            <p:cNvSpPr/>
            <p:nvPr/>
          </p:nvSpPr>
          <p:spPr bwMode="auto">
            <a:xfrm>
              <a:off x="3327400" y="1844675"/>
              <a:ext cx="1582738" cy="936625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 anchor="ctr"/>
            <a:lstStyle/>
            <a:p>
              <a:pPr algn="ctr">
                <a:defRPr/>
              </a:pP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Cache</a:t>
              </a:r>
              <a:endPara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" name="直接连接符 18">
              <a:extLst>
                <a:ext uri="{FF2B5EF4-FFF2-40B4-BE49-F238E27FC236}">
                  <a16:creationId xmlns:a16="http://schemas.microsoft.com/office/drawing/2014/main" id="{567840B3-B4C4-479E-AD6D-6DBC8B479B3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473325" y="2308225"/>
              <a:ext cx="865188" cy="0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 type="triangle" w="lg" len="med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8999C16-3E9E-4721-B6FB-616C20B9347D}"/>
                </a:ext>
              </a:extLst>
            </p:cNvPr>
            <p:cNvSpPr/>
            <p:nvPr/>
          </p:nvSpPr>
          <p:spPr bwMode="auto">
            <a:xfrm>
              <a:off x="6489700" y="1876425"/>
              <a:ext cx="1728000" cy="1655763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lIns="90000" tIns="46800" rIns="90000" bIns="46800" anchor="ctr"/>
            <a:lstStyle/>
            <a:p>
              <a:pPr algn="ctr">
                <a:defRPr/>
              </a:pP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下一级存储</a:t>
              </a:r>
            </a:p>
          </p:txBody>
        </p:sp>
        <p:cxnSp>
          <p:nvCxnSpPr>
            <p:cNvPr id="13" name="直接连接符 20">
              <a:extLst>
                <a:ext uri="{FF2B5EF4-FFF2-40B4-BE49-F238E27FC236}">
                  <a16:creationId xmlns:a16="http://schemas.microsoft.com/office/drawing/2014/main" id="{C34519DC-34E2-419D-9DB9-B10430008FF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918075" y="2308225"/>
              <a:ext cx="1584325" cy="0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 type="none" w="lg" len="med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4" name="矩形 22">
              <a:extLst>
                <a:ext uri="{FF2B5EF4-FFF2-40B4-BE49-F238E27FC236}">
                  <a16:creationId xmlns:a16="http://schemas.microsoft.com/office/drawing/2014/main" id="{D0859951-5A61-4326-8D5F-9CC0D03065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2125" y="3059113"/>
              <a:ext cx="431800" cy="431800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kumimoji="0"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5" name="矩形 23">
              <a:extLst>
                <a:ext uri="{FF2B5EF4-FFF2-40B4-BE49-F238E27FC236}">
                  <a16:creationId xmlns:a16="http://schemas.microsoft.com/office/drawing/2014/main" id="{24583FC0-A26F-4E53-814C-87B0F2B52C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3925" y="3059113"/>
              <a:ext cx="431800" cy="431800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kumimoji="0"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6" name="矩形 24">
              <a:extLst>
                <a:ext uri="{FF2B5EF4-FFF2-40B4-BE49-F238E27FC236}">
                  <a16:creationId xmlns:a16="http://schemas.microsoft.com/office/drawing/2014/main" id="{0FAAC3EC-E6D4-44CA-8E19-AD57F87E95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5725" y="3059113"/>
              <a:ext cx="431800" cy="431800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kumimoji="0"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7" name="矩形 25">
              <a:extLst>
                <a:ext uri="{FF2B5EF4-FFF2-40B4-BE49-F238E27FC236}">
                  <a16:creationId xmlns:a16="http://schemas.microsoft.com/office/drawing/2014/main" id="{B47C469A-00EA-4778-A2A6-C8B50C168E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97525" y="3059113"/>
              <a:ext cx="431800" cy="431800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endParaRPr kumimoji="0" lang="zh-CN" altLang="en-US" sz="2400">
                <a:latin typeface="Times New Roman" panose="02020603050405020304" pitchFamily="18" charset="0"/>
              </a:endParaRPr>
            </a:p>
          </p:txBody>
        </p:sp>
        <p:cxnSp>
          <p:nvCxnSpPr>
            <p:cNvPr id="18" name="直接连接符 27">
              <a:extLst>
                <a:ext uri="{FF2B5EF4-FFF2-40B4-BE49-F238E27FC236}">
                  <a16:creationId xmlns:a16="http://schemas.microsoft.com/office/drawing/2014/main" id="{232B7EE9-84A8-4C2D-AD12-5EFB0508B81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581400" y="2781300"/>
              <a:ext cx="0" cy="503238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" name="直接连接符 31">
              <a:extLst>
                <a:ext uri="{FF2B5EF4-FFF2-40B4-BE49-F238E27FC236}">
                  <a16:creationId xmlns:a16="http://schemas.microsoft.com/office/drawing/2014/main" id="{EA9E8661-2655-4F15-A02C-01CA592D59E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581400" y="3271838"/>
              <a:ext cx="720725" cy="0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" name="直接连接符 33">
              <a:extLst>
                <a:ext uri="{FF2B5EF4-FFF2-40B4-BE49-F238E27FC236}">
                  <a16:creationId xmlns:a16="http://schemas.microsoft.com/office/drawing/2014/main" id="{D5EA863A-2575-4802-9BDD-D6A375FB112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029325" y="3271838"/>
              <a:ext cx="431800" cy="0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5" name="TextBox 37">
            <a:extLst>
              <a:ext uri="{FF2B5EF4-FFF2-40B4-BE49-F238E27FC236}">
                <a16:creationId xmlns:a16="http://schemas.microsoft.com/office/drawing/2014/main" id="{2C7289DD-7DDA-437F-9610-58BA337849E2}"/>
              </a:ext>
            </a:extLst>
          </p:cNvPr>
          <p:cNvSpPr txBox="1"/>
          <p:nvPr/>
        </p:nvSpPr>
        <p:spPr>
          <a:xfrm>
            <a:off x="5768756" y="3016424"/>
            <a:ext cx="2017713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zh-CN" sz="2000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Buffer</a:t>
            </a:r>
            <a:endParaRPr lang="zh-CN" altLang="en-US" sz="2000" b="1" dirty="0">
              <a:solidFill>
                <a:srgbClr val="0066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941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5398821" cy="730196"/>
            <a:chOff x="635243" y="278221"/>
            <a:chExt cx="5398821" cy="730195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700639"/>
              <a:ext cx="448302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Write Buffer in </a:t>
              </a:r>
              <a:r>
                <a:rPr lang="en-US" altLang="zh-CN" sz="1400" spc="15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WTNA</a:t>
              </a:r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——Write Hit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4836580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WTNA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中的写缓存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——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写命中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BE8F1307-4DA6-4864-87A5-25554C759688}"/>
              </a:ext>
            </a:extLst>
          </p:cNvPr>
          <p:cNvSpPr/>
          <p:nvPr/>
        </p:nvSpPr>
        <p:spPr bwMode="auto">
          <a:xfrm>
            <a:off x="3876675" y="2629063"/>
            <a:ext cx="1584325" cy="1439863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/>
          <a:lstStyle/>
          <a:p>
            <a:pPr algn="ctr"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L1 Cache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0B1C81F-DF3D-4F2E-B7FE-72A1B9C7FC3E}"/>
              </a:ext>
            </a:extLst>
          </p:cNvPr>
          <p:cNvSpPr/>
          <p:nvPr/>
        </p:nvSpPr>
        <p:spPr bwMode="auto">
          <a:xfrm>
            <a:off x="3876675" y="5076988"/>
            <a:ext cx="4897437" cy="1223963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/>
          <a:lstStyle/>
          <a:p>
            <a:pPr algn="ctr"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下一级存储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（主存或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L2 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2CC6A5EE-27D9-4183-B457-BD7D16B39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0150" y="3421226"/>
            <a:ext cx="1223962" cy="287337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>
                <a:latin typeface="Times New Roman" panose="02020603050405020304" pitchFamily="18" charset="0"/>
              </a:rPr>
              <a:t>address</a:t>
            </a:r>
            <a:endParaRPr kumimoji="0"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6809F1DE-BD1A-4E39-ABCF-4DBF8FC53E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6187" y="3421226"/>
            <a:ext cx="1223963" cy="287337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data</a:t>
            </a:r>
            <a:endParaRPr kumimoji="0"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49" name="矩形 30">
            <a:extLst>
              <a:ext uri="{FF2B5EF4-FFF2-40B4-BE49-F238E27FC236}">
                <a16:creationId xmlns:a16="http://schemas.microsoft.com/office/drawing/2014/main" id="{5AC4CA76-80F8-4E2B-AC9F-E09E0B50B6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0150" y="3708563"/>
            <a:ext cx="1223962" cy="288925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kumimoji="0"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50" name="矩形 32">
            <a:extLst>
              <a:ext uri="{FF2B5EF4-FFF2-40B4-BE49-F238E27FC236}">
                <a16:creationId xmlns:a16="http://schemas.microsoft.com/office/drawing/2014/main" id="{C7A06D34-F8A6-4797-AFB8-9805C47BB7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6187" y="3708563"/>
            <a:ext cx="1223963" cy="288925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kumimoji="0"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51" name="矩形 34">
            <a:extLst>
              <a:ext uri="{FF2B5EF4-FFF2-40B4-BE49-F238E27FC236}">
                <a16:creationId xmlns:a16="http://schemas.microsoft.com/office/drawing/2014/main" id="{B853A165-425B-417C-A0F2-EE9B909296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0150" y="3997488"/>
            <a:ext cx="1223962" cy="287338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kumimoji="0"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52" name="矩形 35">
            <a:extLst>
              <a:ext uri="{FF2B5EF4-FFF2-40B4-BE49-F238E27FC236}">
                <a16:creationId xmlns:a16="http://schemas.microsoft.com/office/drawing/2014/main" id="{1D44C1E0-580A-4741-8339-906D692B6B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6187" y="3997488"/>
            <a:ext cx="1223963" cy="287338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kumimoji="0"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53" name="矩形 36">
            <a:extLst>
              <a:ext uri="{FF2B5EF4-FFF2-40B4-BE49-F238E27FC236}">
                <a16:creationId xmlns:a16="http://schemas.microsoft.com/office/drawing/2014/main" id="{2C74125B-7A20-44C8-8F1B-70ECBB23E6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0150" y="4284826"/>
            <a:ext cx="1223962" cy="288925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kumimoji="0"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54" name="矩形 39">
            <a:extLst>
              <a:ext uri="{FF2B5EF4-FFF2-40B4-BE49-F238E27FC236}">
                <a16:creationId xmlns:a16="http://schemas.microsoft.com/office/drawing/2014/main" id="{C8C3BFD6-0EE8-417C-AB7B-653762AD7A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6187" y="4284826"/>
            <a:ext cx="1223963" cy="288925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kumimoji="0" lang="zh-CN" altLang="en-US" sz="2400">
              <a:latin typeface="Times New Roman" panose="02020603050405020304" pitchFamily="18" charset="0"/>
            </a:endParaRPr>
          </a:p>
        </p:txBody>
      </p:sp>
      <p:cxnSp>
        <p:nvCxnSpPr>
          <p:cNvPr id="55" name="直接连接符 41">
            <a:extLst>
              <a:ext uri="{FF2B5EF4-FFF2-40B4-BE49-F238E27FC236}">
                <a16:creationId xmlns:a16="http://schemas.microsoft.com/office/drawing/2014/main" id="{288C8CA9-DDC8-4D14-A9E2-0D9CF8023F9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641850" y="2137558"/>
            <a:ext cx="0" cy="491505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直接连接符 43">
            <a:extLst>
              <a:ext uri="{FF2B5EF4-FFF2-40B4-BE49-F238E27FC236}">
                <a16:creationId xmlns:a16="http://schemas.microsoft.com/office/drawing/2014/main" id="{4CAF6EC6-563F-4162-8D16-8B9CB066E95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641850" y="2413163"/>
            <a:ext cx="2908300" cy="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" name="直接连接符 44">
            <a:extLst>
              <a:ext uri="{FF2B5EF4-FFF2-40B4-BE49-F238E27FC236}">
                <a16:creationId xmlns:a16="http://schemas.microsoft.com/office/drawing/2014/main" id="{F245255F-3338-4DD3-ABE4-859C12A7BC5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550150" y="2413163"/>
            <a:ext cx="0" cy="99695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8" name="直接连接符 47">
            <a:extLst>
              <a:ext uri="{FF2B5EF4-FFF2-40B4-BE49-F238E27FC236}">
                <a16:creationId xmlns:a16="http://schemas.microsoft.com/office/drawing/2014/main" id="{BDCC0BB7-79A1-4F54-947C-8E5AAB525B9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550150" y="4573751"/>
            <a:ext cx="0" cy="506412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9" name="TextBox 50">
            <a:extLst>
              <a:ext uri="{FF2B5EF4-FFF2-40B4-BE49-F238E27FC236}">
                <a16:creationId xmlns:a16="http://schemas.microsoft.com/office/drawing/2014/main" id="{690E041E-5D71-417E-9C65-3D825669C3EC}"/>
              </a:ext>
            </a:extLst>
          </p:cNvPr>
          <p:cNvSpPr txBox="1"/>
          <p:nvPr/>
        </p:nvSpPr>
        <p:spPr>
          <a:xfrm>
            <a:off x="7837487" y="4618201"/>
            <a:ext cx="233997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写入下一级</a:t>
            </a: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94A1085D-21A3-4A16-A26D-20CDA69ECB3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641850" y="2413163"/>
            <a:ext cx="2908300" cy="0"/>
          </a:xfrm>
          <a:prstGeom prst="line">
            <a:avLst/>
          </a:prstGeom>
          <a:noFill/>
          <a:ln w="28575" algn="ctr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6FBB0FA9-D12F-4C76-8AAA-6D535BE4337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550150" y="2413163"/>
            <a:ext cx="0" cy="996950"/>
          </a:xfrm>
          <a:prstGeom prst="line">
            <a:avLst/>
          </a:prstGeom>
          <a:noFill/>
          <a:ln w="28575" algn="ctr">
            <a:solidFill>
              <a:srgbClr val="7030A0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EE139F51-26E1-49BE-9DC6-74D6122EB1A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550150" y="4573751"/>
            <a:ext cx="0" cy="506412"/>
          </a:xfrm>
          <a:prstGeom prst="line">
            <a:avLst/>
          </a:prstGeom>
          <a:noFill/>
          <a:ln w="28575" algn="ctr">
            <a:solidFill>
              <a:srgbClr val="7030A0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3" name="TextBox 50">
            <a:extLst>
              <a:ext uri="{FF2B5EF4-FFF2-40B4-BE49-F238E27FC236}">
                <a16:creationId xmlns:a16="http://schemas.microsoft.com/office/drawing/2014/main" id="{4CBE35B5-F84A-4400-A30A-4BF9419A779E}"/>
              </a:ext>
            </a:extLst>
          </p:cNvPr>
          <p:cNvSpPr txBox="1"/>
          <p:nvPr/>
        </p:nvSpPr>
        <p:spPr>
          <a:xfrm>
            <a:off x="3296971" y="1599243"/>
            <a:ext cx="27238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发出的写请求</a:t>
            </a:r>
          </a:p>
        </p:txBody>
      </p:sp>
      <p:sp>
        <p:nvSpPr>
          <p:cNvPr id="64" name="TextBox 50">
            <a:extLst>
              <a:ext uri="{FF2B5EF4-FFF2-40B4-BE49-F238E27FC236}">
                <a16:creationId xmlns:a16="http://schemas.microsoft.com/office/drawing/2014/main" id="{74E93BDC-42A0-42C5-87E9-E013FDCEB763}"/>
              </a:ext>
            </a:extLst>
          </p:cNvPr>
          <p:cNvSpPr txBox="1"/>
          <p:nvPr/>
        </p:nvSpPr>
        <p:spPr>
          <a:xfrm>
            <a:off x="3614675" y="2176821"/>
            <a:ext cx="1027174" cy="40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zh-CN" altLang="en-US" sz="20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写命中</a:t>
            </a:r>
          </a:p>
        </p:txBody>
      </p:sp>
    </p:spTree>
    <p:extLst>
      <p:ext uri="{BB962C8B-B14F-4D97-AF65-F5344CB8AC3E}">
        <p14:creationId xmlns:p14="http://schemas.microsoft.com/office/powerpoint/2010/main" val="140352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5398821" cy="730196"/>
            <a:chOff x="635243" y="278221"/>
            <a:chExt cx="5398821" cy="730195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700639"/>
              <a:ext cx="448302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Write Buffer in </a:t>
              </a:r>
              <a:r>
                <a:rPr lang="en-US" altLang="zh-CN" sz="1400" spc="15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WTNA</a:t>
              </a:r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——Write Miss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4836580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WTNA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中的写缓存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——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写缺失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3C308CB7-3D36-44C3-AEBF-877D6B281D87}"/>
              </a:ext>
            </a:extLst>
          </p:cNvPr>
          <p:cNvSpPr/>
          <p:nvPr/>
        </p:nvSpPr>
        <p:spPr bwMode="auto">
          <a:xfrm>
            <a:off x="3648592" y="2629064"/>
            <a:ext cx="1584325" cy="1439863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/>
          <a:lstStyle/>
          <a:p>
            <a:pPr algn="ctr">
              <a:defRPr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L1 Cache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B6C2010-F922-42C5-BB2E-A774EE402AAD}"/>
              </a:ext>
            </a:extLst>
          </p:cNvPr>
          <p:cNvSpPr/>
          <p:nvPr/>
        </p:nvSpPr>
        <p:spPr bwMode="auto">
          <a:xfrm>
            <a:off x="3648592" y="5076989"/>
            <a:ext cx="4897437" cy="1223963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/>
          <a:lstStyle/>
          <a:p>
            <a:pPr algn="ctr"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下一级存储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（主存或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L2 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en-US" sz="1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11AB7BC-3447-4E1B-9E99-BDD1C7C0D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2067" y="3421227"/>
            <a:ext cx="1223962" cy="287337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>
                <a:latin typeface="Times New Roman" panose="02020603050405020304" pitchFamily="18" charset="0"/>
              </a:rPr>
              <a:t>address</a:t>
            </a:r>
            <a:endParaRPr kumimoji="0"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3F5B03A-B303-41FE-897F-ADFC0E4E18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8104" y="3421227"/>
            <a:ext cx="1223963" cy="287337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>
                <a:latin typeface="Times New Roman" panose="02020603050405020304" pitchFamily="18" charset="0"/>
              </a:rPr>
              <a:t>data</a:t>
            </a:r>
            <a:endParaRPr kumimoji="0"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30" name="矩形 30">
            <a:extLst>
              <a:ext uri="{FF2B5EF4-FFF2-40B4-BE49-F238E27FC236}">
                <a16:creationId xmlns:a16="http://schemas.microsoft.com/office/drawing/2014/main" id="{B5CCACB1-9979-4629-94D2-C429C428A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2067" y="3708564"/>
            <a:ext cx="1223962" cy="288925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kumimoji="0"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31" name="矩形 32">
            <a:extLst>
              <a:ext uri="{FF2B5EF4-FFF2-40B4-BE49-F238E27FC236}">
                <a16:creationId xmlns:a16="http://schemas.microsoft.com/office/drawing/2014/main" id="{8DFA341A-4C8E-4FAD-AA79-107365B10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8104" y="3708564"/>
            <a:ext cx="1223963" cy="288925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kumimoji="0"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32" name="矩形 34">
            <a:extLst>
              <a:ext uri="{FF2B5EF4-FFF2-40B4-BE49-F238E27FC236}">
                <a16:creationId xmlns:a16="http://schemas.microsoft.com/office/drawing/2014/main" id="{0F7FFD9E-2CAB-4F1E-86BF-6FD3C8FFF1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2067" y="3997489"/>
            <a:ext cx="1223962" cy="287338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kumimoji="0"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33" name="矩形 35">
            <a:extLst>
              <a:ext uri="{FF2B5EF4-FFF2-40B4-BE49-F238E27FC236}">
                <a16:creationId xmlns:a16="http://schemas.microsoft.com/office/drawing/2014/main" id="{8768DDC5-29DE-4945-A2EF-25F978751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8104" y="3997489"/>
            <a:ext cx="1223963" cy="287338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kumimoji="0"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34" name="矩形 36">
            <a:extLst>
              <a:ext uri="{FF2B5EF4-FFF2-40B4-BE49-F238E27FC236}">
                <a16:creationId xmlns:a16="http://schemas.microsoft.com/office/drawing/2014/main" id="{9317B7BF-294E-4923-9BB6-D8665A2CB1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2067" y="4284827"/>
            <a:ext cx="1223962" cy="288925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kumimoji="0"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35" name="矩形 39">
            <a:extLst>
              <a:ext uri="{FF2B5EF4-FFF2-40B4-BE49-F238E27FC236}">
                <a16:creationId xmlns:a16="http://schemas.microsoft.com/office/drawing/2014/main" id="{EC0E3D85-8E88-42A1-A59E-29E09D5A3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8104" y="4284827"/>
            <a:ext cx="1223963" cy="288925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kumimoji="0" lang="zh-CN" altLang="en-US" sz="2400">
              <a:latin typeface="Times New Roman" panose="02020603050405020304" pitchFamily="18" charset="0"/>
            </a:endParaRPr>
          </a:p>
        </p:txBody>
      </p:sp>
      <p:cxnSp>
        <p:nvCxnSpPr>
          <p:cNvPr id="36" name="直接连接符 41">
            <a:extLst>
              <a:ext uri="{FF2B5EF4-FFF2-40B4-BE49-F238E27FC236}">
                <a16:creationId xmlns:a16="http://schemas.microsoft.com/office/drawing/2014/main" id="{62BD4978-CA14-4E67-8AF5-AA5212270BA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28054" y="2124239"/>
            <a:ext cx="0" cy="288925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直接连接符 43">
            <a:extLst>
              <a:ext uri="{FF2B5EF4-FFF2-40B4-BE49-F238E27FC236}">
                <a16:creationId xmlns:a16="http://schemas.microsoft.com/office/drawing/2014/main" id="{53E2F1A8-C443-423A-946C-23A1EB17D9D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13767" y="2413164"/>
            <a:ext cx="2908300" cy="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8" name="直接连接符 44">
            <a:extLst>
              <a:ext uri="{FF2B5EF4-FFF2-40B4-BE49-F238E27FC236}">
                <a16:creationId xmlns:a16="http://schemas.microsoft.com/office/drawing/2014/main" id="{3E696046-46A7-43B5-B35B-5E429522D63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322067" y="2413164"/>
            <a:ext cx="0" cy="99695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" name="直接连接符 47">
            <a:extLst>
              <a:ext uri="{FF2B5EF4-FFF2-40B4-BE49-F238E27FC236}">
                <a16:creationId xmlns:a16="http://schemas.microsoft.com/office/drawing/2014/main" id="{75214769-6CA2-4B6D-AB0E-E57D8F1C411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322067" y="4573752"/>
            <a:ext cx="0" cy="506412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" name="TextBox 49">
            <a:extLst>
              <a:ext uri="{FF2B5EF4-FFF2-40B4-BE49-F238E27FC236}">
                <a16:creationId xmlns:a16="http://schemas.microsoft.com/office/drawing/2014/main" id="{0B3C63C7-D411-41B3-97AB-42278E56A7EF}"/>
              </a:ext>
            </a:extLst>
          </p:cNvPr>
          <p:cNvSpPr txBox="1"/>
          <p:nvPr/>
        </p:nvSpPr>
        <p:spPr>
          <a:xfrm>
            <a:off x="7264651" y="2336905"/>
            <a:ext cx="12813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zh-CN" altLang="en-US" sz="20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写缺失</a:t>
            </a:r>
          </a:p>
        </p:txBody>
      </p:sp>
      <p:sp>
        <p:nvSpPr>
          <p:cNvPr id="42" name="TextBox 50">
            <a:extLst>
              <a:ext uri="{FF2B5EF4-FFF2-40B4-BE49-F238E27FC236}">
                <a16:creationId xmlns:a16="http://schemas.microsoft.com/office/drawing/2014/main" id="{83F3219A-4B55-4F73-9590-1A11E4E1AAF2}"/>
              </a:ext>
            </a:extLst>
          </p:cNvPr>
          <p:cNvSpPr txBox="1"/>
          <p:nvPr/>
        </p:nvSpPr>
        <p:spPr>
          <a:xfrm>
            <a:off x="7609404" y="4618202"/>
            <a:ext cx="233997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写入下一级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F69A1D2A-6619-46C1-AF2F-98695CB35AD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13767" y="2413164"/>
            <a:ext cx="2908300" cy="0"/>
          </a:xfrm>
          <a:prstGeom prst="line">
            <a:avLst/>
          </a:prstGeom>
          <a:noFill/>
          <a:ln w="28575" algn="ctr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67C46925-965E-4499-9A1E-5519D9DE939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322067" y="2413164"/>
            <a:ext cx="0" cy="996950"/>
          </a:xfrm>
          <a:prstGeom prst="line">
            <a:avLst/>
          </a:prstGeom>
          <a:noFill/>
          <a:ln w="28575" algn="ctr">
            <a:solidFill>
              <a:srgbClr val="7030A0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99532FEE-036C-48DE-98F0-BAB360BD173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322067" y="4573752"/>
            <a:ext cx="0" cy="506412"/>
          </a:xfrm>
          <a:prstGeom prst="line">
            <a:avLst/>
          </a:prstGeom>
          <a:noFill/>
          <a:ln w="28575" algn="ctr">
            <a:solidFill>
              <a:srgbClr val="7030A0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56FFF7A2-4B44-4714-A6D2-5A8070734F4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28054" y="2124239"/>
            <a:ext cx="0" cy="288925"/>
          </a:xfrm>
          <a:prstGeom prst="line">
            <a:avLst/>
          </a:prstGeom>
          <a:noFill/>
          <a:ln w="28575" algn="ctr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7" name="TextBox 50">
            <a:extLst>
              <a:ext uri="{FF2B5EF4-FFF2-40B4-BE49-F238E27FC236}">
                <a16:creationId xmlns:a16="http://schemas.microsoft.com/office/drawing/2014/main" id="{C5C9B1E7-BEA7-4E3E-97F9-163813D645B3}"/>
              </a:ext>
            </a:extLst>
          </p:cNvPr>
          <p:cNvSpPr txBox="1"/>
          <p:nvPr/>
        </p:nvSpPr>
        <p:spPr>
          <a:xfrm>
            <a:off x="3071339" y="1599243"/>
            <a:ext cx="27238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发出的写请求</a:t>
            </a:r>
          </a:p>
        </p:txBody>
      </p:sp>
    </p:spTree>
    <p:extLst>
      <p:ext uri="{BB962C8B-B14F-4D97-AF65-F5344CB8AC3E}">
        <p14:creationId xmlns:p14="http://schemas.microsoft.com/office/powerpoint/2010/main" val="32156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5486987" cy="730196"/>
            <a:chOff x="635243" y="278221"/>
            <a:chExt cx="5486987" cy="730195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700639"/>
              <a:ext cx="448302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Write Buffer in </a:t>
              </a:r>
              <a:r>
                <a:rPr lang="en-US" altLang="zh-CN" sz="1400" spc="15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WBWA</a:t>
              </a:r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——Write Hit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4924746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WBWA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中的写缓存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——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写命中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FCBA1A34-F2E6-423C-93C8-BBF0DE15BD6D}"/>
              </a:ext>
            </a:extLst>
          </p:cNvPr>
          <p:cNvSpPr/>
          <p:nvPr/>
        </p:nvSpPr>
        <p:spPr bwMode="auto">
          <a:xfrm>
            <a:off x="3636715" y="2629065"/>
            <a:ext cx="1584325" cy="1439863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/>
          <a:lstStyle/>
          <a:p>
            <a:pPr algn="ctr">
              <a:defRPr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L1 Cache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8A4045C-C514-4462-9142-21DE571EDCDE}"/>
              </a:ext>
            </a:extLst>
          </p:cNvPr>
          <p:cNvSpPr/>
          <p:nvPr/>
        </p:nvSpPr>
        <p:spPr bwMode="auto">
          <a:xfrm>
            <a:off x="3636715" y="5076990"/>
            <a:ext cx="4897437" cy="1223963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/>
          <a:lstStyle/>
          <a:p>
            <a:pPr algn="ctr"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下一级存储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（主存或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L2 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8" name="矩形 28">
            <a:extLst>
              <a:ext uri="{FF2B5EF4-FFF2-40B4-BE49-F238E27FC236}">
                <a16:creationId xmlns:a16="http://schemas.microsoft.com/office/drawing/2014/main" id="{62CA286A-D755-4686-B3BE-093ECD360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0190" y="3421228"/>
            <a:ext cx="1223962" cy="287337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address</a:t>
            </a:r>
            <a:endParaRPr kumimoji="0"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29" name="矩形 29">
            <a:extLst>
              <a:ext uri="{FF2B5EF4-FFF2-40B4-BE49-F238E27FC236}">
                <a16:creationId xmlns:a16="http://schemas.microsoft.com/office/drawing/2014/main" id="{DE5EF47E-3B9C-45C2-8752-7E9295689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6227" y="3421228"/>
            <a:ext cx="1223963" cy="287337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data</a:t>
            </a:r>
            <a:endParaRPr kumimoji="0"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30" name="矩形 30">
            <a:extLst>
              <a:ext uri="{FF2B5EF4-FFF2-40B4-BE49-F238E27FC236}">
                <a16:creationId xmlns:a16="http://schemas.microsoft.com/office/drawing/2014/main" id="{676D349B-99C0-40A1-8E7B-543BE9BA3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0190" y="3708565"/>
            <a:ext cx="1223962" cy="288925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kumimoji="0"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31" name="矩形 32">
            <a:extLst>
              <a:ext uri="{FF2B5EF4-FFF2-40B4-BE49-F238E27FC236}">
                <a16:creationId xmlns:a16="http://schemas.microsoft.com/office/drawing/2014/main" id="{A6F93FF8-1228-49EE-97C6-738C764BA7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6227" y="3708565"/>
            <a:ext cx="1223963" cy="288925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kumimoji="0"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32" name="矩形 34">
            <a:extLst>
              <a:ext uri="{FF2B5EF4-FFF2-40B4-BE49-F238E27FC236}">
                <a16:creationId xmlns:a16="http://schemas.microsoft.com/office/drawing/2014/main" id="{D5DDAEB1-B639-4003-A4D0-AC864C164D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0190" y="3997490"/>
            <a:ext cx="1223962" cy="287338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kumimoji="0"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33" name="矩形 35">
            <a:extLst>
              <a:ext uri="{FF2B5EF4-FFF2-40B4-BE49-F238E27FC236}">
                <a16:creationId xmlns:a16="http://schemas.microsoft.com/office/drawing/2014/main" id="{DCB26AC0-8B60-47B4-8336-187C4E8BFE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6227" y="3997490"/>
            <a:ext cx="1223963" cy="287338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kumimoji="0"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34" name="矩形 36">
            <a:extLst>
              <a:ext uri="{FF2B5EF4-FFF2-40B4-BE49-F238E27FC236}">
                <a16:creationId xmlns:a16="http://schemas.microsoft.com/office/drawing/2014/main" id="{0EA04ABA-B7D1-44A5-B82A-E8A4109331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0190" y="4284828"/>
            <a:ext cx="1223962" cy="288925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kumimoji="0"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35" name="矩形 39">
            <a:extLst>
              <a:ext uri="{FF2B5EF4-FFF2-40B4-BE49-F238E27FC236}">
                <a16:creationId xmlns:a16="http://schemas.microsoft.com/office/drawing/2014/main" id="{ACDCC98E-34FB-4FC3-928E-0A3DC34BA6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6227" y="4284828"/>
            <a:ext cx="1223963" cy="288925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kumimoji="0" lang="zh-CN" altLang="en-US" sz="2400">
              <a:latin typeface="Times New Roman" panose="02020603050405020304" pitchFamily="18" charset="0"/>
            </a:endParaRPr>
          </a:p>
        </p:txBody>
      </p:sp>
      <p:cxnSp>
        <p:nvCxnSpPr>
          <p:cNvPr id="36" name="直接连接符 41">
            <a:extLst>
              <a:ext uri="{FF2B5EF4-FFF2-40B4-BE49-F238E27FC236}">
                <a16:creationId xmlns:a16="http://schemas.microsoft.com/office/drawing/2014/main" id="{EFC82308-EE31-47C6-BA48-A4913F58797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28877" y="2197265"/>
            <a:ext cx="0" cy="43180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TextBox 49">
            <a:extLst>
              <a:ext uri="{FF2B5EF4-FFF2-40B4-BE49-F238E27FC236}">
                <a16:creationId xmlns:a16="http://schemas.microsoft.com/office/drawing/2014/main" id="{9F53F426-C646-4CEE-8ACD-4DA891838050}"/>
              </a:ext>
            </a:extLst>
          </p:cNvPr>
          <p:cNvSpPr txBox="1"/>
          <p:nvPr/>
        </p:nvSpPr>
        <p:spPr>
          <a:xfrm>
            <a:off x="4501902" y="2171370"/>
            <a:ext cx="9844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zh-CN" altLang="en-US" sz="20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写命中</a:t>
            </a: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51AEFDEC-C417-4244-BEA5-9F9682C5232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28877" y="2197265"/>
            <a:ext cx="0" cy="431800"/>
          </a:xfrm>
          <a:prstGeom prst="line">
            <a:avLst/>
          </a:prstGeom>
          <a:noFill/>
          <a:ln w="28575" algn="ctr">
            <a:solidFill>
              <a:srgbClr val="7030A0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" name="TextBox 50">
            <a:extLst>
              <a:ext uri="{FF2B5EF4-FFF2-40B4-BE49-F238E27FC236}">
                <a16:creationId xmlns:a16="http://schemas.microsoft.com/office/drawing/2014/main" id="{38E93ACD-A26D-4A7E-893E-8081355EEB07}"/>
              </a:ext>
            </a:extLst>
          </p:cNvPr>
          <p:cNvSpPr txBox="1"/>
          <p:nvPr/>
        </p:nvSpPr>
        <p:spPr>
          <a:xfrm>
            <a:off x="3071339" y="1599243"/>
            <a:ext cx="27238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发出的写请求</a:t>
            </a:r>
          </a:p>
        </p:txBody>
      </p:sp>
    </p:spTree>
    <p:extLst>
      <p:ext uri="{BB962C8B-B14F-4D97-AF65-F5344CB8AC3E}">
        <p14:creationId xmlns:p14="http://schemas.microsoft.com/office/powerpoint/2010/main" val="182439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5486987" cy="730196"/>
            <a:chOff x="635243" y="278221"/>
            <a:chExt cx="5486987" cy="730195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700639"/>
              <a:ext cx="448302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Write Buffer in </a:t>
              </a:r>
              <a:r>
                <a:rPr lang="en-US" altLang="zh-CN" sz="1400" spc="15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WBWA</a:t>
              </a:r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——Write Miss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4924746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WBWA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中的写缓存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——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写缺失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0A0AE8C9-C7DB-4AA9-9411-3041C833471F}"/>
              </a:ext>
            </a:extLst>
          </p:cNvPr>
          <p:cNvSpPr/>
          <p:nvPr/>
        </p:nvSpPr>
        <p:spPr bwMode="auto">
          <a:xfrm>
            <a:off x="3648592" y="2629063"/>
            <a:ext cx="1584325" cy="1439863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/>
          <a:lstStyle/>
          <a:p>
            <a:pPr algn="ctr">
              <a:defRPr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L1 Cache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FC1B7D55-FE82-4F29-8EDB-847AB47DF035}"/>
              </a:ext>
            </a:extLst>
          </p:cNvPr>
          <p:cNvSpPr/>
          <p:nvPr/>
        </p:nvSpPr>
        <p:spPr bwMode="auto">
          <a:xfrm>
            <a:off x="3648592" y="5076988"/>
            <a:ext cx="4897437" cy="1223963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/>
          <a:lstStyle/>
          <a:p>
            <a:pPr algn="ctr"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下一级存储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（主存或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L2 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A658938-EC22-4843-BEF8-33B3AD27A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2067" y="3421226"/>
            <a:ext cx="1223962" cy="287337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>
                <a:latin typeface="Times New Roman" panose="02020603050405020304" pitchFamily="18" charset="0"/>
              </a:rPr>
              <a:t>address</a:t>
            </a:r>
            <a:endParaRPr kumimoji="0"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A78AA089-27E4-469C-988F-C2133F5CC4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8104" y="3421226"/>
            <a:ext cx="1223963" cy="287337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>
                <a:latin typeface="Times New Roman" panose="02020603050405020304" pitchFamily="18" charset="0"/>
              </a:rPr>
              <a:t>data</a:t>
            </a:r>
            <a:endParaRPr kumimoji="0"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49" name="矩形 30">
            <a:extLst>
              <a:ext uri="{FF2B5EF4-FFF2-40B4-BE49-F238E27FC236}">
                <a16:creationId xmlns:a16="http://schemas.microsoft.com/office/drawing/2014/main" id="{8E8B9C64-0199-49F7-8A32-52D84C79E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2067" y="3708563"/>
            <a:ext cx="1223962" cy="288925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kumimoji="0"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50" name="矩形 32">
            <a:extLst>
              <a:ext uri="{FF2B5EF4-FFF2-40B4-BE49-F238E27FC236}">
                <a16:creationId xmlns:a16="http://schemas.microsoft.com/office/drawing/2014/main" id="{A98FAD42-9266-467A-99D7-6CBBA9794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8104" y="3708563"/>
            <a:ext cx="1223963" cy="288925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kumimoji="0"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51" name="矩形 34">
            <a:extLst>
              <a:ext uri="{FF2B5EF4-FFF2-40B4-BE49-F238E27FC236}">
                <a16:creationId xmlns:a16="http://schemas.microsoft.com/office/drawing/2014/main" id="{FFB415AF-6358-47B8-8A37-B8080ED310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2067" y="3997488"/>
            <a:ext cx="1223962" cy="287338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kumimoji="0"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52" name="矩形 35">
            <a:extLst>
              <a:ext uri="{FF2B5EF4-FFF2-40B4-BE49-F238E27FC236}">
                <a16:creationId xmlns:a16="http://schemas.microsoft.com/office/drawing/2014/main" id="{F35B5BD2-C634-4E11-9681-8CE911EF6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8104" y="3997488"/>
            <a:ext cx="1223963" cy="287338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kumimoji="0"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53" name="矩形 36">
            <a:extLst>
              <a:ext uri="{FF2B5EF4-FFF2-40B4-BE49-F238E27FC236}">
                <a16:creationId xmlns:a16="http://schemas.microsoft.com/office/drawing/2014/main" id="{09DB58C1-D3A2-4869-BDD1-80540D794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2067" y="4284826"/>
            <a:ext cx="1223962" cy="288925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kumimoji="0"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54" name="矩形 39">
            <a:extLst>
              <a:ext uri="{FF2B5EF4-FFF2-40B4-BE49-F238E27FC236}">
                <a16:creationId xmlns:a16="http://schemas.microsoft.com/office/drawing/2014/main" id="{692065AF-EEE8-4F99-B823-B337E59AE4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8104" y="4284826"/>
            <a:ext cx="1223963" cy="288925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endParaRPr kumimoji="0" lang="zh-CN" altLang="en-US" sz="2400">
              <a:latin typeface="Times New Roman" panose="02020603050405020304" pitchFamily="18" charset="0"/>
            </a:endParaRPr>
          </a:p>
        </p:txBody>
      </p:sp>
      <p:cxnSp>
        <p:nvCxnSpPr>
          <p:cNvPr id="55" name="直接连接符 41">
            <a:extLst>
              <a:ext uri="{FF2B5EF4-FFF2-40B4-BE49-F238E27FC236}">
                <a16:creationId xmlns:a16="http://schemas.microsoft.com/office/drawing/2014/main" id="{2BBFD317-85B0-4391-9CD8-AB00FBCA1C2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13767" y="2149434"/>
            <a:ext cx="0" cy="263729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直接连接符 43">
            <a:extLst>
              <a:ext uri="{FF2B5EF4-FFF2-40B4-BE49-F238E27FC236}">
                <a16:creationId xmlns:a16="http://schemas.microsoft.com/office/drawing/2014/main" id="{0C9D8A53-C4AE-414B-BF4F-0F1A79871FA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13767" y="2413163"/>
            <a:ext cx="2908300" cy="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" name="直接连接符 44">
            <a:extLst>
              <a:ext uri="{FF2B5EF4-FFF2-40B4-BE49-F238E27FC236}">
                <a16:creationId xmlns:a16="http://schemas.microsoft.com/office/drawing/2014/main" id="{4AE9D5B8-7999-4430-8EB2-B9580DB2BF8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322067" y="2413163"/>
            <a:ext cx="0" cy="99695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" name="TextBox 50">
            <a:extLst>
              <a:ext uri="{FF2B5EF4-FFF2-40B4-BE49-F238E27FC236}">
                <a16:creationId xmlns:a16="http://schemas.microsoft.com/office/drawing/2014/main" id="{57540171-229F-49EE-B3E5-C89AE4495C64}"/>
              </a:ext>
            </a:extLst>
          </p:cNvPr>
          <p:cNvSpPr txBox="1"/>
          <p:nvPr/>
        </p:nvSpPr>
        <p:spPr>
          <a:xfrm>
            <a:off x="4585217" y="4356263"/>
            <a:ext cx="1295400" cy="4016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合并</a:t>
            </a:r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914FE189-3464-4545-8700-F7F26D04F4C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13767" y="2413163"/>
            <a:ext cx="2908300" cy="0"/>
          </a:xfrm>
          <a:prstGeom prst="line">
            <a:avLst/>
          </a:prstGeom>
          <a:noFill/>
          <a:ln w="28575" algn="ctr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D97928D4-820B-4531-A797-E9BDDB524B4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322067" y="2413163"/>
            <a:ext cx="0" cy="996950"/>
          </a:xfrm>
          <a:prstGeom prst="line">
            <a:avLst/>
          </a:prstGeom>
          <a:noFill/>
          <a:ln w="28575" algn="ctr">
            <a:solidFill>
              <a:srgbClr val="7030A0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" name="直接连接符 23">
            <a:extLst>
              <a:ext uri="{FF2B5EF4-FFF2-40B4-BE49-F238E27FC236}">
                <a16:creationId xmlns:a16="http://schemas.microsoft.com/office/drawing/2014/main" id="{91B30DBA-381B-4743-B6F0-58973388D916}"/>
              </a:ext>
            </a:extLst>
          </p:cNvPr>
          <p:cNvCxnSpPr>
            <a:cxnSpLocks noChangeShapeType="1"/>
            <a:endCxn id="45" idx="2"/>
          </p:cNvCxnSpPr>
          <p:nvPr/>
        </p:nvCxnSpPr>
        <p:spPr bwMode="auto">
          <a:xfrm flipV="1">
            <a:off x="4440754" y="4068926"/>
            <a:ext cx="0" cy="1008062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4C241F5C-CE7A-4160-A7D6-5DF02B14DB7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322067" y="4573751"/>
            <a:ext cx="0" cy="215900"/>
          </a:xfrm>
          <a:prstGeom prst="line">
            <a:avLst/>
          </a:prstGeom>
          <a:noFill/>
          <a:ln w="28575" algn="ctr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E34DEC03-32DC-4FDA-9909-A4D0C0A7DE76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440754" y="4789651"/>
            <a:ext cx="2881313" cy="0"/>
          </a:xfrm>
          <a:prstGeom prst="line">
            <a:avLst/>
          </a:prstGeom>
          <a:noFill/>
          <a:ln w="28575" algn="ctr">
            <a:solidFill>
              <a:srgbClr val="7030A0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0FA24191-159B-4A0E-83D6-7F74B3A1601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440754" y="4068926"/>
            <a:ext cx="0" cy="1008062"/>
          </a:xfrm>
          <a:prstGeom prst="line">
            <a:avLst/>
          </a:prstGeom>
          <a:noFill/>
          <a:ln w="28575" algn="ctr">
            <a:solidFill>
              <a:srgbClr val="7030A0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8" name="TextBox 33">
            <a:extLst>
              <a:ext uri="{FF2B5EF4-FFF2-40B4-BE49-F238E27FC236}">
                <a16:creationId xmlns:a16="http://schemas.microsoft.com/office/drawing/2014/main" id="{A8A379EC-CE36-4297-A581-6F8C87D3DE8B}"/>
              </a:ext>
            </a:extLst>
          </p:cNvPr>
          <p:cNvSpPr txBox="1"/>
          <p:nvPr/>
        </p:nvSpPr>
        <p:spPr>
          <a:xfrm>
            <a:off x="1848367" y="4356263"/>
            <a:ext cx="2592387" cy="4016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从下一级读取</a:t>
            </a:r>
          </a:p>
        </p:txBody>
      </p:sp>
      <p:sp>
        <p:nvSpPr>
          <p:cNvPr id="69" name="TextBox 49">
            <a:extLst>
              <a:ext uri="{FF2B5EF4-FFF2-40B4-BE49-F238E27FC236}">
                <a16:creationId xmlns:a16="http://schemas.microsoft.com/office/drawing/2014/main" id="{A3DDFC41-6E72-4838-8A0C-E17D78348AD9}"/>
              </a:ext>
            </a:extLst>
          </p:cNvPr>
          <p:cNvSpPr txBox="1"/>
          <p:nvPr/>
        </p:nvSpPr>
        <p:spPr>
          <a:xfrm>
            <a:off x="6396843" y="1909926"/>
            <a:ext cx="10999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zh-CN" altLang="en-US" sz="20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写缺失</a:t>
            </a:r>
          </a:p>
        </p:txBody>
      </p:sp>
      <p:sp>
        <p:nvSpPr>
          <p:cNvPr id="70" name="TextBox 50">
            <a:extLst>
              <a:ext uri="{FF2B5EF4-FFF2-40B4-BE49-F238E27FC236}">
                <a16:creationId xmlns:a16="http://schemas.microsoft.com/office/drawing/2014/main" id="{467D588F-DF85-4541-A26C-2707D18B0D11}"/>
              </a:ext>
            </a:extLst>
          </p:cNvPr>
          <p:cNvSpPr txBox="1"/>
          <p:nvPr/>
        </p:nvSpPr>
        <p:spPr>
          <a:xfrm>
            <a:off x="3071339" y="1599243"/>
            <a:ext cx="27238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发出的写请求</a:t>
            </a:r>
          </a:p>
        </p:txBody>
      </p:sp>
    </p:spTree>
    <p:extLst>
      <p:ext uri="{BB962C8B-B14F-4D97-AF65-F5344CB8AC3E}">
        <p14:creationId xmlns:p14="http://schemas.microsoft.com/office/powerpoint/2010/main" val="336044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8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5414851" cy="730197"/>
            <a:chOff x="635243" y="278221"/>
            <a:chExt cx="5414851" cy="730196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700640"/>
              <a:ext cx="529054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Problem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：</a:t>
              </a:r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Write Miss Followed by Read Miss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4852610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问题：写缺失后紧跟着读缺失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C291054B-4A8A-4B9E-982F-87C83CC3A42C}"/>
              </a:ext>
            </a:extLst>
          </p:cNvPr>
          <p:cNvSpPr/>
          <p:nvPr/>
        </p:nvSpPr>
        <p:spPr bwMode="auto">
          <a:xfrm>
            <a:off x="4377088" y="2627294"/>
            <a:ext cx="1584325" cy="144145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/>
          <a:lstStyle/>
          <a:p>
            <a:pPr algn="ctr">
              <a:spcBef>
                <a:spcPct val="0"/>
              </a:spcBef>
              <a:defRPr/>
            </a:pPr>
            <a:r>
              <a:rPr lang="en-US" altLang="zh-CN" sz="2000" dirty="0">
                <a:latin typeface="Times New Roman" panose="02020603050405020304" pitchFamily="18" charset="0"/>
              </a:rPr>
              <a:t>L1 Cache</a:t>
            </a:r>
            <a:endParaRPr lang="zh-CN" altLang="en-US" sz="2000" dirty="0">
              <a:latin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91D9A31-D035-4928-AC55-34B99C63FDA5}"/>
              </a:ext>
            </a:extLst>
          </p:cNvPr>
          <p:cNvSpPr/>
          <p:nvPr/>
        </p:nvSpPr>
        <p:spPr bwMode="auto">
          <a:xfrm>
            <a:off x="4377088" y="5076807"/>
            <a:ext cx="4897438" cy="1223962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/>
          <a:lstStyle/>
          <a:p>
            <a:pPr algn="ctr"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下一级存储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（主存或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L2 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矩形 28">
            <a:extLst>
              <a:ext uri="{FF2B5EF4-FFF2-40B4-BE49-F238E27FC236}">
                <a16:creationId xmlns:a16="http://schemas.microsoft.com/office/drawing/2014/main" id="{95BAE184-8887-4F36-A775-5DFABA4E7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8976" y="3419457"/>
            <a:ext cx="1225550" cy="288925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address</a:t>
            </a:r>
            <a:endParaRPr kumimoji="0"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32" name="矩形 29">
            <a:extLst>
              <a:ext uri="{FF2B5EF4-FFF2-40B4-BE49-F238E27FC236}">
                <a16:creationId xmlns:a16="http://schemas.microsoft.com/office/drawing/2014/main" id="{0587DFAA-DE25-438A-A994-665D6D2AED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5013" y="3419457"/>
            <a:ext cx="1223963" cy="288925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data</a:t>
            </a:r>
            <a:endParaRPr kumimoji="0"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CC92A7B-23FF-47D9-B7A4-C87A5742F7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8976" y="3708382"/>
            <a:ext cx="1225550" cy="287337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512+$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t0</a:t>
            </a:r>
            <a:endParaRPr kumimoji="0"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7AEA6AD-81E2-4442-9EB7-EBBFD5175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5013" y="3708382"/>
            <a:ext cx="1223963" cy="287337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$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s0</a:t>
            </a:r>
            <a:endParaRPr kumimoji="0"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53F700E-476E-4BC2-B2C0-29DC2061DC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8976" y="3995719"/>
            <a:ext cx="1225550" cy="288925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XXXX</a:t>
            </a:r>
            <a:endParaRPr kumimoji="0"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68DEE6A-6186-42D8-8FFD-50C079453E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5013" y="3995719"/>
            <a:ext cx="1223963" cy="288925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XXX</a:t>
            </a:r>
            <a:endParaRPr kumimoji="0"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499DD0D-5575-4AA5-9752-EF4CA8B3D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8976" y="4284644"/>
            <a:ext cx="1225550" cy="287338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XXXX</a:t>
            </a:r>
            <a:endParaRPr kumimoji="0"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38" name="矩形 39">
            <a:extLst>
              <a:ext uri="{FF2B5EF4-FFF2-40B4-BE49-F238E27FC236}">
                <a16:creationId xmlns:a16="http://schemas.microsoft.com/office/drawing/2014/main" id="{A6AE47FC-9653-4F52-8267-F05A05F24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5013" y="4284644"/>
            <a:ext cx="1223963" cy="287338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XXX</a:t>
            </a:r>
            <a:endParaRPr kumimoji="0" lang="zh-CN" altLang="en-US" sz="2400" dirty="0">
              <a:latin typeface="Times New Roman" panose="02020603050405020304" pitchFamily="18" charset="0"/>
            </a:endParaRPr>
          </a:p>
        </p:txBody>
      </p:sp>
      <p:cxnSp>
        <p:nvCxnSpPr>
          <p:cNvPr id="39" name="直接连接符 41">
            <a:extLst>
              <a:ext uri="{FF2B5EF4-FFF2-40B4-BE49-F238E27FC236}">
                <a16:creationId xmlns:a16="http://schemas.microsoft.com/office/drawing/2014/main" id="{55FD7AFB-7862-41DF-8C4C-DF11571489E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154963" y="2124057"/>
            <a:ext cx="0" cy="287337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直接连接符 43">
            <a:extLst>
              <a:ext uri="{FF2B5EF4-FFF2-40B4-BE49-F238E27FC236}">
                <a16:creationId xmlns:a16="http://schemas.microsoft.com/office/drawing/2014/main" id="{F8A50B36-7E28-4FB8-BA66-1C681BBAC58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142263" y="2411394"/>
            <a:ext cx="2906713" cy="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2" name="直接连接符 44">
            <a:extLst>
              <a:ext uri="{FF2B5EF4-FFF2-40B4-BE49-F238E27FC236}">
                <a16:creationId xmlns:a16="http://schemas.microsoft.com/office/drawing/2014/main" id="{8D357DB7-E056-4501-803D-D8A212BA0B2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48976" y="2411394"/>
            <a:ext cx="0" cy="99695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" name="直接连接符 47">
            <a:extLst>
              <a:ext uri="{FF2B5EF4-FFF2-40B4-BE49-F238E27FC236}">
                <a16:creationId xmlns:a16="http://schemas.microsoft.com/office/drawing/2014/main" id="{3D48F636-54D3-4A3A-ADA0-4B20477FCF5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48976" y="4571982"/>
            <a:ext cx="0" cy="506412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5" name="TextBox 50">
            <a:extLst>
              <a:ext uri="{FF2B5EF4-FFF2-40B4-BE49-F238E27FC236}">
                <a16:creationId xmlns:a16="http://schemas.microsoft.com/office/drawing/2014/main" id="{54877E77-9F27-4E97-92DB-045AE078E342}"/>
              </a:ext>
            </a:extLst>
          </p:cNvPr>
          <p:cNvSpPr txBox="1"/>
          <p:nvPr/>
        </p:nvSpPr>
        <p:spPr>
          <a:xfrm>
            <a:off x="8337901" y="4618019"/>
            <a:ext cx="233997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写入下一级</a:t>
            </a:r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A55CDD05-64B2-47AD-91FF-9F3DF70E9DE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142263" y="2411394"/>
            <a:ext cx="2906713" cy="0"/>
          </a:xfrm>
          <a:prstGeom prst="line">
            <a:avLst/>
          </a:prstGeom>
          <a:noFill/>
          <a:ln w="28575" algn="ctr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B5711F20-8847-4E50-A5D9-2D5F1E23314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048976" y="2411394"/>
            <a:ext cx="0" cy="996950"/>
          </a:xfrm>
          <a:prstGeom prst="line">
            <a:avLst/>
          </a:prstGeom>
          <a:noFill/>
          <a:ln w="28575" algn="ctr">
            <a:solidFill>
              <a:srgbClr val="7030A0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2471478D-3213-4C8C-8DA6-E39B8E21685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154963" y="2124057"/>
            <a:ext cx="0" cy="287337"/>
          </a:xfrm>
          <a:prstGeom prst="line">
            <a:avLst/>
          </a:prstGeom>
          <a:noFill/>
          <a:ln w="28575" algn="ctr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2" name="TextBox 31">
            <a:extLst>
              <a:ext uri="{FF2B5EF4-FFF2-40B4-BE49-F238E27FC236}">
                <a16:creationId xmlns:a16="http://schemas.microsoft.com/office/drawing/2014/main" id="{6B57F806-D7A4-44E6-AB2E-341547651A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8801" y="2484419"/>
            <a:ext cx="2879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SW $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s0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, 512($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t0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)</a:t>
            </a:r>
            <a:endParaRPr kumimoji="0"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3" name="TextBox 33">
            <a:extLst>
              <a:ext uri="{FF2B5EF4-FFF2-40B4-BE49-F238E27FC236}">
                <a16:creationId xmlns:a16="http://schemas.microsoft.com/office/drawing/2014/main" id="{AA58D93A-EDB7-4068-A173-68FB1A8240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8801" y="2959082"/>
            <a:ext cx="28797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LD $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s1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, 1024($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t0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)</a:t>
            </a:r>
            <a:endParaRPr kumimoji="0"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4" name="TextBox 37">
            <a:extLst>
              <a:ext uri="{FF2B5EF4-FFF2-40B4-BE49-F238E27FC236}">
                <a16:creationId xmlns:a16="http://schemas.microsoft.com/office/drawing/2014/main" id="{D8E83E71-04C6-486D-BD27-DB05CE6965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8801" y="3462319"/>
            <a:ext cx="2879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LD $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s2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, 512($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t0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)</a:t>
            </a:r>
          </a:p>
        </p:txBody>
      </p: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1C9DD00D-138E-4B21-B385-A378E007D32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601051" y="4645007"/>
            <a:ext cx="0" cy="43180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7" name="TextBox 45">
            <a:extLst>
              <a:ext uri="{FF2B5EF4-FFF2-40B4-BE49-F238E27FC236}">
                <a16:creationId xmlns:a16="http://schemas.microsoft.com/office/drawing/2014/main" id="{7EA6FC49-CB22-4527-9A5B-3B48CAF71A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10463" y="4213207"/>
            <a:ext cx="18002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altLang="zh-CN" sz="2000" dirty="0">
                <a:latin typeface="Times New Roman" panose="02020603050405020304" pitchFamily="18" charset="0"/>
              </a:rPr>
              <a:t>MEM[512+$</a:t>
            </a:r>
            <a:r>
              <a:rPr kumimoji="0" lang="en-US" altLang="zh-CN" sz="2000" dirty="0" err="1">
                <a:latin typeface="Times New Roman" panose="02020603050405020304" pitchFamily="18" charset="0"/>
              </a:rPr>
              <a:t>t0</a:t>
            </a:r>
            <a:r>
              <a:rPr kumimoji="0" lang="en-US" altLang="zh-CN" sz="2000" dirty="0">
                <a:latin typeface="Times New Roman" panose="02020603050405020304" pitchFamily="18" charset="0"/>
              </a:rPr>
              <a:t>]</a:t>
            </a:r>
          </a:p>
        </p:txBody>
      </p:sp>
      <p:sp>
        <p:nvSpPr>
          <p:cNvPr id="78" name="TextBox 56">
            <a:extLst>
              <a:ext uri="{FF2B5EF4-FFF2-40B4-BE49-F238E27FC236}">
                <a16:creationId xmlns:a16="http://schemas.microsoft.com/office/drawing/2014/main" id="{8BC92241-CDF5-4B43-A09F-AA09E84D9E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69251" y="4036994"/>
            <a:ext cx="396875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altLang="zh-CN" sz="4400" b="1">
                <a:solidFill>
                  <a:srgbClr val="FF0000"/>
                </a:solidFill>
                <a:latin typeface="Times New Roman" panose="02020603050405020304" pitchFamily="18" charset="0"/>
              </a:rPr>
              <a:t>×</a:t>
            </a:r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63D92076-4AC6-4D42-A176-497274DE7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8938" y="3595669"/>
            <a:ext cx="3097213" cy="503238"/>
          </a:xfrm>
          <a:prstGeom prst="ellipse">
            <a:avLst/>
          </a:prstGeom>
          <a:noFill/>
          <a:ln w="28575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80" name="TextBox 58">
            <a:extLst>
              <a:ext uri="{FF2B5EF4-FFF2-40B4-BE49-F238E27FC236}">
                <a16:creationId xmlns:a16="http://schemas.microsoft.com/office/drawing/2014/main" id="{7799D72C-4C1B-4B8B-9040-575E940FE780}"/>
              </a:ext>
            </a:extLst>
          </p:cNvPr>
          <p:cNvSpPr txBox="1"/>
          <p:nvPr/>
        </p:nvSpPr>
        <p:spPr>
          <a:xfrm>
            <a:off x="8193438" y="2914632"/>
            <a:ext cx="12255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2000" b="1" dirty="0">
                <a:solidFill>
                  <a:srgbClr val="FF0066"/>
                </a:solidFill>
                <a:latin typeface="+mn-lt"/>
              </a:rPr>
              <a:t>写未完成</a:t>
            </a:r>
          </a:p>
        </p:txBody>
      </p:sp>
      <p:sp>
        <p:nvSpPr>
          <p:cNvPr id="81" name="TextBox 59">
            <a:extLst>
              <a:ext uri="{FF2B5EF4-FFF2-40B4-BE49-F238E27FC236}">
                <a16:creationId xmlns:a16="http://schemas.microsoft.com/office/drawing/2014/main" id="{1C9A5EE3-B082-475B-B211-3658305F12BB}"/>
              </a:ext>
            </a:extLst>
          </p:cNvPr>
          <p:cNvSpPr txBox="1"/>
          <p:nvPr/>
        </p:nvSpPr>
        <p:spPr>
          <a:xfrm>
            <a:off x="1640238" y="5306728"/>
            <a:ext cx="230505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0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写缓存给予读操作更高优先权</a:t>
            </a:r>
          </a:p>
        </p:txBody>
      </p:sp>
      <p:sp>
        <p:nvSpPr>
          <p:cNvPr id="82" name="TextBox 50">
            <a:extLst>
              <a:ext uri="{FF2B5EF4-FFF2-40B4-BE49-F238E27FC236}">
                <a16:creationId xmlns:a16="http://schemas.microsoft.com/office/drawing/2014/main" id="{A3E658A3-C032-498A-BCF3-0D463981FFBD}"/>
              </a:ext>
            </a:extLst>
          </p:cNvPr>
          <p:cNvSpPr txBox="1"/>
          <p:nvPr/>
        </p:nvSpPr>
        <p:spPr>
          <a:xfrm>
            <a:off x="7091383" y="1582657"/>
            <a:ext cx="233997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WTNA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为例</a:t>
            </a:r>
          </a:p>
        </p:txBody>
      </p:sp>
      <p:sp>
        <p:nvSpPr>
          <p:cNvPr id="83" name="TextBox 50">
            <a:extLst>
              <a:ext uri="{FF2B5EF4-FFF2-40B4-BE49-F238E27FC236}">
                <a16:creationId xmlns:a16="http://schemas.microsoft.com/office/drawing/2014/main" id="{7C5A92F5-2C1E-4938-863B-0FA9DB596A53}"/>
              </a:ext>
            </a:extLst>
          </p:cNvPr>
          <p:cNvSpPr txBox="1"/>
          <p:nvPr/>
        </p:nvSpPr>
        <p:spPr>
          <a:xfrm>
            <a:off x="3783860" y="1599243"/>
            <a:ext cx="27238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发出的写请求</a:t>
            </a:r>
          </a:p>
        </p:txBody>
      </p:sp>
    </p:spTree>
    <p:extLst>
      <p:ext uri="{BB962C8B-B14F-4D97-AF65-F5344CB8AC3E}">
        <p14:creationId xmlns:p14="http://schemas.microsoft.com/office/powerpoint/2010/main" val="64917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500" fill="hold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/>
      <p:bldP spid="79" grpId="0" animBg="1"/>
      <p:bldP spid="80" grpId="0"/>
      <p:bldP spid="81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2183198" cy="730197"/>
            <a:chOff x="635243" y="278221"/>
            <a:chExt cx="2183198" cy="730196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688764"/>
              <a:ext cx="1965451" cy="3196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Solution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1620957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解决方案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C291054B-4A8A-4B9E-982F-87C83CC3A42C}"/>
              </a:ext>
            </a:extLst>
          </p:cNvPr>
          <p:cNvSpPr/>
          <p:nvPr/>
        </p:nvSpPr>
        <p:spPr bwMode="auto">
          <a:xfrm>
            <a:off x="4377088" y="2627294"/>
            <a:ext cx="1584325" cy="1441450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/>
          <a:lstStyle/>
          <a:p>
            <a:pPr algn="ctr">
              <a:spcBef>
                <a:spcPct val="0"/>
              </a:spcBef>
              <a:defRPr/>
            </a:pPr>
            <a:r>
              <a:rPr lang="en-US" altLang="zh-CN" sz="2000" dirty="0">
                <a:latin typeface="Times New Roman" panose="02020603050405020304" pitchFamily="18" charset="0"/>
              </a:rPr>
              <a:t>L1 Cache</a:t>
            </a:r>
            <a:endParaRPr lang="zh-CN" altLang="en-US" sz="2000" dirty="0">
              <a:latin typeface="Times New Roman" panose="02020603050405020304" pitchFamily="18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91D9A31-D035-4928-AC55-34B99C63FDA5}"/>
              </a:ext>
            </a:extLst>
          </p:cNvPr>
          <p:cNvSpPr/>
          <p:nvPr/>
        </p:nvSpPr>
        <p:spPr bwMode="auto">
          <a:xfrm>
            <a:off x="4377088" y="5076807"/>
            <a:ext cx="4897438" cy="1223962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/>
          <a:lstStyle/>
          <a:p>
            <a:pPr algn="ctr"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下一级存储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（主存或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L2 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矩形 28">
            <a:extLst>
              <a:ext uri="{FF2B5EF4-FFF2-40B4-BE49-F238E27FC236}">
                <a16:creationId xmlns:a16="http://schemas.microsoft.com/office/drawing/2014/main" id="{95BAE184-8887-4F36-A775-5DFABA4E7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8976" y="3419457"/>
            <a:ext cx="1225550" cy="288925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address</a:t>
            </a:r>
            <a:endParaRPr kumimoji="0"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32" name="矩形 29">
            <a:extLst>
              <a:ext uri="{FF2B5EF4-FFF2-40B4-BE49-F238E27FC236}">
                <a16:creationId xmlns:a16="http://schemas.microsoft.com/office/drawing/2014/main" id="{0587DFAA-DE25-438A-A994-665D6D2AED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5013" y="3419457"/>
            <a:ext cx="1223963" cy="288925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data</a:t>
            </a:r>
            <a:endParaRPr kumimoji="0"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CC92A7B-23FF-47D9-B7A4-C87A5742F7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8976" y="3708382"/>
            <a:ext cx="1225550" cy="287337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512+$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t0</a:t>
            </a:r>
            <a:endParaRPr kumimoji="0"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7AEA6AD-81E2-4442-9EB7-EBBFD5175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5013" y="3708382"/>
            <a:ext cx="1223963" cy="287337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$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s0</a:t>
            </a:r>
            <a:endParaRPr kumimoji="0"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53F700E-476E-4BC2-B2C0-29DC2061DC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8976" y="3995719"/>
            <a:ext cx="1225550" cy="288925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XXXX</a:t>
            </a:r>
            <a:endParaRPr kumimoji="0"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68DEE6A-6186-42D8-8FFD-50C079453E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5013" y="3995719"/>
            <a:ext cx="1223963" cy="288925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XXX</a:t>
            </a:r>
            <a:endParaRPr kumimoji="0"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499DD0D-5575-4AA5-9752-EF4CA8B3DD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8976" y="4284644"/>
            <a:ext cx="1225550" cy="287338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XXXX</a:t>
            </a:r>
            <a:endParaRPr kumimoji="0"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38" name="矩形 39">
            <a:extLst>
              <a:ext uri="{FF2B5EF4-FFF2-40B4-BE49-F238E27FC236}">
                <a16:creationId xmlns:a16="http://schemas.microsoft.com/office/drawing/2014/main" id="{A6AE47FC-9653-4F52-8267-F05A05F24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5013" y="4284644"/>
            <a:ext cx="1223963" cy="287338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XXX</a:t>
            </a:r>
            <a:endParaRPr kumimoji="0" lang="zh-CN" altLang="en-US" sz="2400" dirty="0">
              <a:latin typeface="Times New Roman" panose="02020603050405020304" pitchFamily="18" charset="0"/>
            </a:endParaRPr>
          </a:p>
        </p:txBody>
      </p:sp>
      <p:cxnSp>
        <p:nvCxnSpPr>
          <p:cNvPr id="39" name="直接连接符 41">
            <a:extLst>
              <a:ext uri="{FF2B5EF4-FFF2-40B4-BE49-F238E27FC236}">
                <a16:creationId xmlns:a16="http://schemas.microsoft.com/office/drawing/2014/main" id="{55FD7AFB-7862-41DF-8C4C-DF11571489E4}"/>
              </a:ext>
            </a:extLst>
          </p:cNvPr>
          <p:cNvCxnSpPr>
            <a:cxnSpLocks noChangeShapeType="1"/>
            <a:endCxn id="29" idx="0"/>
          </p:cNvCxnSpPr>
          <p:nvPr/>
        </p:nvCxnSpPr>
        <p:spPr bwMode="auto">
          <a:xfrm>
            <a:off x="5169250" y="2175621"/>
            <a:ext cx="1" cy="451673"/>
          </a:xfrm>
          <a:prstGeom prst="line">
            <a:avLst/>
          </a:prstGeom>
          <a:noFill/>
          <a:ln w="28575" algn="ctr">
            <a:solidFill>
              <a:srgbClr val="7030A0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直接连接符 43">
            <a:extLst>
              <a:ext uri="{FF2B5EF4-FFF2-40B4-BE49-F238E27FC236}">
                <a16:creationId xmlns:a16="http://schemas.microsoft.com/office/drawing/2014/main" id="{F8A50B36-7E28-4FB8-BA66-1C681BBAC58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169250" y="2411394"/>
            <a:ext cx="6516069" cy="0"/>
          </a:xfrm>
          <a:prstGeom prst="line">
            <a:avLst/>
          </a:prstGeom>
          <a:noFill/>
          <a:ln w="28575" algn="ctr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" name="TextBox 49">
            <a:extLst>
              <a:ext uri="{FF2B5EF4-FFF2-40B4-BE49-F238E27FC236}">
                <a16:creationId xmlns:a16="http://schemas.microsoft.com/office/drawing/2014/main" id="{312D66C4-97A2-40FF-85DA-9D9EF6772FF1}"/>
              </a:ext>
            </a:extLst>
          </p:cNvPr>
          <p:cNvSpPr txBox="1"/>
          <p:nvPr/>
        </p:nvSpPr>
        <p:spPr>
          <a:xfrm>
            <a:off x="6296173" y="1975566"/>
            <a:ext cx="9463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20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读缺失</a:t>
            </a:r>
          </a:p>
        </p:txBody>
      </p:sp>
      <p:sp>
        <p:nvSpPr>
          <p:cNvPr id="72" name="TextBox 31">
            <a:extLst>
              <a:ext uri="{FF2B5EF4-FFF2-40B4-BE49-F238E27FC236}">
                <a16:creationId xmlns:a16="http://schemas.microsoft.com/office/drawing/2014/main" id="{6B57F806-D7A4-44E6-AB2E-341547651A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8801" y="2484419"/>
            <a:ext cx="2879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SW $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s0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, 512($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t0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)</a:t>
            </a:r>
            <a:endParaRPr kumimoji="0"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3" name="TextBox 33">
            <a:extLst>
              <a:ext uri="{FF2B5EF4-FFF2-40B4-BE49-F238E27FC236}">
                <a16:creationId xmlns:a16="http://schemas.microsoft.com/office/drawing/2014/main" id="{AA58D93A-EDB7-4068-A173-68FB1A8240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8801" y="2959082"/>
            <a:ext cx="28797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LD $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s1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, 1024($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t0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)</a:t>
            </a:r>
            <a:endParaRPr kumimoji="0"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74" name="TextBox 37">
            <a:extLst>
              <a:ext uri="{FF2B5EF4-FFF2-40B4-BE49-F238E27FC236}">
                <a16:creationId xmlns:a16="http://schemas.microsoft.com/office/drawing/2014/main" id="{D8E83E71-04C6-486D-BD27-DB05CE6965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68801" y="3462319"/>
            <a:ext cx="2879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LD $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s2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, 512($</a:t>
            </a:r>
            <a:r>
              <a:rPr kumimoji="0" lang="en-US" altLang="zh-CN" sz="2400" dirty="0" err="1">
                <a:latin typeface="Times New Roman" panose="02020603050405020304" pitchFamily="18" charset="0"/>
              </a:rPr>
              <a:t>t0</a:t>
            </a:r>
            <a:r>
              <a:rPr kumimoji="0" lang="en-US" altLang="zh-CN" sz="2400" dirty="0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82" name="TextBox 50">
            <a:extLst>
              <a:ext uri="{FF2B5EF4-FFF2-40B4-BE49-F238E27FC236}">
                <a16:creationId xmlns:a16="http://schemas.microsoft.com/office/drawing/2014/main" id="{A3E658A3-C032-498A-BCF3-0D463981FFBD}"/>
              </a:ext>
            </a:extLst>
          </p:cNvPr>
          <p:cNvSpPr txBox="1"/>
          <p:nvPr/>
        </p:nvSpPr>
        <p:spPr>
          <a:xfrm>
            <a:off x="7091383" y="1582657"/>
            <a:ext cx="233997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WTNA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为例</a:t>
            </a:r>
          </a:p>
        </p:txBody>
      </p:sp>
      <p:sp>
        <p:nvSpPr>
          <p:cNvPr id="45" name="TextBox 50">
            <a:extLst>
              <a:ext uri="{FF2B5EF4-FFF2-40B4-BE49-F238E27FC236}">
                <a16:creationId xmlns:a16="http://schemas.microsoft.com/office/drawing/2014/main" id="{09C7F81C-809E-43AA-AB14-0D67775ADBE9}"/>
              </a:ext>
            </a:extLst>
          </p:cNvPr>
          <p:cNvSpPr txBox="1"/>
          <p:nvPr/>
        </p:nvSpPr>
        <p:spPr>
          <a:xfrm>
            <a:off x="3783860" y="1599243"/>
            <a:ext cx="27238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发出的写请求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A2DB28D5-18E0-48FF-B2AA-F65601C35148}"/>
              </a:ext>
            </a:extLst>
          </p:cNvPr>
          <p:cNvCxnSpPr>
            <a:cxnSpLocks/>
          </p:cNvCxnSpPr>
          <p:nvPr/>
        </p:nvCxnSpPr>
        <p:spPr>
          <a:xfrm flipV="1">
            <a:off x="9274525" y="3853876"/>
            <a:ext cx="1440000" cy="13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B9FB05C5-A66C-42F3-B9B3-1E17A15D7009}"/>
              </a:ext>
            </a:extLst>
          </p:cNvPr>
          <p:cNvCxnSpPr/>
          <p:nvPr/>
        </p:nvCxnSpPr>
        <p:spPr>
          <a:xfrm flipV="1">
            <a:off x="9272939" y="4144124"/>
            <a:ext cx="617619" cy="13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E0F039DD-7D8C-4E34-AB25-E95B4451F1D0}"/>
              </a:ext>
            </a:extLst>
          </p:cNvPr>
          <p:cNvCxnSpPr>
            <a:cxnSpLocks/>
          </p:cNvCxnSpPr>
          <p:nvPr/>
        </p:nvCxnSpPr>
        <p:spPr>
          <a:xfrm flipV="1">
            <a:off x="9272937" y="4422382"/>
            <a:ext cx="1440000" cy="13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28">
            <a:extLst>
              <a:ext uri="{FF2B5EF4-FFF2-40B4-BE49-F238E27FC236}">
                <a16:creationId xmlns:a16="http://schemas.microsoft.com/office/drawing/2014/main" id="{95C3751F-1976-42CD-9B39-7290BAA13F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85716" y="3981542"/>
            <a:ext cx="612773" cy="288925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51" name="矩形 28">
            <a:extLst>
              <a:ext uri="{FF2B5EF4-FFF2-40B4-BE49-F238E27FC236}">
                <a16:creationId xmlns:a16="http://schemas.microsoft.com/office/drawing/2014/main" id="{5E11B05F-60BE-49C0-80CC-C60FFA23D1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12942" y="3708382"/>
            <a:ext cx="612773" cy="288925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52" name="矩形 28">
            <a:extLst>
              <a:ext uri="{FF2B5EF4-FFF2-40B4-BE49-F238E27FC236}">
                <a16:creationId xmlns:a16="http://schemas.microsoft.com/office/drawing/2014/main" id="{2B054782-A75B-4BE2-BDD6-B46DD4FD0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12941" y="4270467"/>
            <a:ext cx="612773" cy="288925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kumimoji="0"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cxnSp>
        <p:nvCxnSpPr>
          <p:cNvPr id="53" name="直接连接符 41">
            <a:extLst>
              <a:ext uri="{FF2B5EF4-FFF2-40B4-BE49-F238E27FC236}">
                <a16:creationId xmlns:a16="http://schemas.microsoft.com/office/drawing/2014/main" id="{A5D94CDC-4CEA-4E2A-A52A-4561649618B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685319" y="2428063"/>
            <a:ext cx="0" cy="1986866"/>
          </a:xfrm>
          <a:prstGeom prst="line">
            <a:avLst/>
          </a:prstGeom>
          <a:noFill/>
          <a:ln w="28575" algn="ctr">
            <a:solidFill>
              <a:srgbClr val="7030A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3BCFC426-42BC-4E32-A0B4-6441FA9E3D03}"/>
              </a:ext>
            </a:extLst>
          </p:cNvPr>
          <p:cNvCxnSpPr>
            <a:cxnSpLocks/>
          </p:cNvCxnSpPr>
          <p:nvPr/>
        </p:nvCxnSpPr>
        <p:spPr>
          <a:xfrm flipH="1">
            <a:off x="11325715" y="4423189"/>
            <a:ext cx="359604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C04C56FA-5F7F-40AA-A353-0A325338BB10}"/>
              </a:ext>
            </a:extLst>
          </p:cNvPr>
          <p:cNvCxnSpPr>
            <a:cxnSpLocks/>
          </p:cNvCxnSpPr>
          <p:nvPr/>
        </p:nvCxnSpPr>
        <p:spPr>
          <a:xfrm flipH="1">
            <a:off x="11325715" y="3852050"/>
            <a:ext cx="359604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2DA0CF2F-0C06-451C-BCAA-890A0A07EBA3}"/>
              </a:ext>
            </a:extLst>
          </p:cNvPr>
          <p:cNvCxnSpPr>
            <a:cxnSpLocks/>
          </p:cNvCxnSpPr>
          <p:nvPr/>
        </p:nvCxnSpPr>
        <p:spPr>
          <a:xfrm flipH="1">
            <a:off x="10498489" y="4105177"/>
            <a:ext cx="1177515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49">
            <a:extLst>
              <a:ext uri="{FF2B5EF4-FFF2-40B4-BE49-F238E27FC236}">
                <a16:creationId xmlns:a16="http://schemas.microsoft.com/office/drawing/2014/main" id="{69FBB31B-35E8-4E68-BDFB-7D5D08EEFF3B}"/>
              </a:ext>
            </a:extLst>
          </p:cNvPr>
          <p:cNvSpPr txBox="1"/>
          <p:nvPr/>
        </p:nvSpPr>
        <p:spPr>
          <a:xfrm>
            <a:off x="10334873" y="2889062"/>
            <a:ext cx="12255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zh-CN" altLang="en-US" sz="20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读缺失的块地址</a:t>
            </a:r>
          </a:p>
        </p:txBody>
      </p:sp>
      <p:sp>
        <p:nvSpPr>
          <p:cNvPr id="68" name="TextBox 49">
            <a:extLst>
              <a:ext uri="{FF2B5EF4-FFF2-40B4-BE49-F238E27FC236}">
                <a16:creationId xmlns:a16="http://schemas.microsoft.com/office/drawing/2014/main" id="{2689366B-6D81-49FB-9DBF-8A5F5FCCEF52}"/>
              </a:ext>
            </a:extLst>
          </p:cNvPr>
          <p:cNvSpPr txBox="1"/>
          <p:nvPr/>
        </p:nvSpPr>
        <p:spPr>
          <a:xfrm>
            <a:off x="9380162" y="4424956"/>
            <a:ext cx="12255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zh-CN" altLang="en-US" sz="20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提取的块地址</a:t>
            </a:r>
          </a:p>
        </p:txBody>
      </p:sp>
    </p:spTree>
    <p:extLst>
      <p:ext uri="{BB962C8B-B14F-4D97-AF65-F5344CB8AC3E}">
        <p14:creationId xmlns:p14="http://schemas.microsoft.com/office/powerpoint/2010/main" val="1177605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2183198" cy="730197"/>
            <a:chOff x="635243" y="278221"/>
            <a:chExt cx="2183198" cy="730196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688764"/>
              <a:ext cx="1965451" cy="3196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Solution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1620957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解决方案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44270FF3-7E9C-4077-8646-78AC1A07B83B}"/>
              </a:ext>
            </a:extLst>
          </p:cNvPr>
          <p:cNvSpPr txBox="1"/>
          <p:nvPr/>
        </p:nvSpPr>
        <p:spPr>
          <a:xfrm>
            <a:off x="1068122" y="1284738"/>
            <a:ext cx="10069830" cy="39971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对于</a:t>
            </a:r>
            <a:r>
              <a:rPr lang="en-US" altLang="zh-CN" sz="2400" b="1" dirty="0" err="1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WTNA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而言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方案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：读缺失一直等待直到写缓存清空（</a:t>
            </a:r>
            <a:r>
              <a:rPr lang="zh-CN" altLang="en-US" sz="2000" b="1" dirty="0">
                <a:solidFill>
                  <a:srgbClr val="FF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实现简单、性能差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000" b="1" dirty="0">
              <a:solidFill>
                <a:srgbClr val="0066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方案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：读缺失检查写缓存，如果没有冲突，则继续；否则等待直到写操作完成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方案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：从下级请求所需的块，然后和写数据合并，写操作仍然保存在写缓存中，直到它被写入下一级（</a:t>
            </a:r>
            <a:r>
              <a:rPr lang="zh-CN" altLang="en-US" sz="2000" b="1" dirty="0">
                <a:solidFill>
                  <a:srgbClr val="FF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实现复杂、性能高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对于</a:t>
            </a:r>
            <a:r>
              <a:rPr lang="en-US" altLang="zh-CN" sz="2400" b="1" dirty="0" err="1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WBWA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而言，如果读缺失和之前还未处理完的写缺失请求同一个主存块，则只需要等待写缺失处理完毕即可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57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4050696" cy="718321"/>
            <a:chOff x="635243" y="278221"/>
            <a:chExt cx="4050696" cy="718320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688764"/>
              <a:ext cx="368737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Write</a:t>
              </a:r>
              <a:r>
                <a:rPr lang="en-US" altLang="zh-CN" sz="1400" u="sng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back</a:t>
              </a:r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Buffer in </a:t>
              </a:r>
              <a:r>
                <a:rPr lang="en-US" altLang="zh-CN" sz="1400" spc="15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WBWA</a:t>
              </a:r>
              <a:endParaRPr lang="en-US" altLang="zh-CN" sz="1400" spc="151" dirty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3488455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WBWA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中的写</a:t>
              </a:r>
              <a:r>
                <a:rPr lang="zh-CN" altLang="en-US" sz="2800" b="1" u="sng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回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缓存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44270FF3-7E9C-4077-8646-78AC1A07B83B}"/>
              </a:ext>
            </a:extLst>
          </p:cNvPr>
          <p:cNvSpPr txBox="1"/>
          <p:nvPr/>
        </p:nvSpPr>
        <p:spPr>
          <a:xfrm>
            <a:off x="1068122" y="1284738"/>
            <a:ext cx="10069830" cy="4839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回顾如何引发写回操作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发生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读缺失或写缺失（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CPU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请求的块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中没有找到）</a:t>
            </a:r>
            <a:endParaRPr lang="en-US" altLang="zh-CN" sz="2000" b="1" dirty="0">
              <a:solidFill>
                <a:srgbClr val="0066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从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中找到需要被替换的块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，这个块也称为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victim block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如果块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是“脏”块，则将块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写回下一级存储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从下一级存储中取出块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，送入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最终完成读或写操作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同样，写回操作也可以不阻塞处理器的执行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块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和块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没有任何关系，只是块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需要给块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腾出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中空间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只需将块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送入一个临时缓冲区，即</a:t>
            </a:r>
            <a:r>
              <a:rPr lang="zh-CN" altLang="en-US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写回缓存（</a:t>
            </a:r>
            <a:r>
              <a:rPr lang="en-US" altLang="zh-CN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writeback buffer</a:t>
            </a:r>
            <a:r>
              <a:rPr lang="zh-CN" altLang="en-US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000" b="1" dirty="0">
              <a:solidFill>
                <a:srgbClr val="0066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55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1984139C-BE33-44DD-A32F-D53BFC05FDCD}"/>
              </a:ext>
            </a:extLst>
          </p:cNvPr>
          <p:cNvSpPr/>
          <p:nvPr/>
        </p:nvSpPr>
        <p:spPr>
          <a:xfrm>
            <a:off x="3430050" y="2716758"/>
            <a:ext cx="53339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非阻塞</a:t>
            </a:r>
            <a:r>
              <a:rPr lang="en-US" altLang="zh-CN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Cache</a:t>
            </a:r>
          </a:p>
        </p:txBody>
      </p:sp>
    </p:spTree>
    <p:extLst>
      <p:ext uri="{BB962C8B-B14F-4D97-AF65-F5344CB8AC3E}">
        <p14:creationId xmlns:p14="http://schemas.microsoft.com/office/powerpoint/2010/main" val="149507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2491413" cy="706447"/>
            <a:chOff x="635243" y="278221"/>
            <a:chExt cx="2491413" cy="706446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678420"/>
              <a:ext cx="2491413" cy="3062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Basic Concept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基本概念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0" name="Rectangle 4">
            <a:extLst>
              <a:ext uri="{FF2B5EF4-FFF2-40B4-BE49-F238E27FC236}">
                <a16:creationId xmlns:a16="http://schemas.microsoft.com/office/drawing/2014/main" id="{0EE60128-BC9C-48EE-939C-80B6099B7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9030" y="3989295"/>
            <a:ext cx="4265613" cy="2286000"/>
          </a:xfrm>
          <a:prstGeom prst="rect">
            <a:avLst/>
          </a:prstGeom>
          <a:solidFill>
            <a:srgbClr val="FF99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1800" b="1" i="1">
              <a:solidFill>
                <a:srgbClr val="666699"/>
              </a:solidFill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A9D4C7A2-765D-41AE-967B-2A0814A10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0843" y="4295683"/>
            <a:ext cx="687387" cy="30321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083" tIns="45046" rIns="90083" bIns="45046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1700" b="1">
                <a:latin typeface="Helvetica" panose="020B0604020202020204" pitchFamily="34" charset="0"/>
              </a:rPr>
              <a:t>0</a:t>
            </a: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1658A027-16D6-4867-A8DD-6E689B190C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0630" y="4295683"/>
            <a:ext cx="685800" cy="30321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083" tIns="45046" rIns="90083" bIns="45046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1700" b="1">
                <a:latin typeface="Helvetica" panose="020B0604020202020204" pitchFamily="34" charset="0"/>
              </a:rPr>
              <a:t>1</a:t>
            </a: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770A81A1-E2FA-4668-90BF-FA41DABA94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8830" y="4295683"/>
            <a:ext cx="685800" cy="30321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083" tIns="45046" rIns="90083" bIns="45046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1700" b="1">
                <a:latin typeface="Helvetica" panose="020B0604020202020204" pitchFamily="34" charset="0"/>
              </a:rPr>
              <a:t>2</a:t>
            </a: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24DB07F0-BDE5-4D4E-A570-B7E40BF9B1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7030" y="4295683"/>
            <a:ext cx="685800" cy="30321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083" tIns="45046" rIns="90083" bIns="45046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1700" b="1">
                <a:latin typeface="Helvetica" panose="020B0604020202020204" pitchFamily="34" charset="0"/>
              </a:rPr>
              <a:t>3</a:t>
            </a:r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650530DB-3F2A-4B4E-B81D-F137E663B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0843" y="4751295"/>
            <a:ext cx="687387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083" tIns="45046" rIns="90083" bIns="45046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1700" b="1">
                <a:latin typeface="Helvetica" panose="020B0604020202020204" pitchFamily="34" charset="0"/>
              </a:rPr>
              <a:t>4</a:t>
            </a: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E3F6AE13-6721-40AE-B54F-B878E215A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0630" y="4751295"/>
            <a:ext cx="685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083" tIns="45046" rIns="90083" bIns="45046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1700" b="1">
                <a:latin typeface="Helvetica" panose="020B0604020202020204" pitchFamily="34" charset="0"/>
              </a:rPr>
              <a:t>5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EE65022C-114A-4683-899C-6033B307A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8830" y="4751295"/>
            <a:ext cx="685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083" tIns="45046" rIns="90083" bIns="45046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1700" b="1">
                <a:latin typeface="Helvetica" panose="020B0604020202020204" pitchFamily="34" charset="0"/>
              </a:rPr>
              <a:t>6</a:t>
            </a: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C2D2DFF2-103D-4F61-88A9-28F5675191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7030" y="4751295"/>
            <a:ext cx="685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083" tIns="45046" rIns="90083" bIns="45046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1700" b="1">
                <a:latin typeface="Helvetica" panose="020B0604020202020204" pitchFamily="34" charset="0"/>
              </a:rPr>
              <a:t>7</a:t>
            </a: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6E909EBA-D47C-4C89-95E1-69D7B19B3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0843" y="5208495"/>
            <a:ext cx="687387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083" tIns="45046" rIns="90083" bIns="45046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1700" b="1">
                <a:latin typeface="Helvetica" panose="020B0604020202020204" pitchFamily="34" charset="0"/>
              </a:rPr>
              <a:t>8</a:t>
            </a:r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6303523A-62A0-437F-A2E1-A3DA0E9D53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0630" y="5208495"/>
            <a:ext cx="685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083" tIns="45046" rIns="90083" bIns="45046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1700" b="1">
                <a:latin typeface="Helvetica" panose="020B0604020202020204" pitchFamily="34" charset="0"/>
              </a:rPr>
              <a:t>9</a:t>
            </a:r>
          </a:p>
        </p:txBody>
      </p:sp>
      <p:sp>
        <p:nvSpPr>
          <p:cNvPr id="24" name="Rectangle 15">
            <a:extLst>
              <a:ext uri="{FF2B5EF4-FFF2-40B4-BE49-F238E27FC236}">
                <a16:creationId xmlns:a16="http://schemas.microsoft.com/office/drawing/2014/main" id="{6C82FFAC-7676-45D0-B38C-06394D8B3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8830" y="5208495"/>
            <a:ext cx="685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083" tIns="45046" rIns="90083" bIns="45046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1700" b="1">
                <a:latin typeface="Helvetica" panose="020B0604020202020204" pitchFamily="34" charset="0"/>
              </a:rPr>
              <a:t>10</a:t>
            </a:r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9853D2BB-7528-41E7-9B96-1E2C7901A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7030" y="5208495"/>
            <a:ext cx="685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083" tIns="45046" rIns="90083" bIns="45046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1700" b="1">
                <a:latin typeface="Helvetica" panose="020B0604020202020204" pitchFamily="34" charset="0"/>
              </a:rPr>
              <a:t>11</a:t>
            </a:r>
          </a:p>
        </p:txBody>
      </p:sp>
      <p:sp>
        <p:nvSpPr>
          <p:cNvPr id="26" name="Rectangle 17">
            <a:extLst>
              <a:ext uri="{FF2B5EF4-FFF2-40B4-BE49-F238E27FC236}">
                <a16:creationId xmlns:a16="http://schemas.microsoft.com/office/drawing/2014/main" id="{43082BA3-7AD8-4416-AED4-0A8E78AA6C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0843" y="5665695"/>
            <a:ext cx="687387" cy="3063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083" tIns="45046" rIns="90083" bIns="45046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1700" b="1">
                <a:latin typeface="Helvetica" panose="020B0604020202020204" pitchFamily="34" charset="0"/>
              </a:rPr>
              <a:t>12</a:t>
            </a:r>
          </a:p>
        </p:txBody>
      </p:sp>
      <p:sp>
        <p:nvSpPr>
          <p:cNvPr id="27" name="Rectangle 18">
            <a:extLst>
              <a:ext uri="{FF2B5EF4-FFF2-40B4-BE49-F238E27FC236}">
                <a16:creationId xmlns:a16="http://schemas.microsoft.com/office/drawing/2014/main" id="{AD99D959-285F-425C-997B-85DCD2E072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0630" y="5665695"/>
            <a:ext cx="685800" cy="3063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083" tIns="45046" rIns="90083" bIns="45046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1700" b="1">
                <a:latin typeface="Helvetica" panose="020B0604020202020204" pitchFamily="34" charset="0"/>
              </a:rPr>
              <a:t>13</a:t>
            </a:r>
          </a:p>
        </p:txBody>
      </p:sp>
      <p:sp>
        <p:nvSpPr>
          <p:cNvPr id="28" name="Rectangle 19">
            <a:extLst>
              <a:ext uri="{FF2B5EF4-FFF2-40B4-BE49-F238E27FC236}">
                <a16:creationId xmlns:a16="http://schemas.microsoft.com/office/drawing/2014/main" id="{39126E49-0B42-44D5-BFE9-A58A973FA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8830" y="5665695"/>
            <a:ext cx="685800" cy="3063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083" tIns="45046" rIns="90083" bIns="45046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1700" b="1">
                <a:latin typeface="Helvetica" panose="020B0604020202020204" pitchFamily="34" charset="0"/>
              </a:rPr>
              <a:t>14</a:t>
            </a:r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712A962D-78CC-4D37-B451-5600ED2185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7030" y="5665695"/>
            <a:ext cx="685800" cy="3063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083" tIns="45046" rIns="90083" bIns="45046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1700" b="1">
                <a:latin typeface="Helvetica" panose="020B0604020202020204" pitchFamily="34" charset="0"/>
              </a:rPr>
              <a:t>15</a:t>
            </a:r>
          </a:p>
        </p:txBody>
      </p:sp>
      <p:sp>
        <p:nvSpPr>
          <p:cNvPr id="30" name="Rectangle 21">
            <a:extLst>
              <a:ext uri="{FF2B5EF4-FFF2-40B4-BE49-F238E27FC236}">
                <a16:creationId xmlns:a16="http://schemas.microsoft.com/office/drawing/2014/main" id="{7D1BDB88-831B-42AF-9660-E6D57C710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6855" y="1763620"/>
            <a:ext cx="3579813" cy="609600"/>
          </a:xfrm>
          <a:prstGeom prst="rect">
            <a:avLst/>
          </a:prstGeom>
          <a:solidFill>
            <a:srgbClr val="FF99CC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endParaRPr lang="zh-CN" altLang="en-US" sz="1800" b="1" i="1">
              <a:solidFill>
                <a:srgbClr val="666699"/>
              </a:solidFill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sp>
        <p:nvSpPr>
          <p:cNvPr id="31" name="Rectangle 22">
            <a:extLst>
              <a:ext uri="{FF2B5EF4-FFF2-40B4-BE49-F238E27FC236}">
                <a16:creationId xmlns:a16="http://schemas.microsoft.com/office/drawing/2014/main" id="{00462DC0-9960-4A7F-AFDC-2DD3BE2D2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6555" y="1908083"/>
            <a:ext cx="685800" cy="306387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083" tIns="45046" rIns="90083" bIns="45046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1700" b="1">
                <a:latin typeface="Helvetica" panose="020B0604020202020204" pitchFamily="34" charset="0"/>
              </a:rPr>
              <a:t>8</a:t>
            </a:r>
          </a:p>
        </p:txBody>
      </p:sp>
      <p:sp>
        <p:nvSpPr>
          <p:cNvPr id="32" name="Rectangle 23">
            <a:extLst>
              <a:ext uri="{FF2B5EF4-FFF2-40B4-BE49-F238E27FC236}">
                <a16:creationId xmlns:a16="http://schemas.microsoft.com/office/drawing/2014/main" id="{027F8D9A-BA83-42B0-86B5-3BCDEEA3B8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5868" y="1917608"/>
            <a:ext cx="684212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083" tIns="45046" rIns="90083" bIns="45046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1700" b="1">
                <a:latin typeface="Helvetica" panose="020B0604020202020204" pitchFamily="34" charset="0"/>
              </a:rPr>
              <a:t>9</a:t>
            </a:r>
          </a:p>
        </p:txBody>
      </p:sp>
      <p:sp>
        <p:nvSpPr>
          <p:cNvPr id="33" name="Rectangle 24">
            <a:extLst>
              <a:ext uri="{FF2B5EF4-FFF2-40B4-BE49-F238E27FC236}">
                <a16:creationId xmlns:a16="http://schemas.microsoft.com/office/drawing/2014/main" id="{6AC9622A-96BF-499D-A8D8-E12EC1A53C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4068" y="1917608"/>
            <a:ext cx="684212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083" tIns="45046" rIns="90083" bIns="45046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1700" b="1">
                <a:latin typeface="Helvetica" panose="020B0604020202020204" pitchFamily="34" charset="0"/>
              </a:rPr>
              <a:t>14</a:t>
            </a:r>
          </a:p>
        </p:txBody>
      </p:sp>
      <p:sp>
        <p:nvSpPr>
          <p:cNvPr id="34" name="Rectangle 25">
            <a:extLst>
              <a:ext uri="{FF2B5EF4-FFF2-40B4-BE49-F238E27FC236}">
                <a16:creationId xmlns:a16="http://schemas.microsoft.com/office/drawing/2014/main" id="{BA507913-4D4F-49C4-ACA0-BBB82A60B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2268" y="1917608"/>
            <a:ext cx="685800" cy="3048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083" tIns="45046" rIns="90083" bIns="45046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1700" b="1">
                <a:latin typeface="Helvetica" panose="020B0604020202020204" pitchFamily="34" charset="0"/>
              </a:rPr>
              <a:t>3</a:t>
            </a:r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B4A327F2-E46B-4F11-9261-0A650A9CA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4018" y="4751295"/>
            <a:ext cx="685800" cy="304800"/>
          </a:xfrm>
          <a:prstGeom prst="rect">
            <a:avLst/>
          </a:prstGeom>
          <a:solidFill>
            <a:srgbClr val="00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083" tIns="45046" rIns="90083" bIns="45046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1700" b="1">
                <a:latin typeface="Helvetica" panose="020B0604020202020204" pitchFamily="34" charset="0"/>
              </a:rPr>
              <a:t>4</a:t>
            </a:r>
          </a:p>
        </p:txBody>
      </p:sp>
      <p:sp>
        <p:nvSpPr>
          <p:cNvPr id="36" name="Rectangle 27">
            <a:extLst>
              <a:ext uri="{FF2B5EF4-FFF2-40B4-BE49-F238E27FC236}">
                <a16:creationId xmlns:a16="http://schemas.microsoft.com/office/drawing/2014/main" id="{EE60530F-A51D-4034-99C0-65D929348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1105" y="2784383"/>
            <a:ext cx="685800" cy="306387"/>
          </a:xfrm>
          <a:prstGeom prst="rect">
            <a:avLst/>
          </a:prstGeom>
          <a:solidFill>
            <a:srgbClr val="00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083" tIns="45046" rIns="90083" bIns="45046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1700" b="1">
                <a:latin typeface="Helvetica" panose="020B0604020202020204" pitchFamily="34" charset="0"/>
              </a:rPr>
              <a:t>4</a:t>
            </a:r>
          </a:p>
        </p:txBody>
      </p:sp>
      <p:sp>
        <p:nvSpPr>
          <p:cNvPr id="37" name="Rectangle 28">
            <a:extLst>
              <a:ext uri="{FF2B5EF4-FFF2-40B4-BE49-F238E27FC236}">
                <a16:creationId xmlns:a16="http://schemas.microsoft.com/office/drawing/2014/main" id="{29A46BE6-4A24-4544-B60C-1C45FB3E3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9730" y="1912845"/>
            <a:ext cx="684213" cy="304800"/>
          </a:xfrm>
          <a:prstGeom prst="rect">
            <a:avLst/>
          </a:prstGeom>
          <a:solidFill>
            <a:srgbClr val="00FF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083" tIns="45046" rIns="90083" bIns="45046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1700" b="1">
                <a:latin typeface="Helvetica" panose="020B0604020202020204" pitchFamily="34" charset="0"/>
              </a:rPr>
              <a:t>4</a:t>
            </a:r>
          </a:p>
        </p:txBody>
      </p:sp>
      <p:sp>
        <p:nvSpPr>
          <p:cNvPr id="38" name="Rectangle 29">
            <a:extLst>
              <a:ext uri="{FF2B5EF4-FFF2-40B4-BE49-F238E27FC236}">
                <a16:creationId xmlns:a16="http://schemas.microsoft.com/office/drawing/2014/main" id="{5C5E3D00-9822-4C25-BE12-555380999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0893" y="1922370"/>
            <a:ext cx="685800" cy="306388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083" tIns="45046" rIns="90083" bIns="45046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1700" b="1">
                <a:latin typeface="Helvetica" panose="020B0604020202020204" pitchFamily="34" charset="0"/>
              </a:rPr>
              <a:t>10</a:t>
            </a:r>
          </a:p>
        </p:txBody>
      </p:sp>
      <p:sp>
        <p:nvSpPr>
          <p:cNvPr id="39" name="Rectangle 30">
            <a:extLst>
              <a:ext uri="{FF2B5EF4-FFF2-40B4-BE49-F238E27FC236}">
                <a16:creationId xmlns:a16="http://schemas.microsoft.com/office/drawing/2014/main" id="{21ABDDD9-2D17-4F10-B4F2-402C44CF24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6343" y="2789145"/>
            <a:ext cx="684212" cy="303213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083" tIns="45046" rIns="90083" bIns="45046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1700" b="1">
                <a:latin typeface="Helvetica" panose="020B0604020202020204" pitchFamily="34" charset="0"/>
              </a:rPr>
              <a:t>10</a:t>
            </a:r>
          </a:p>
        </p:txBody>
      </p:sp>
      <p:sp>
        <p:nvSpPr>
          <p:cNvPr id="41" name="Rectangle 31">
            <a:extLst>
              <a:ext uri="{FF2B5EF4-FFF2-40B4-BE49-F238E27FC236}">
                <a16:creationId xmlns:a16="http://schemas.microsoft.com/office/drawing/2014/main" id="{66A7DA79-92D2-49A7-B2B7-74EE2023AD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8830" y="5208495"/>
            <a:ext cx="684213" cy="304800"/>
          </a:xfrm>
          <a:prstGeom prst="rect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0083" tIns="45046" rIns="90083" bIns="45046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1700" b="1">
                <a:latin typeface="Helvetica" panose="020B0604020202020204" pitchFamily="34" charset="0"/>
              </a:rPr>
              <a:t>10</a:t>
            </a:r>
          </a:p>
        </p:txBody>
      </p:sp>
      <p:sp>
        <p:nvSpPr>
          <p:cNvPr id="42" name="Line 32">
            <a:extLst>
              <a:ext uri="{FF2B5EF4-FFF2-40B4-BE49-F238E27FC236}">
                <a16:creationId xmlns:a16="http://schemas.microsoft.com/office/drawing/2014/main" id="{8C767A7A-471C-4970-A40B-18157A2DFA4B}"/>
              </a:ext>
            </a:extLst>
          </p:cNvPr>
          <p:cNvSpPr>
            <a:spLocks noChangeShapeType="1"/>
          </p:cNvSpPr>
          <p:nvPr/>
        </p:nvSpPr>
        <p:spPr bwMode="auto">
          <a:xfrm>
            <a:off x="5663580" y="2373220"/>
            <a:ext cx="0" cy="16192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" name="Text Box 33">
            <a:extLst>
              <a:ext uri="{FF2B5EF4-FFF2-40B4-BE49-F238E27FC236}">
                <a16:creationId xmlns:a16="http://schemas.microsoft.com/office/drawing/2014/main" id="{5DF370E3-8523-41E7-8712-346C061CF2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4068" y="3004902"/>
            <a:ext cx="4049712" cy="39874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083" tIns="45046" rIns="90083" bIns="45046" anchor="ctr">
            <a:spAutoFit/>
          </a:bodyPr>
          <a:lstStyle/>
          <a:p>
            <a:pPr>
              <a:defRPr/>
            </a:pPr>
            <a:r>
              <a:rPr lang="zh-CN" altLang="en-US" sz="2000" b="1" dirty="0">
                <a:latin typeface="+mn-lt"/>
                <a:ea typeface="黑体" pitchFamily="49" charset="-122"/>
              </a:rPr>
              <a:t>块是</a:t>
            </a:r>
            <a:r>
              <a:rPr lang="en-US" altLang="zh-CN" sz="2000" b="1" dirty="0">
                <a:latin typeface="+mn-lt"/>
                <a:ea typeface="黑体" pitchFamily="49" charset="-122"/>
              </a:rPr>
              <a:t>Cache</a:t>
            </a:r>
            <a:r>
              <a:rPr lang="zh-CN" altLang="en-US" sz="2000" b="1" dirty="0">
                <a:latin typeface="+mn-lt"/>
                <a:ea typeface="黑体" pitchFamily="49" charset="-122"/>
              </a:rPr>
              <a:t>和主存交互的基本单位</a:t>
            </a:r>
          </a:p>
        </p:txBody>
      </p:sp>
      <p:sp>
        <p:nvSpPr>
          <p:cNvPr id="44" name="Text Box 34">
            <a:extLst>
              <a:ext uri="{FF2B5EF4-FFF2-40B4-BE49-F238E27FC236}">
                <a16:creationId xmlns:a16="http://schemas.microsoft.com/office/drawing/2014/main" id="{C39BD5D0-2130-4591-B697-C8769323A8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33543" y="1361114"/>
            <a:ext cx="8667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83" tIns="45046" rIns="90083" bIns="45046" anchor="ctr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zh-CN" sz="2000" b="1" dirty="0">
                <a:solidFill>
                  <a:srgbClr val="0033CC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Cache</a:t>
            </a:r>
            <a:endParaRPr kumimoji="0" lang="zh-CN" altLang="en-US" sz="2000" b="1" dirty="0">
              <a:solidFill>
                <a:srgbClr val="0033CC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45" name="Text Box 35">
            <a:extLst>
              <a:ext uri="{FF2B5EF4-FFF2-40B4-BE49-F238E27FC236}">
                <a16:creationId xmlns:a16="http://schemas.microsoft.com/office/drawing/2014/main" id="{13D0A543-46A7-475D-B98D-0AF0F2D7ED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2393" y="3574815"/>
            <a:ext cx="694886" cy="398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83" tIns="45046" rIns="90083" bIns="45046" anchor="ctr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zh-CN" altLang="en-US" sz="2000" b="1" dirty="0">
                <a:solidFill>
                  <a:srgbClr val="0033CC"/>
                </a:solidFill>
                <a:latin typeface="Times New Roman" panose="02020603050405020304" pitchFamily="18" charset="0"/>
              </a:rPr>
              <a:t>主存</a:t>
            </a:r>
          </a:p>
        </p:txBody>
      </p:sp>
      <p:sp>
        <p:nvSpPr>
          <p:cNvPr id="46" name="Text Box 37">
            <a:extLst>
              <a:ext uri="{FF2B5EF4-FFF2-40B4-BE49-F238E27FC236}">
                <a16:creationId xmlns:a16="http://schemas.microsoft.com/office/drawing/2014/main" id="{67595775-EA48-4FC9-A097-176E072B04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968" y="1201645"/>
            <a:ext cx="287020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kumimoji="1" lang="zh-CN" altLang="en-US" sz="2200" b="1" dirty="0">
                <a:solidFill>
                  <a:srgbClr val="FF0000"/>
                </a:solidFill>
                <a:ea typeface="黑体" pitchFamily="49" charset="-122"/>
              </a:rPr>
              <a:t>访存请求</a:t>
            </a:r>
            <a:r>
              <a:rPr kumimoji="1" lang="zh-CN" altLang="en-US" sz="2200" b="1" dirty="0">
                <a:solidFill>
                  <a:srgbClr val="FF0000"/>
                </a:solidFill>
                <a:latin typeface="+mn-lt"/>
                <a:ea typeface="黑体" pitchFamily="49" charset="-122"/>
              </a:rPr>
              <a:t>：</a:t>
            </a:r>
          </a:p>
        </p:txBody>
      </p:sp>
      <p:sp>
        <p:nvSpPr>
          <p:cNvPr id="47" name="Text Box 37">
            <a:extLst>
              <a:ext uri="{FF2B5EF4-FFF2-40B4-BE49-F238E27FC236}">
                <a16:creationId xmlns:a16="http://schemas.microsoft.com/office/drawing/2014/main" id="{250671A6-8D19-4CD8-82EB-6051EACF7C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9643" y="5810158"/>
            <a:ext cx="12604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块（</a:t>
            </a:r>
            <a:r>
              <a:rPr lang="en-US" altLang="zh-CN" sz="2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Block</a:t>
            </a:r>
            <a:r>
              <a:rPr lang="zh-CN" altLang="en-US" sz="20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48" name="Line 38">
            <a:extLst>
              <a:ext uri="{FF2B5EF4-FFF2-40B4-BE49-F238E27FC236}">
                <a16:creationId xmlns:a16="http://schemas.microsoft.com/office/drawing/2014/main" id="{6877CC05-78BE-4F32-85ED-8987B2AD0F3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68068" y="5895883"/>
            <a:ext cx="576262" cy="13017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zh-CN" altLang="en-US"/>
          </a:p>
        </p:txBody>
      </p:sp>
      <p:sp>
        <p:nvSpPr>
          <p:cNvPr id="49" name="Text Box 37">
            <a:extLst>
              <a:ext uri="{FF2B5EF4-FFF2-40B4-BE49-F238E27FC236}">
                <a16:creationId xmlns:a16="http://schemas.microsoft.com/office/drawing/2014/main" id="{25DB3B4A-F780-4586-9962-937A8E7C75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9455" y="1346108"/>
            <a:ext cx="329763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FontTx/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行（</a:t>
            </a: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Line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）：包含了主存块</a:t>
            </a:r>
          </a:p>
        </p:txBody>
      </p:sp>
      <p:sp>
        <p:nvSpPr>
          <p:cNvPr id="50" name="Line 38">
            <a:extLst>
              <a:ext uri="{FF2B5EF4-FFF2-40B4-BE49-F238E27FC236}">
                <a16:creationId xmlns:a16="http://schemas.microsoft.com/office/drawing/2014/main" id="{7500E825-6094-4991-991E-AF5A8D5B6EA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211393" y="1706470"/>
            <a:ext cx="1296987" cy="431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8152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 autoUpdateAnimBg="0"/>
      <p:bldP spid="36" grpId="0" animBg="1" autoUpdateAnimBg="0"/>
      <p:bldP spid="37" grpId="0" animBg="1" autoUpdateAnimBg="0"/>
      <p:bldP spid="38" grpId="0" animBg="1" autoUpdateAnimBg="0"/>
      <p:bldP spid="39" grpId="0" animBg="1" autoUpdateAnimBg="0"/>
      <p:bldP spid="41" grpId="0" animBg="1" autoUpdateAnimBg="0"/>
      <p:bldP spid="43" grpId="0"/>
      <p:bldP spid="46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6" y="278225"/>
            <a:ext cx="3176734" cy="763732"/>
            <a:chOff x="635244" y="278221"/>
            <a:chExt cx="3176734" cy="763731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4" y="734175"/>
              <a:ext cx="317673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Non-blocking Cache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2239716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非阻塞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Cache</a:t>
              </a:r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44270FF3-7E9C-4077-8646-78AC1A07B83B}"/>
              </a:ext>
            </a:extLst>
          </p:cNvPr>
          <p:cNvSpPr txBox="1"/>
          <p:nvPr/>
        </p:nvSpPr>
        <p:spPr>
          <a:xfrm>
            <a:off x="1068122" y="1284738"/>
            <a:ext cx="10069830" cy="3258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顺序执行处理器（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In-order CPU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Clr>
                <a:srgbClr val="FF9900"/>
              </a:buClr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Clr>
                <a:srgbClr val="FF9900"/>
              </a:buClr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乱序执行处理器（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Out-of-order CPU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000" b="1" dirty="0">
              <a:solidFill>
                <a:srgbClr val="0066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295C3A2-FF8B-4D85-865D-776E814EA463}"/>
              </a:ext>
            </a:extLst>
          </p:cNvPr>
          <p:cNvSpPr txBox="1"/>
          <p:nvPr/>
        </p:nvSpPr>
        <p:spPr>
          <a:xfrm>
            <a:off x="1413163" y="2098390"/>
            <a:ext cx="41682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LD     $</a:t>
            </a:r>
            <a:r>
              <a:rPr lang="en-US" altLang="zh-CN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s0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1024($</a:t>
            </a:r>
            <a:r>
              <a:rPr lang="en-US" altLang="zh-CN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t0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 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Read Miss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 $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 $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s0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 $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s1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 $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s4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 $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s2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 $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s3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     $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s5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 2048($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t0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  # Read Hit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     $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s6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 1028($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t0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  # Read Hit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D816C35-58FA-4BE0-8418-500B4B7DAC8D}"/>
              </a:ext>
            </a:extLst>
          </p:cNvPr>
          <p:cNvGrpSpPr/>
          <p:nvPr/>
        </p:nvGrpSpPr>
        <p:grpSpPr>
          <a:xfrm>
            <a:off x="5594516" y="2577082"/>
            <a:ext cx="1340674" cy="1056768"/>
            <a:chOff x="4098224" y="2577082"/>
            <a:chExt cx="1340674" cy="1056768"/>
          </a:xfrm>
        </p:grpSpPr>
        <p:sp>
          <p:nvSpPr>
            <p:cNvPr id="8" name="右大括号 7">
              <a:extLst>
                <a:ext uri="{FF2B5EF4-FFF2-40B4-BE49-F238E27FC236}">
                  <a16:creationId xmlns:a16="http://schemas.microsoft.com/office/drawing/2014/main" id="{69E576CF-B23A-4F96-9D05-72280C5F9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224" y="2577082"/>
              <a:ext cx="153142" cy="1056768"/>
            </a:xfrm>
            <a:prstGeom prst="rightBrace">
              <a:avLst>
                <a:gd name="adj1" fmla="val 8329"/>
                <a:gd name="adj2" fmla="val 50000"/>
              </a:avLst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kumimoji="0"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98B4B3F-3C66-4E87-A9BE-FD1E75DDCCF3}"/>
                </a:ext>
              </a:extLst>
            </p:cNvPr>
            <p:cNvSpPr txBox="1"/>
            <p:nvPr/>
          </p:nvSpPr>
          <p:spPr>
            <a:xfrm>
              <a:off x="4298867" y="2890384"/>
              <a:ext cx="11400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Pending</a:t>
              </a:r>
              <a:endParaRPr lang="zh-CN" altLang="en-US" sz="2000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341B2A46-803E-4C19-AFC1-75C7BA5E5766}"/>
              </a:ext>
            </a:extLst>
          </p:cNvPr>
          <p:cNvSpPr txBox="1"/>
          <p:nvPr/>
        </p:nvSpPr>
        <p:spPr>
          <a:xfrm>
            <a:off x="1411185" y="4685228"/>
            <a:ext cx="41682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LD     $</a:t>
            </a:r>
            <a:r>
              <a:rPr lang="en-US" altLang="zh-CN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s0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1024($</a:t>
            </a:r>
            <a:r>
              <a:rPr lang="en-US" altLang="zh-CN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t0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 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Read Miss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 $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 $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s0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 $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s1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  $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s4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 $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s2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  $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s3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LD     $</a:t>
            </a:r>
            <a:r>
              <a:rPr lang="en-US" altLang="zh-CN" sz="2000" b="1" dirty="0" err="1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s5</a:t>
            </a:r>
            <a:r>
              <a:rPr lang="en-US" altLang="zh-CN" sz="2000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  2048($</a:t>
            </a:r>
            <a:r>
              <a:rPr lang="en-US" altLang="zh-CN" sz="2000" b="1" dirty="0" err="1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t0</a:t>
            </a:r>
            <a:r>
              <a:rPr lang="en-US" altLang="zh-CN" sz="2000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# Read Hit</a:t>
            </a:r>
          </a:p>
          <a:p>
            <a:r>
              <a:rPr lang="en-US" altLang="zh-CN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LD     $</a:t>
            </a:r>
            <a:r>
              <a:rPr lang="en-US" altLang="zh-CN" sz="20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s6</a:t>
            </a:r>
            <a:r>
              <a:rPr lang="en-US" altLang="zh-CN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  1028($</a:t>
            </a:r>
            <a:r>
              <a:rPr lang="en-US" altLang="zh-CN" sz="2000" b="1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t0</a:t>
            </a:r>
            <a:r>
              <a:rPr lang="en-US" altLang="zh-CN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  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# Read Miss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DFE338F-5B1E-4FE7-9E14-C13BC3258B69}"/>
              </a:ext>
            </a:extLst>
          </p:cNvPr>
          <p:cNvGrpSpPr/>
          <p:nvPr/>
        </p:nvGrpSpPr>
        <p:grpSpPr>
          <a:xfrm>
            <a:off x="5563593" y="4828527"/>
            <a:ext cx="2036615" cy="1056768"/>
            <a:chOff x="4098224" y="2577082"/>
            <a:chExt cx="2036615" cy="1056768"/>
          </a:xfrm>
        </p:grpSpPr>
        <p:sp>
          <p:nvSpPr>
            <p:cNvPr id="13" name="右大括号 12">
              <a:extLst>
                <a:ext uri="{FF2B5EF4-FFF2-40B4-BE49-F238E27FC236}">
                  <a16:creationId xmlns:a16="http://schemas.microsoft.com/office/drawing/2014/main" id="{E8D6DBAC-887F-4B5F-BD48-E8AC6E89E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224" y="2577082"/>
              <a:ext cx="153142" cy="1056768"/>
            </a:xfrm>
            <a:prstGeom prst="rightBrace">
              <a:avLst>
                <a:gd name="adj1" fmla="val 8329"/>
                <a:gd name="adj2" fmla="val 50000"/>
              </a:avLst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kumimoji="0"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382A0E0-4643-4FAA-8B4C-2F4E61062095}"/>
                </a:ext>
              </a:extLst>
            </p:cNvPr>
            <p:cNvSpPr txBox="1"/>
            <p:nvPr/>
          </p:nvSpPr>
          <p:spPr>
            <a:xfrm>
              <a:off x="4298867" y="2890384"/>
              <a:ext cx="18359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0066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hit-under-miss</a:t>
              </a:r>
              <a:endParaRPr lang="zh-CN" altLang="en-US" sz="2000" b="1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FD8D3D5D-CC6B-4F8F-9DF1-CF08AD9D58D1}"/>
              </a:ext>
            </a:extLst>
          </p:cNvPr>
          <p:cNvGrpSpPr/>
          <p:nvPr/>
        </p:nvGrpSpPr>
        <p:grpSpPr>
          <a:xfrm>
            <a:off x="7581953" y="4820052"/>
            <a:ext cx="2115484" cy="1343241"/>
            <a:chOff x="7581953" y="4820052"/>
            <a:chExt cx="2115484" cy="1343241"/>
          </a:xfrm>
        </p:grpSpPr>
        <p:sp>
          <p:nvSpPr>
            <p:cNvPr id="16" name="右大括号 15">
              <a:extLst>
                <a:ext uri="{FF2B5EF4-FFF2-40B4-BE49-F238E27FC236}">
                  <a16:creationId xmlns:a16="http://schemas.microsoft.com/office/drawing/2014/main" id="{E53AA0B6-0501-4536-AB7A-C47753D79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1953" y="4820052"/>
              <a:ext cx="279512" cy="1343241"/>
            </a:xfrm>
            <a:prstGeom prst="rightBrace">
              <a:avLst>
                <a:gd name="adj1" fmla="val 8329"/>
                <a:gd name="adj2" fmla="val 50000"/>
              </a:avLst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kumimoji="0"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8C3A5B0-F56D-4B04-BD77-1A12DCB2C1EB}"/>
                </a:ext>
              </a:extLst>
            </p:cNvPr>
            <p:cNvSpPr txBox="1"/>
            <p:nvPr/>
          </p:nvSpPr>
          <p:spPr>
            <a:xfrm>
              <a:off x="7861465" y="5291617"/>
              <a:ext cx="18359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00B05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multiple misses</a:t>
              </a:r>
              <a:endParaRPr lang="zh-CN" altLang="en-US" sz="20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标注: 弯曲线形 4">
            <a:extLst>
              <a:ext uri="{FF2B5EF4-FFF2-40B4-BE49-F238E27FC236}">
                <a16:creationId xmlns:a16="http://schemas.microsoft.com/office/drawing/2014/main" id="{0D6230F6-5749-45DC-9CA7-4088FD0F7DC5}"/>
              </a:ext>
            </a:extLst>
          </p:cNvPr>
          <p:cNvSpPr/>
          <p:nvPr/>
        </p:nvSpPr>
        <p:spPr>
          <a:xfrm>
            <a:off x="8779451" y="3429000"/>
            <a:ext cx="3107749" cy="1056768"/>
          </a:xfrm>
          <a:prstGeom prst="borderCallout2">
            <a:avLst>
              <a:gd name="adj1" fmla="val 87298"/>
              <a:gd name="adj2" fmla="val -1455"/>
              <a:gd name="adj3" fmla="val 87298"/>
              <a:gd name="adj4" fmla="val -17813"/>
              <a:gd name="adj5" fmla="val 181831"/>
              <a:gd name="adj6" fmla="val -1991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浪费存储带宽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造成不必要的缺失代价</a:t>
            </a:r>
          </a:p>
        </p:txBody>
      </p:sp>
    </p:spTree>
    <p:extLst>
      <p:ext uri="{BB962C8B-B14F-4D97-AF65-F5344CB8AC3E}">
        <p14:creationId xmlns:p14="http://schemas.microsoft.com/office/powerpoint/2010/main" val="40672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6" y="278225"/>
            <a:ext cx="3176734" cy="763732"/>
            <a:chOff x="635244" y="278221"/>
            <a:chExt cx="3176734" cy="763731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4" y="734175"/>
              <a:ext cx="317673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Non-blocking Cache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2239716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非阻塞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Cache</a:t>
              </a:r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44270FF3-7E9C-4077-8646-78AC1A07B83B}"/>
              </a:ext>
            </a:extLst>
          </p:cNvPr>
          <p:cNvSpPr txBox="1"/>
          <p:nvPr/>
        </p:nvSpPr>
        <p:spPr>
          <a:xfrm>
            <a:off x="1068122" y="1284738"/>
            <a:ext cx="10069830" cy="4458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也称为免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锁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lock-free 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），不必等待之前的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缺失完成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非阻塞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允许同时为多个并发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Miss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服务，已被主流处理器广泛采用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写缺失和写回都由写缓存处理，因此，我们只考虑读缺失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使用一个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缺失状态保存寄存器（</a:t>
            </a: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miss status holding register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1" dirty="0" err="1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MSHR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来保存缺失的相关信息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52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5711408" cy="763733"/>
            <a:chOff x="635243" y="278221"/>
            <a:chExt cx="5711408" cy="76373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734176"/>
              <a:ext cx="479177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Miss Status Holding </a:t>
              </a:r>
              <a:r>
                <a:rPr lang="en-US" altLang="zh-CN" sz="1400" spc="151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Register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（</a:t>
              </a:r>
              <a:r>
                <a:rPr lang="en-US" altLang="zh-CN" sz="1400" spc="15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MSHR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）</a:t>
              </a:r>
              <a:endParaRPr lang="en-US" altLang="zh-CN" sz="1400" spc="151" dirty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5149167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缺失状态保存寄存器（</a:t>
              </a:r>
              <a:r>
                <a:rPr lang="en-US" altLang="zh-CN" sz="28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MSHR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）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7" name="矩形 4">
            <a:extLst>
              <a:ext uri="{FF2B5EF4-FFF2-40B4-BE49-F238E27FC236}">
                <a16:creationId xmlns:a16="http://schemas.microsoft.com/office/drawing/2014/main" id="{55216715-078A-40FD-9EE5-E5040CB78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447" y="2292168"/>
            <a:ext cx="574675" cy="503237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1034A51-E283-45EF-B3FB-2FE519283B7B}"/>
              </a:ext>
            </a:extLst>
          </p:cNvPr>
          <p:cNvSpPr/>
          <p:nvPr/>
        </p:nvSpPr>
        <p:spPr bwMode="auto">
          <a:xfrm>
            <a:off x="1221122" y="2292168"/>
            <a:ext cx="1584325" cy="503237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/>
          <a:lstStyle/>
          <a:p>
            <a:pPr algn="ctr">
              <a:spcBef>
                <a:spcPct val="0"/>
              </a:spcBef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48D03B5-56E1-4497-A2B3-53AF701B3C96}"/>
              </a:ext>
            </a:extLst>
          </p:cNvPr>
          <p:cNvSpPr/>
          <p:nvPr/>
        </p:nvSpPr>
        <p:spPr bwMode="auto">
          <a:xfrm>
            <a:off x="2894640" y="2247718"/>
            <a:ext cx="1584325" cy="504825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/>
          <a:lstStyle/>
          <a:p>
            <a:pPr algn="ctr">
              <a:spcBef>
                <a:spcPct val="0"/>
              </a:spcBef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 offset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CBAF07E-7126-48A7-B370-B1A323973F1B}"/>
              </a:ext>
            </a:extLst>
          </p:cNvPr>
          <p:cNvSpPr/>
          <p:nvPr/>
        </p:nvSpPr>
        <p:spPr bwMode="auto">
          <a:xfrm>
            <a:off x="4478965" y="2247718"/>
            <a:ext cx="1943100" cy="504825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/>
          <a:lstStyle/>
          <a:p>
            <a:pPr algn="ctr">
              <a:spcBef>
                <a:spcPct val="0"/>
              </a:spcBef>
              <a:defRPr/>
            </a:pP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reg.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8D66C0D-C3E7-4C36-B5C1-BDA8450A5A70}"/>
              </a:ext>
            </a:extLst>
          </p:cNvPr>
          <p:cNvSpPr/>
          <p:nvPr/>
        </p:nvSpPr>
        <p:spPr bwMode="auto">
          <a:xfrm>
            <a:off x="6422065" y="2247718"/>
            <a:ext cx="1944687" cy="504825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/>
          <a:lstStyle/>
          <a:p>
            <a:pPr algn="ctr">
              <a:spcBef>
                <a:spcPct val="0"/>
              </a:spcBef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BA3985E-6E3E-4903-8F10-780EB3825919}"/>
              </a:ext>
            </a:extLst>
          </p:cNvPr>
          <p:cNvSpPr/>
          <p:nvPr/>
        </p:nvSpPr>
        <p:spPr bwMode="auto">
          <a:xfrm>
            <a:off x="2894640" y="2752543"/>
            <a:ext cx="1584325" cy="503237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/>
          <a:lstStyle/>
          <a:p>
            <a:pPr algn="ctr">
              <a:spcBef>
                <a:spcPct val="0"/>
              </a:spcBef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 offset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80C002F-0318-47C4-A107-3AC9D3450ECA}"/>
              </a:ext>
            </a:extLst>
          </p:cNvPr>
          <p:cNvSpPr/>
          <p:nvPr/>
        </p:nvSpPr>
        <p:spPr bwMode="auto">
          <a:xfrm>
            <a:off x="4478965" y="2752543"/>
            <a:ext cx="1943100" cy="503237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/>
          <a:lstStyle/>
          <a:p>
            <a:pPr algn="ctr">
              <a:spcBef>
                <a:spcPct val="0"/>
              </a:spcBef>
              <a:defRPr/>
            </a:pP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reg.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C8FA711-4F6E-4281-96F1-E452B95E56F6}"/>
              </a:ext>
            </a:extLst>
          </p:cNvPr>
          <p:cNvSpPr/>
          <p:nvPr/>
        </p:nvSpPr>
        <p:spPr bwMode="auto">
          <a:xfrm>
            <a:off x="6422065" y="2752543"/>
            <a:ext cx="1944687" cy="503237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/>
          <a:lstStyle/>
          <a:p>
            <a:pPr algn="ctr">
              <a:spcBef>
                <a:spcPct val="0"/>
              </a:spcBef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B8A9ED0-660F-412D-94FB-530E6AD83DBF}"/>
              </a:ext>
            </a:extLst>
          </p:cNvPr>
          <p:cNvSpPr/>
          <p:nvPr/>
        </p:nvSpPr>
        <p:spPr bwMode="auto">
          <a:xfrm>
            <a:off x="2894640" y="3830455"/>
            <a:ext cx="1584325" cy="504825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/>
          <a:lstStyle/>
          <a:p>
            <a:pPr algn="ctr">
              <a:spcBef>
                <a:spcPct val="0"/>
              </a:spcBef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 offset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5B40F1D-9B24-4DE3-B9C1-CCBB052BC0E5}"/>
              </a:ext>
            </a:extLst>
          </p:cNvPr>
          <p:cNvSpPr/>
          <p:nvPr/>
        </p:nvSpPr>
        <p:spPr bwMode="auto">
          <a:xfrm>
            <a:off x="4478965" y="3830455"/>
            <a:ext cx="1943100" cy="504825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/>
          <a:lstStyle/>
          <a:p>
            <a:pPr algn="ctr">
              <a:spcBef>
                <a:spcPct val="0"/>
              </a:spcBef>
              <a:defRPr/>
            </a:pP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reg.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138A47B-E81B-47ED-87FE-01F0E40507FA}"/>
              </a:ext>
            </a:extLst>
          </p:cNvPr>
          <p:cNvSpPr/>
          <p:nvPr/>
        </p:nvSpPr>
        <p:spPr bwMode="auto">
          <a:xfrm>
            <a:off x="6422065" y="3830455"/>
            <a:ext cx="1944687" cy="504825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/>
          <a:lstStyle/>
          <a:p>
            <a:pPr algn="ctr">
              <a:spcBef>
                <a:spcPct val="0"/>
              </a:spcBef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Format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58169B4-CCC5-4C1D-AFC2-4D6E733FA412}"/>
              </a:ext>
            </a:extLst>
          </p:cNvPr>
          <p:cNvSpPr/>
          <p:nvPr/>
        </p:nvSpPr>
        <p:spPr bwMode="auto">
          <a:xfrm>
            <a:off x="2894640" y="4438468"/>
            <a:ext cx="792162" cy="504825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/>
          <a:lstStyle/>
          <a:p>
            <a:pPr algn="ctr">
              <a:defRPr/>
            </a:pPr>
            <a:endParaRPr lang="zh-CN" altLang="en-US" dirty="0">
              <a:latin typeface="+mn-l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3939789-FBFF-408E-ACA1-AE8EF53E3CEE}"/>
              </a:ext>
            </a:extLst>
          </p:cNvPr>
          <p:cNvSpPr/>
          <p:nvPr/>
        </p:nvSpPr>
        <p:spPr bwMode="auto">
          <a:xfrm>
            <a:off x="3686802" y="4438468"/>
            <a:ext cx="792163" cy="504825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/>
          <a:lstStyle/>
          <a:p>
            <a:pPr algn="ctr">
              <a:defRPr/>
            </a:pPr>
            <a:endParaRPr lang="zh-CN" altLang="en-US" dirty="0">
              <a:latin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36849AD-D315-443C-BAC9-ACE804409394}"/>
              </a:ext>
            </a:extLst>
          </p:cNvPr>
          <p:cNvSpPr/>
          <p:nvPr/>
        </p:nvSpPr>
        <p:spPr bwMode="auto">
          <a:xfrm>
            <a:off x="4478965" y="4438468"/>
            <a:ext cx="792162" cy="504825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/>
          <a:lstStyle/>
          <a:p>
            <a:pPr algn="ctr">
              <a:defRPr/>
            </a:pPr>
            <a:endParaRPr lang="zh-CN" altLang="en-US" dirty="0">
              <a:latin typeface="+mn-l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13FA568-DCE4-4394-AC36-3DDAA94DF6CF}"/>
              </a:ext>
            </a:extLst>
          </p:cNvPr>
          <p:cNvSpPr/>
          <p:nvPr/>
        </p:nvSpPr>
        <p:spPr bwMode="auto">
          <a:xfrm>
            <a:off x="5271127" y="4438468"/>
            <a:ext cx="792163" cy="504825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/>
          <a:lstStyle/>
          <a:p>
            <a:pPr algn="ctr">
              <a:defRPr/>
            </a:pPr>
            <a:endParaRPr lang="zh-CN" altLang="en-US" dirty="0">
              <a:latin typeface="+mn-lt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EDDB7B1-7C56-47BC-8548-4B06A892A7A6}"/>
              </a:ext>
            </a:extLst>
          </p:cNvPr>
          <p:cNvSpPr/>
          <p:nvPr/>
        </p:nvSpPr>
        <p:spPr bwMode="auto">
          <a:xfrm>
            <a:off x="7561890" y="4438468"/>
            <a:ext cx="792162" cy="504825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/>
          <a:lstStyle/>
          <a:p>
            <a:pPr algn="ctr">
              <a:defRPr/>
            </a:pPr>
            <a:endParaRPr lang="zh-CN" altLang="en-US" dirty="0">
              <a:latin typeface="+mn-lt"/>
            </a:endParaRPr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F13CA4FE-E8CE-4087-A218-579DEA4D06DA}"/>
              </a:ext>
            </a:extLst>
          </p:cNvPr>
          <p:cNvSpPr txBox="1"/>
          <p:nvPr/>
        </p:nvSpPr>
        <p:spPr>
          <a:xfrm>
            <a:off x="6279190" y="4365443"/>
            <a:ext cx="1079500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zh-CN" dirty="0">
                <a:latin typeface="+mn-lt"/>
              </a:rPr>
              <a:t>. . .</a:t>
            </a:r>
            <a:endParaRPr lang="zh-CN" altLang="en-US" dirty="0">
              <a:latin typeface="+mn-lt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3741AE3-6244-4C6F-AD7C-BA46C895B01D}"/>
              </a:ext>
            </a:extLst>
          </p:cNvPr>
          <p:cNvGrpSpPr>
            <a:grpSpLocks/>
          </p:cNvGrpSpPr>
          <p:nvPr/>
        </p:nvGrpSpPr>
        <p:grpSpPr bwMode="auto">
          <a:xfrm>
            <a:off x="1725947" y="4222568"/>
            <a:ext cx="576262" cy="503237"/>
            <a:chOff x="652504" y="3429000"/>
            <a:chExt cx="576064" cy="504056"/>
          </a:xfrm>
        </p:grpSpPr>
        <p:sp>
          <p:nvSpPr>
            <p:cNvPr id="28" name="椭圆 24">
              <a:extLst>
                <a:ext uri="{FF2B5EF4-FFF2-40B4-BE49-F238E27FC236}">
                  <a16:creationId xmlns:a16="http://schemas.microsoft.com/office/drawing/2014/main" id="{42BF52C0-A595-467E-AC28-96CC55D95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568" y="3429000"/>
              <a:ext cx="504056" cy="504056"/>
            </a:xfrm>
            <a:prstGeom prst="ellips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kumimoji="0"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29" name="TextBox 25">
              <a:extLst>
                <a:ext uri="{FF2B5EF4-FFF2-40B4-BE49-F238E27FC236}">
                  <a16:creationId xmlns:a16="http://schemas.microsoft.com/office/drawing/2014/main" id="{57A3BA85-839A-4FBF-AFE3-38777B0E5F09}"/>
                </a:ext>
              </a:extLst>
            </p:cNvPr>
            <p:cNvSpPr txBox="1"/>
            <p:nvPr/>
          </p:nvSpPr>
          <p:spPr>
            <a:xfrm>
              <a:off x="652504" y="3429000"/>
              <a:ext cx="576064" cy="46112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dirty="0">
                  <a:latin typeface="+mn-lt"/>
                </a:rPr>
                <a:t>=</a:t>
              </a:r>
              <a:endParaRPr lang="zh-CN" altLang="en-US" dirty="0">
                <a:latin typeface="+mn-lt"/>
              </a:endParaRPr>
            </a:p>
          </p:txBody>
        </p:sp>
      </p:grpSp>
      <p:cxnSp>
        <p:nvCxnSpPr>
          <p:cNvPr id="30" name="直接连接符 28">
            <a:extLst>
              <a:ext uri="{FF2B5EF4-FFF2-40B4-BE49-F238E27FC236}">
                <a16:creationId xmlns:a16="http://schemas.microsoft.com/office/drawing/2014/main" id="{642A1C00-7433-4ECC-AE3C-BC218B0E527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894640" y="5014730"/>
            <a:ext cx="0" cy="360363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直接连接符 29">
            <a:extLst>
              <a:ext uri="{FF2B5EF4-FFF2-40B4-BE49-F238E27FC236}">
                <a16:creationId xmlns:a16="http://schemas.microsoft.com/office/drawing/2014/main" id="{33326C68-68F1-4C08-A9FA-B081CF9E25C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349290" y="5014730"/>
            <a:ext cx="0" cy="360363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3DDDAB77-7885-48DF-A071-C0B14489547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894640" y="5159193"/>
            <a:ext cx="5472112" cy="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" name="TextBox 35">
            <a:extLst>
              <a:ext uri="{FF2B5EF4-FFF2-40B4-BE49-F238E27FC236}">
                <a16:creationId xmlns:a16="http://schemas.microsoft.com/office/drawing/2014/main" id="{BE5EA4D1-04ED-46E7-81B6-05B808B21D5F}"/>
              </a:ext>
            </a:extLst>
          </p:cNvPr>
          <p:cNvSpPr txBox="1"/>
          <p:nvPr/>
        </p:nvSpPr>
        <p:spPr>
          <a:xfrm>
            <a:off x="4910765" y="5303655"/>
            <a:ext cx="1944687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storage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直接连接符 36">
            <a:extLst>
              <a:ext uri="{FF2B5EF4-FFF2-40B4-BE49-F238E27FC236}">
                <a16:creationId xmlns:a16="http://schemas.microsoft.com/office/drawing/2014/main" id="{AC3F1B7C-7327-4D10-B445-57B9E6C834C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894640" y="1815918"/>
            <a:ext cx="0" cy="360362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直接连接符 37">
            <a:extLst>
              <a:ext uri="{FF2B5EF4-FFF2-40B4-BE49-F238E27FC236}">
                <a16:creationId xmlns:a16="http://schemas.microsoft.com/office/drawing/2014/main" id="{7CB246C9-E36D-4E63-8C79-1233498DFD5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349290" y="1815918"/>
            <a:ext cx="0" cy="360362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直接连接符 38">
            <a:extLst>
              <a:ext uri="{FF2B5EF4-FFF2-40B4-BE49-F238E27FC236}">
                <a16:creationId xmlns:a16="http://schemas.microsoft.com/office/drawing/2014/main" id="{04191F65-642F-4015-B049-9F44FBE7C9B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894640" y="2031818"/>
            <a:ext cx="5472112" cy="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7" name="TextBox 39">
            <a:extLst>
              <a:ext uri="{FF2B5EF4-FFF2-40B4-BE49-F238E27FC236}">
                <a16:creationId xmlns:a16="http://schemas.microsoft.com/office/drawing/2014/main" id="{1AB7B67C-4B51-4ECB-ADBF-253DBF226517}"/>
              </a:ext>
            </a:extLst>
          </p:cNvPr>
          <p:cNvSpPr txBox="1"/>
          <p:nvPr/>
        </p:nvSpPr>
        <p:spPr>
          <a:xfrm>
            <a:off x="4910765" y="1571443"/>
            <a:ext cx="1944687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Field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40">
            <a:extLst>
              <a:ext uri="{FF2B5EF4-FFF2-40B4-BE49-F238E27FC236}">
                <a16:creationId xmlns:a16="http://schemas.microsoft.com/office/drawing/2014/main" id="{F9D8CAFF-3462-4B91-83FD-E3E6E1E1E7D2}"/>
              </a:ext>
            </a:extLst>
          </p:cNvPr>
          <p:cNvSpPr txBox="1"/>
          <p:nvPr/>
        </p:nvSpPr>
        <p:spPr>
          <a:xfrm>
            <a:off x="2458269" y="6141482"/>
            <a:ext cx="4032251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zh-CN" sz="2400" dirty="0" err="1">
                <a:solidFill>
                  <a:srgbClr val="0033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MSHR</a:t>
            </a:r>
            <a:r>
              <a:rPr lang="zh-CN" altLang="en-US" sz="2400" dirty="0">
                <a:solidFill>
                  <a:srgbClr val="0033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条目的结构</a:t>
            </a:r>
          </a:p>
        </p:txBody>
      </p:sp>
      <p:cxnSp>
        <p:nvCxnSpPr>
          <p:cNvPr id="39" name="直接连接符 42">
            <a:extLst>
              <a:ext uri="{FF2B5EF4-FFF2-40B4-BE49-F238E27FC236}">
                <a16:creationId xmlns:a16="http://schemas.microsoft.com/office/drawing/2014/main" id="{F3EE6ADA-6BB3-4591-821C-058EF5EBD09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013284" y="2782705"/>
            <a:ext cx="0" cy="1439863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直接连接符 44">
            <a:extLst>
              <a:ext uri="{FF2B5EF4-FFF2-40B4-BE49-F238E27FC236}">
                <a16:creationId xmlns:a16="http://schemas.microsoft.com/office/drawing/2014/main" id="{9C9CA5D5-A670-4147-9FC9-C0D7BAFAACF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76672" y="4482918"/>
            <a:ext cx="576262" cy="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TextBox 45">
            <a:extLst>
              <a:ext uri="{FF2B5EF4-FFF2-40B4-BE49-F238E27FC236}">
                <a16:creationId xmlns:a16="http://schemas.microsoft.com/office/drawing/2014/main" id="{D3A247B6-1EE1-45E5-92C3-1E4A5C191997}"/>
              </a:ext>
            </a:extLst>
          </p:cNvPr>
          <p:cNvSpPr txBox="1"/>
          <p:nvPr/>
        </p:nvSpPr>
        <p:spPr>
          <a:xfrm>
            <a:off x="12271" y="3758850"/>
            <a:ext cx="1917701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next level of mem.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TextBox 57">
            <a:extLst>
              <a:ext uri="{FF2B5EF4-FFF2-40B4-BE49-F238E27FC236}">
                <a16:creationId xmlns:a16="http://schemas.microsoft.com/office/drawing/2014/main" id="{E4C0FE2D-87B1-4B99-9D7C-20B03FD54566}"/>
              </a:ext>
            </a:extLst>
          </p:cNvPr>
          <p:cNvSpPr txBox="1"/>
          <p:nvPr/>
        </p:nvSpPr>
        <p:spPr>
          <a:xfrm rot="5400000">
            <a:off x="5416384" y="3316898"/>
            <a:ext cx="10795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zh-CN" dirty="0">
                <a:latin typeface="+mn-lt"/>
              </a:rPr>
              <a:t>. . .</a:t>
            </a:r>
            <a:endParaRPr lang="zh-CN" altLang="en-US" dirty="0">
              <a:latin typeface="+mn-lt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F66DA27-6B6E-46D0-BA7C-347F9548334A}"/>
              </a:ext>
            </a:extLst>
          </p:cNvPr>
          <p:cNvSpPr txBox="1"/>
          <p:nvPr/>
        </p:nvSpPr>
        <p:spPr>
          <a:xfrm>
            <a:off x="8703956" y="1713898"/>
            <a:ext cx="3361374" cy="4654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标明该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MSHR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是否已经被分配。如果没有空闲的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MSHR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，则处理器阻塞，等待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MSHR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释放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Line </a:t>
            </a:r>
            <a:r>
              <a:rPr lang="en-US" altLang="zh-CN" sz="2000" b="1" dirty="0" err="1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addr</a:t>
            </a:r>
            <a:r>
              <a:rPr lang="zh-CN" altLang="en-US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标明该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MSHR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对应的缺失的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行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000" b="1" dirty="0" err="1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Dest</a:t>
            </a:r>
            <a:r>
              <a:rPr lang="en-US" altLang="zh-CN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zh-CN" altLang="en-US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reg.</a:t>
            </a:r>
            <a:r>
              <a:rPr lang="zh-CN" altLang="en-US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标明读操作的目标寄存器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Format</a:t>
            </a:r>
            <a:r>
              <a:rPr lang="zh-CN" altLang="en-US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标明读操作的类型，如字节、半字、字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93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5711408" cy="763733"/>
            <a:chOff x="635243" y="278221"/>
            <a:chExt cx="5711408" cy="76373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734176"/>
              <a:ext cx="479177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Miss Status Holding </a:t>
              </a:r>
              <a:r>
                <a:rPr lang="en-US" altLang="zh-CN" sz="1400" spc="151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Register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（</a:t>
              </a:r>
              <a:r>
                <a:rPr lang="en-US" altLang="zh-CN" sz="1400" spc="15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MSHR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）</a:t>
              </a:r>
              <a:endParaRPr lang="en-US" altLang="zh-CN" sz="1400" spc="151" dirty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5149167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缺失状态保存寄存器（</a:t>
              </a:r>
              <a:r>
                <a:rPr lang="en-US" altLang="zh-CN" sz="28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MSHR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）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47" name="矩形 46">
            <a:extLst>
              <a:ext uri="{FF2B5EF4-FFF2-40B4-BE49-F238E27FC236}">
                <a16:creationId xmlns:a16="http://schemas.microsoft.com/office/drawing/2014/main" id="{95504D7C-5272-4ADA-B1FE-E37C211BA537}"/>
              </a:ext>
            </a:extLst>
          </p:cNvPr>
          <p:cNvSpPr/>
          <p:nvPr/>
        </p:nvSpPr>
        <p:spPr bwMode="auto">
          <a:xfrm>
            <a:off x="1925247" y="1584427"/>
            <a:ext cx="792163" cy="504825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/>
          <a:lstStyle/>
          <a:p>
            <a:pPr algn="ctr"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B=0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9748ECA1-8591-4322-AD74-D9D285BF51B4}"/>
              </a:ext>
            </a:extLst>
          </p:cNvPr>
          <p:cNvSpPr/>
          <p:nvPr/>
        </p:nvSpPr>
        <p:spPr bwMode="auto">
          <a:xfrm>
            <a:off x="2717410" y="1584427"/>
            <a:ext cx="1584325" cy="504825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/>
          <a:lstStyle/>
          <a:p>
            <a:pPr algn="ctr"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0x40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DA45689D-D5C4-496B-BACB-1A156AB8862C}"/>
              </a:ext>
            </a:extLst>
          </p:cNvPr>
          <p:cNvSpPr/>
          <p:nvPr/>
        </p:nvSpPr>
        <p:spPr bwMode="auto">
          <a:xfrm>
            <a:off x="4806560" y="1541564"/>
            <a:ext cx="1584325" cy="504825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/>
          <a:lstStyle/>
          <a:p>
            <a:pPr algn="ctr"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0x0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350702D2-C088-468E-A462-642923EA7F13}"/>
              </a:ext>
            </a:extLst>
          </p:cNvPr>
          <p:cNvSpPr/>
          <p:nvPr/>
        </p:nvSpPr>
        <p:spPr bwMode="auto">
          <a:xfrm>
            <a:off x="6390885" y="1541564"/>
            <a:ext cx="1943100" cy="504825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/>
          <a:lstStyle/>
          <a:p>
            <a:pPr algn="ctr"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s0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8E8AF003-9C50-4FA2-821A-45CA7E6A2203}"/>
              </a:ext>
            </a:extLst>
          </p:cNvPr>
          <p:cNvSpPr/>
          <p:nvPr/>
        </p:nvSpPr>
        <p:spPr bwMode="auto">
          <a:xfrm>
            <a:off x="8333985" y="1541564"/>
            <a:ext cx="1944687" cy="504825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/>
          <a:lstStyle/>
          <a:p>
            <a:pPr algn="ctr"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0x00 (word)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A2D4F6D8-8F4E-43A1-A050-CE52B1BEA01F}"/>
              </a:ext>
            </a:extLst>
          </p:cNvPr>
          <p:cNvSpPr/>
          <p:nvPr/>
        </p:nvSpPr>
        <p:spPr bwMode="auto">
          <a:xfrm>
            <a:off x="4806560" y="2046389"/>
            <a:ext cx="1584325" cy="50323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/>
          <a:lstStyle/>
          <a:p>
            <a:pPr algn="ctr"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0x4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FCED358-D49E-4D5B-8662-935AC64A7B44}"/>
              </a:ext>
            </a:extLst>
          </p:cNvPr>
          <p:cNvSpPr/>
          <p:nvPr/>
        </p:nvSpPr>
        <p:spPr bwMode="auto">
          <a:xfrm>
            <a:off x="6390885" y="2046389"/>
            <a:ext cx="1943100" cy="50323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/>
          <a:lstStyle/>
          <a:p>
            <a:pPr algn="ctr"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s6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F39EB30B-1D9F-449F-A604-69EA8D26723E}"/>
              </a:ext>
            </a:extLst>
          </p:cNvPr>
          <p:cNvSpPr/>
          <p:nvPr/>
        </p:nvSpPr>
        <p:spPr bwMode="auto">
          <a:xfrm>
            <a:off x="8333985" y="2046389"/>
            <a:ext cx="1944687" cy="503238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/>
          <a:lstStyle/>
          <a:p>
            <a:pPr algn="ctr"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0x00 (word)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61B6AE0-7786-4294-86C8-7933AAA0B352}"/>
              </a:ext>
            </a:extLst>
          </p:cNvPr>
          <p:cNvSpPr/>
          <p:nvPr/>
        </p:nvSpPr>
        <p:spPr bwMode="auto">
          <a:xfrm>
            <a:off x="4806560" y="3124302"/>
            <a:ext cx="1584325" cy="504825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/>
          <a:lstStyle/>
          <a:p>
            <a:pPr algn="ctr"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0xC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A1B252D5-1F84-47D6-A3E5-DD76F7CDFEAE}"/>
              </a:ext>
            </a:extLst>
          </p:cNvPr>
          <p:cNvSpPr/>
          <p:nvPr/>
        </p:nvSpPr>
        <p:spPr bwMode="auto">
          <a:xfrm>
            <a:off x="6390885" y="3124302"/>
            <a:ext cx="1943100" cy="504825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/>
          <a:lstStyle/>
          <a:p>
            <a:pPr algn="ctr"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s7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B7225C77-5A1A-4F48-8590-E94C6AA2CC29}"/>
              </a:ext>
            </a:extLst>
          </p:cNvPr>
          <p:cNvSpPr/>
          <p:nvPr/>
        </p:nvSpPr>
        <p:spPr bwMode="auto">
          <a:xfrm>
            <a:off x="8333985" y="3124302"/>
            <a:ext cx="1944687" cy="504825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/>
          <a:lstStyle/>
          <a:p>
            <a:pPr algn="ctr">
              <a:defRPr/>
            </a:pP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0x10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(byte)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F08E1667-3077-4585-8458-03255D2F47F9}"/>
              </a:ext>
            </a:extLst>
          </p:cNvPr>
          <p:cNvSpPr/>
          <p:nvPr/>
        </p:nvSpPr>
        <p:spPr bwMode="auto">
          <a:xfrm>
            <a:off x="4806560" y="3732314"/>
            <a:ext cx="792162" cy="504825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/>
          <a:lstStyle/>
          <a:p>
            <a:pPr algn="ctr">
              <a:defRPr/>
            </a:pP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0x01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DB013F1C-1581-4D0E-96F9-D22A98E0C044}"/>
              </a:ext>
            </a:extLst>
          </p:cNvPr>
          <p:cNvSpPr/>
          <p:nvPr/>
        </p:nvSpPr>
        <p:spPr bwMode="auto">
          <a:xfrm>
            <a:off x="5598722" y="3732314"/>
            <a:ext cx="792163" cy="504825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/>
          <a:lstStyle/>
          <a:p>
            <a:pPr algn="ctr">
              <a:defRPr/>
            </a:pP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0x0F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D5D6FF93-BBD8-44AE-B71A-E54463D89E56}"/>
              </a:ext>
            </a:extLst>
          </p:cNvPr>
          <p:cNvSpPr/>
          <p:nvPr/>
        </p:nvSpPr>
        <p:spPr bwMode="auto">
          <a:xfrm>
            <a:off x="6390885" y="3732314"/>
            <a:ext cx="792162" cy="504825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/>
          <a:lstStyle/>
          <a:p>
            <a:pPr algn="ctr">
              <a:defRPr/>
            </a:pP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0x0D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0B8D1480-C72E-4D64-BF60-B4C5434080C5}"/>
              </a:ext>
            </a:extLst>
          </p:cNvPr>
          <p:cNvSpPr/>
          <p:nvPr/>
        </p:nvSpPr>
        <p:spPr bwMode="auto">
          <a:xfrm>
            <a:off x="7183047" y="3732314"/>
            <a:ext cx="792163" cy="504825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/>
          <a:lstStyle/>
          <a:p>
            <a:pPr algn="ctr">
              <a:defRPr/>
            </a:pP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0x09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D788E2C1-1362-4DE4-AD17-6C6E864AD39D}"/>
              </a:ext>
            </a:extLst>
          </p:cNvPr>
          <p:cNvSpPr/>
          <p:nvPr/>
        </p:nvSpPr>
        <p:spPr bwMode="auto">
          <a:xfrm>
            <a:off x="9473810" y="3732314"/>
            <a:ext cx="792162" cy="504825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0000" tIns="46800" rIns="90000" bIns="46800" anchor="ctr"/>
          <a:lstStyle/>
          <a:p>
            <a:pPr algn="ctr">
              <a:defRPr/>
            </a:pP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0x07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TextBox 23">
            <a:extLst>
              <a:ext uri="{FF2B5EF4-FFF2-40B4-BE49-F238E27FC236}">
                <a16:creationId xmlns:a16="http://schemas.microsoft.com/office/drawing/2014/main" id="{FF1CBECC-2CAA-43E7-BEF8-5386C705D9B9}"/>
              </a:ext>
            </a:extLst>
          </p:cNvPr>
          <p:cNvSpPr txBox="1"/>
          <p:nvPr/>
        </p:nvSpPr>
        <p:spPr>
          <a:xfrm>
            <a:off x="8191110" y="3657702"/>
            <a:ext cx="1079500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zh-CN" dirty="0">
                <a:latin typeface="+mn-lt"/>
              </a:rPr>
              <a:t>. . .</a:t>
            </a:r>
            <a:endParaRPr lang="zh-CN" altLang="en-US" dirty="0">
              <a:latin typeface="+mn-lt"/>
            </a:endParaRPr>
          </a:p>
        </p:txBody>
      </p:sp>
      <p:grpSp>
        <p:nvGrpSpPr>
          <p:cNvPr id="64" name="组合 26">
            <a:extLst>
              <a:ext uri="{FF2B5EF4-FFF2-40B4-BE49-F238E27FC236}">
                <a16:creationId xmlns:a16="http://schemas.microsoft.com/office/drawing/2014/main" id="{21A6379B-D582-4194-B45C-6EC9B9BD2C0D}"/>
              </a:ext>
            </a:extLst>
          </p:cNvPr>
          <p:cNvGrpSpPr>
            <a:grpSpLocks/>
          </p:cNvGrpSpPr>
          <p:nvPr/>
        </p:nvGrpSpPr>
        <p:grpSpPr bwMode="auto">
          <a:xfrm>
            <a:off x="3222235" y="3516414"/>
            <a:ext cx="576262" cy="503238"/>
            <a:chOff x="652504" y="3429000"/>
            <a:chExt cx="576064" cy="504056"/>
          </a:xfrm>
        </p:grpSpPr>
        <p:sp>
          <p:nvSpPr>
            <p:cNvPr id="65" name="椭圆 24">
              <a:extLst>
                <a:ext uri="{FF2B5EF4-FFF2-40B4-BE49-F238E27FC236}">
                  <a16:creationId xmlns:a16="http://schemas.microsoft.com/office/drawing/2014/main" id="{E455FF6E-F38E-4FB0-86E4-0068C50EBE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568" y="3429000"/>
              <a:ext cx="504056" cy="504056"/>
            </a:xfrm>
            <a:prstGeom prst="ellips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kumimoji="0" lang="zh-CN" altLang="en-US" sz="2400">
                <a:latin typeface="Times New Roman" panose="02020603050405020304" pitchFamily="18" charset="0"/>
              </a:endParaRPr>
            </a:p>
          </p:txBody>
        </p:sp>
        <p:sp>
          <p:nvSpPr>
            <p:cNvPr id="66" name="TextBox 25">
              <a:extLst>
                <a:ext uri="{FF2B5EF4-FFF2-40B4-BE49-F238E27FC236}">
                  <a16:creationId xmlns:a16="http://schemas.microsoft.com/office/drawing/2014/main" id="{1D74E255-6F8D-4AB9-BED2-A2CB29A768A8}"/>
                </a:ext>
              </a:extLst>
            </p:cNvPr>
            <p:cNvSpPr txBox="1"/>
            <p:nvPr/>
          </p:nvSpPr>
          <p:spPr>
            <a:xfrm>
              <a:off x="652504" y="3429000"/>
              <a:ext cx="576064" cy="40076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=</a:t>
              </a:r>
              <a:endPara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67" name="直接连接符 42">
            <a:extLst>
              <a:ext uri="{FF2B5EF4-FFF2-40B4-BE49-F238E27FC236}">
                <a16:creationId xmlns:a16="http://schemas.microsoft.com/office/drawing/2014/main" id="{1AA1A140-DD57-4DAD-857B-4B8FE08696B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9572" y="2074964"/>
            <a:ext cx="0" cy="144145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8" name="直接连接符 44">
            <a:extLst>
              <a:ext uri="{FF2B5EF4-FFF2-40B4-BE49-F238E27FC236}">
                <a16:creationId xmlns:a16="http://schemas.microsoft.com/office/drawing/2014/main" id="{C27D56AE-B37E-453D-8D30-2D4E55A210C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672960" y="3776764"/>
            <a:ext cx="576262" cy="0"/>
          </a:xfrm>
          <a:prstGeom prst="line">
            <a:avLst/>
          </a:prstGeom>
          <a:noFill/>
          <a:ln w="28575" algn="ctr">
            <a:solidFill>
              <a:schemeClr val="tx1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9" name="TextBox 57">
            <a:extLst>
              <a:ext uri="{FF2B5EF4-FFF2-40B4-BE49-F238E27FC236}">
                <a16:creationId xmlns:a16="http://schemas.microsoft.com/office/drawing/2014/main" id="{F457068D-FD2A-40CD-AD5F-B917F0E03C2C}"/>
              </a:ext>
            </a:extLst>
          </p:cNvPr>
          <p:cNvSpPr txBox="1"/>
          <p:nvPr/>
        </p:nvSpPr>
        <p:spPr>
          <a:xfrm rot="5400000">
            <a:off x="7328304" y="2610745"/>
            <a:ext cx="1079500" cy="461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zh-CN" dirty="0">
                <a:latin typeface="+mn-lt"/>
              </a:rPr>
              <a:t>. . .</a:t>
            </a:r>
            <a:endParaRPr lang="zh-CN" altLang="en-US" dirty="0">
              <a:latin typeface="+mn-lt"/>
            </a:endParaRPr>
          </a:p>
        </p:txBody>
      </p:sp>
      <p:sp>
        <p:nvSpPr>
          <p:cNvPr id="70" name="TextBox 43">
            <a:extLst>
              <a:ext uri="{FF2B5EF4-FFF2-40B4-BE49-F238E27FC236}">
                <a16:creationId xmlns:a16="http://schemas.microsoft.com/office/drawing/2014/main" id="{F93622A9-4C1B-44EF-89D5-96F80D4CE80D}"/>
              </a:ext>
            </a:extLst>
          </p:cNvPr>
          <p:cNvSpPr txBox="1"/>
          <p:nvPr/>
        </p:nvSpPr>
        <p:spPr>
          <a:xfrm>
            <a:off x="2155435" y="5029302"/>
            <a:ext cx="2879725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 $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s0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1024($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t0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TextBox 47">
            <a:extLst>
              <a:ext uri="{FF2B5EF4-FFF2-40B4-BE49-F238E27FC236}">
                <a16:creationId xmlns:a16="http://schemas.microsoft.com/office/drawing/2014/main" id="{A71A805F-7407-4BE8-971A-4E70C6C5C272}"/>
              </a:ext>
            </a:extLst>
          </p:cNvPr>
          <p:cNvSpPr txBox="1"/>
          <p:nvPr/>
        </p:nvSpPr>
        <p:spPr>
          <a:xfrm>
            <a:off x="2155435" y="5515077"/>
            <a:ext cx="2879725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LD $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s6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1028($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t0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72" name="TextBox 56">
            <a:extLst>
              <a:ext uri="{FF2B5EF4-FFF2-40B4-BE49-F238E27FC236}">
                <a16:creationId xmlns:a16="http://schemas.microsoft.com/office/drawing/2014/main" id="{796F61C9-7CDF-47A5-9652-012F78F45D17}"/>
              </a:ext>
            </a:extLst>
          </p:cNvPr>
          <p:cNvSpPr txBox="1"/>
          <p:nvPr/>
        </p:nvSpPr>
        <p:spPr>
          <a:xfrm>
            <a:off x="2155435" y="5988152"/>
            <a:ext cx="2879725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LB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$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s7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1036($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t0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73" name="TextBox 58">
            <a:extLst>
              <a:ext uri="{FF2B5EF4-FFF2-40B4-BE49-F238E27FC236}">
                <a16:creationId xmlns:a16="http://schemas.microsoft.com/office/drawing/2014/main" id="{074509AC-EB7F-4B93-B150-03E89C3A4FEC}"/>
              </a:ext>
            </a:extLst>
          </p:cNvPr>
          <p:cNvSpPr txBox="1"/>
          <p:nvPr/>
        </p:nvSpPr>
        <p:spPr>
          <a:xfrm>
            <a:off x="4700197" y="5016602"/>
            <a:ext cx="4354513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zh-CN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 Miss   </a:t>
            </a:r>
            <a:r>
              <a:rPr lang="en-US" altLang="zh-CN" sz="20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</a:t>
            </a:r>
            <a:r>
              <a:rPr lang="en-US" altLang="zh-CN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= 0x400</a:t>
            </a:r>
            <a:endParaRPr lang="zh-CN" altLang="en-US" sz="2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TextBox 60">
            <a:extLst>
              <a:ext uri="{FF2B5EF4-FFF2-40B4-BE49-F238E27FC236}">
                <a16:creationId xmlns:a16="http://schemas.microsoft.com/office/drawing/2014/main" id="{8E8AB0AA-5B95-4C88-A868-005639656FC6}"/>
              </a:ext>
            </a:extLst>
          </p:cNvPr>
          <p:cNvSpPr txBox="1"/>
          <p:nvPr/>
        </p:nvSpPr>
        <p:spPr>
          <a:xfrm>
            <a:off x="1925247" y="1635929"/>
            <a:ext cx="792163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B=1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TextBox 61">
            <a:extLst>
              <a:ext uri="{FF2B5EF4-FFF2-40B4-BE49-F238E27FC236}">
                <a16:creationId xmlns:a16="http://schemas.microsoft.com/office/drawing/2014/main" id="{0C69DC34-D5C1-49E9-89D8-A6699638EB1A}"/>
              </a:ext>
            </a:extLst>
          </p:cNvPr>
          <p:cNvSpPr txBox="1"/>
          <p:nvPr/>
        </p:nvSpPr>
        <p:spPr>
          <a:xfrm>
            <a:off x="4689085" y="5534127"/>
            <a:ext cx="4354512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zh-CN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 Miss   </a:t>
            </a:r>
            <a:r>
              <a:rPr lang="en-US" altLang="zh-CN" sz="20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</a:t>
            </a:r>
            <a:r>
              <a:rPr lang="en-US" altLang="zh-CN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= 0x404</a:t>
            </a:r>
            <a:endParaRPr lang="zh-CN" altLang="en-US" sz="2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TextBox 63">
            <a:extLst>
              <a:ext uri="{FF2B5EF4-FFF2-40B4-BE49-F238E27FC236}">
                <a16:creationId xmlns:a16="http://schemas.microsoft.com/office/drawing/2014/main" id="{3D5A3536-0193-4879-9B2B-1129BE4CEAA9}"/>
              </a:ext>
            </a:extLst>
          </p:cNvPr>
          <p:cNvSpPr txBox="1"/>
          <p:nvPr/>
        </p:nvSpPr>
        <p:spPr>
          <a:xfrm>
            <a:off x="1820472" y="3532289"/>
            <a:ext cx="936625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0x40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C8ED8193-77E2-462F-9EF3-75BDE24955F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9572" y="2076552"/>
            <a:ext cx="0" cy="1439862"/>
          </a:xfrm>
          <a:prstGeom prst="line">
            <a:avLst/>
          </a:prstGeom>
          <a:noFill/>
          <a:ln w="28575" algn="ctr">
            <a:solidFill>
              <a:srgbClr val="7030A0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50D37A9A-4797-4122-8A7E-19AFCBCBA1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672960" y="3776764"/>
            <a:ext cx="576262" cy="0"/>
          </a:xfrm>
          <a:prstGeom prst="line">
            <a:avLst/>
          </a:prstGeom>
          <a:noFill/>
          <a:ln w="28575" algn="ctr">
            <a:solidFill>
              <a:srgbClr val="7030A0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9" name="TextBox 66">
            <a:extLst>
              <a:ext uri="{FF2B5EF4-FFF2-40B4-BE49-F238E27FC236}">
                <a16:creationId xmlns:a16="http://schemas.microsoft.com/office/drawing/2014/main" id="{2BB887F8-B548-4046-AB6A-27561858A865}"/>
              </a:ext>
            </a:extLst>
          </p:cNvPr>
          <p:cNvSpPr txBox="1"/>
          <p:nvPr/>
        </p:nvSpPr>
        <p:spPr>
          <a:xfrm>
            <a:off x="4700197" y="6007202"/>
            <a:ext cx="4354513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zh-CN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 Miss   </a:t>
            </a:r>
            <a:r>
              <a:rPr lang="en-US" altLang="zh-CN" sz="2000" dirty="0" err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addr</a:t>
            </a:r>
            <a:r>
              <a:rPr lang="en-US" altLang="zh-CN" sz="20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= 0x40C</a:t>
            </a:r>
            <a:endParaRPr lang="zh-CN" altLang="en-US" sz="20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764B0510-E072-49B7-9024-B7716D08B47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17635" y="1798739"/>
            <a:ext cx="14287" cy="2244725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29E5281A-81D3-4747-9CAF-81766BF96AC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04935" y="1781277"/>
            <a:ext cx="287337" cy="0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" name="直接连接符 81">
            <a:extLst>
              <a:ext uri="{FF2B5EF4-FFF2-40B4-BE49-F238E27FC236}">
                <a16:creationId xmlns:a16="http://schemas.microsoft.com/office/drawing/2014/main" id="{4B7372E6-8E4E-4004-B56F-8D82A140264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517635" y="4021239"/>
            <a:ext cx="288925" cy="0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/>
            <a:tailEnd type="triangle" w="lg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" name="TextBox 77">
            <a:extLst>
              <a:ext uri="{FF2B5EF4-FFF2-40B4-BE49-F238E27FC236}">
                <a16:creationId xmlns:a16="http://schemas.microsoft.com/office/drawing/2014/main" id="{AFD61A89-3D1F-48EE-8109-84D823677217}"/>
              </a:ext>
            </a:extLst>
          </p:cNvPr>
          <p:cNvSpPr txBox="1"/>
          <p:nvPr/>
        </p:nvSpPr>
        <p:spPr>
          <a:xfrm>
            <a:off x="6174985" y="4422877"/>
            <a:ext cx="3240087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en-US" altLang="zh-CN" sz="20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0x010F0D09</a:t>
            </a:r>
            <a:r>
              <a:rPr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 $</a:t>
            </a:r>
            <a:r>
              <a:rPr lang="en-US" altLang="zh-CN" sz="2000" b="1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itchFamily="2" charset="2"/>
              </a:rPr>
              <a:t>s0</a:t>
            </a:r>
            <a:endParaRPr lang="zh-CN" altLang="en-US" sz="2000" b="1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TextBox 78">
            <a:extLst>
              <a:ext uri="{FF2B5EF4-FFF2-40B4-BE49-F238E27FC236}">
                <a16:creationId xmlns:a16="http://schemas.microsoft.com/office/drawing/2014/main" id="{CDA4EF01-200F-4582-B47C-3D9BBFCBFFEA}"/>
              </a:ext>
            </a:extLst>
          </p:cNvPr>
          <p:cNvSpPr txBox="1"/>
          <p:nvPr/>
        </p:nvSpPr>
        <p:spPr>
          <a:xfrm>
            <a:off x="1637909" y="4453039"/>
            <a:ext cx="3960813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假设块大小为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16B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114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7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500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3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3" presetClass="exit" presetSubtype="1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6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76" grpId="0"/>
      <p:bldP spid="76" grpId="1"/>
      <p:bldP spid="76" grpId="2"/>
      <p:bldP spid="76" grpId="3"/>
      <p:bldP spid="83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4271052" cy="737475"/>
            <a:chOff x="635243" y="278221"/>
            <a:chExt cx="4271052" cy="737474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707918"/>
              <a:ext cx="427105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Cache Performance Optimization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295786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Cache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性能的优化</a:t>
              </a:r>
            </a:p>
          </p:txBody>
        </p:sp>
      </p:grpSp>
      <p:sp>
        <p:nvSpPr>
          <p:cNvPr id="14" name="缺角矩形 13">
            <a:extLst>
              <a:ext uri="{FF2B5EF4-FFF2-40B4-BE49-F238E27FC236}">
                <a16:creationId xmlns:a16="http://schemas.microsoft.com/office/drawing/2014/main" id="{C0E06774-EE30-47E7-9946-56E8FACD33F5}"/>
              </a:ext>
            </a:extLst>
          </p:cNvPr>
          <p:cNvSpPr/>
          <p:nvPr/>
        </p:nvSpPr>
        <p:spPr>
          <a:xfrm>
            <a:off x="947705" y="1847334"/>
            <a:ext cx="2890422" cy="3258066"/>
          </a:xfrm>
          <a:prstGeom prst="plaque">
            <a:avLst>
              <a:gd name="adj" fmla="val 4344"/>
            </a:avLst>
          </a:prstGeom>
          <a:noFill/>
          <a:ln w="50800" cmpd="thickThin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5400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25F6687-1565-4B18-88FD-89282FA19559}"/>
              </a:ext>
            </a:extLst>
          </p:cNvPr>
          <p:cNvSpPr/>
          <p:nvPr/>
        </p:nvSpPr>
        <p:spPr>
          <a:xfrm>
            <a:off x="1152871" y="2526557"/>
            <a:ext cx="2425685" cy="507205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 cmpd="thinThick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调整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</a:p>
        </p:txBody>
      </p:sp>
      <p:sp>
        <p:nvSpPr>
          <p:cNvPr id="25" name="缺角矩形 24">
            <a:extLst>
              <a:ext uri="{FF2B5EF4-FFF2-40B4-BE49-F238E27FC236}">
                <a16:creationId xmlns:a16="http://schemas.microsoft.com/office/drawing/2014/main" id="{87691274-64ED-4394-8EB4-69823DB36247}"/>
              </a:ext>
            </a:extLst>
          </p:cNvPr>
          <p:cNvSpPr/>
          <p:nvPr/>
        </p:nvSpPr>
        <p:spPr>
          <a:xfrm>
            <a:off x="4632735" y="1847334"/>
            <a:ext cx="2936078" cy="3258066"/>
          </a:xfrm>
          <a:prstGeom prst="plaque">
            <a:avLst>
              <a:gd name="adj" fmla="val 4344"/>
            </a:avLst>
          </a:prstGeom>
          <a:noFill/>
          <a:ln w="50800" cmpd="thickThin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5400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FDC1086-F929-4BC9-A8EA-F8E90E7977E2}"/>
              </a:ext>
            </a:extLst>
          </p:cNvPr>
          <p:cNvSpPr txBox="1"/>
          <p:nvPr/>
        </p:nvSpPr>
        <p:spPr>
          <a:xfrm>
            <a:off x="4633621" y="1981171"/>
            <a:ext cx="29360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降低缺失代价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A7795D0-6DBF-44A5-B670-0B3895C4AD5C}"/>
              </a:ext>
            </a:extLst>
          </p:cNvPr>
          <p:cNvSpPr/>
          <p:nvPr/>
        </p:nvSpPr>
        <p:spPr>
          <a:xfrm>
            <a:off x="4816301" y="2520401"/>
            <a:ext cx="2568946" cy="513360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 cmpd="thinThick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多级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</a:p>
        </p:txBody>
      </p:sp>
      <p:sp>
        <p:nvSpPr>
          <p:cNvPr id="32" name="缺角矩形 31">
            <a:extLst>
              <a:ext uri="{FF2B5EF4-FFF2-40B4-BE49-F238E27FC236}">
                <a16:creationId xmlns:a16="http://schemas.microsoft.com/office/drawing/2014/main" id="{A5741256-D8E9-4133-9DFB-8288B5BF1F89}"/>
              </a:ext>
            </a:extLst>
          </p:cNvPr>
          <p:cNvSpPr/>
          <p:nvPr/>
        </p:nvSpPr>
        <p:spPr>
          <a:xfrm>
            <a:off x="8392894" y="1847334"/>
            <a:ext cx="2936078" cy="3258066"/>
          </a:xfrm>
          <a:prstGeom prst="plaque">
            <a:avLst>
              <a:gd name="adj" fmla="val 4344"/>
            </a:avLst>
          </a:prstGeom>
          <a:noFill/>
          <a:ln w="50800" cmpd="thickThin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5400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1409967-F71F-4B15-A8EF-CDF9924F601C}"/>
              </a:ext>
            </a:extLst>
          </p:cNvPr>
          <p:cNvSpPr/>
          <p:nvPr/>
        </p:nvSpPr>
        <p:spPr>
          <a:xfrm>
            <a:off x="8576460" y="2520401"/>
            <a:ext cx="2568946" cy="51336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13500000" scaled="1"/>
            <a:tileRect/>
          </a:gradFill>
          <a:ln w="15875" cmpd="thinThick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简洁的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L1 Cache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BC8A998-60C7-4986-92D2-26D97580A65D}"/>
              </a:ext>
            </a:extLst>
          </p:cNvPr>
          <p:cNvSpPr txBox="1"/>
          <p:nvPr/>
        </p:nvSpPr>
        <p:spPr>
          <a:xfrm>
            <a:off x="921935" y="1976252"/>
            <a:ext cx="29360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降低缺失率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59A5764-52BD-4047-BD6E-3A78C1A7D8E2}"/>
              </a:ext>
            </a:extLst>
          </p:cNvPr>
          <p:cNvSpPr txBox="1"/>
          <p:nvPr/>
        </p:nvSpPr>
        <p:spPr>
          <a:xfrm>
            <a:off x="8394471" y="1976255"/>
            <a:ext cx="29360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srgbClr val="0053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降低命中时间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28769671-D9E8-4A01-B3B0-DF176EB48CFC}"/>
              </a:ext>
            </a:extLst>
          </p:cNvPr>
          <p:cNvSpPr/>
          <p:nvPr/>
        </p:nvSpPr>
        <p:spPr>
          <a:xfrm>
            <a:off x="1147952" y="3118133"/>
            <a:ext cx="2425685" cy="507205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 cmpd="thinThick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Victim Cache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02972B6B-D59E-40CA-8475-8CC5204BCF7B}"/>
              </a:ext>
            </a:extLst>
          </p:cNvPr>
          <p:cNvSpPr/>
          <p:nvPr/>
        </p:nvSpPr>
        <p:spPr>
          <a:xfrm>
            <a:off x="1143034" y="3709709"/>
            <a:ext cx="2425685" cy="507205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 cmpd="thinThick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编译器优化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FF3CA5D-9364-47F3-8C44-8AF58E2420AA}"/>
              </a:ext>
            </a:extLst>
          </p:cNvPr>
          <p:cNvSpPr/>
          <p:nvPr/>
        </p:nvSpPr>
        <p:spPr>
          <a:xfrm>
            <a:off x="1138117" y="4301285"/>
            <a:ext cx="2425685" cy="507205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 cmpd="thinThick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预取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C2EDB3A2-C288-4A7A-B582-419B815C1687}"/>
              </a:ext>
            </a:extLst>
          </p:cNvPr>
          <p:cNvSpPr/>
          <p:nvPr/>
        </p:nvSpPr>
        <p:spPr>
          <a:xfrm>
            <a:off x="4791720" y="3381284"/>
            <a:ext cx="2568946" cy="513360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 cmpd="thinThick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写缓存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E7A3D32-93BD-42BA-A671-50C743E4A192}"/>
              </a:ext>
            </a:extLst>
          </p:cNvPr>
          <p:cNvSpPr/>
          <p:nvPr/>
        </p:nvSpPr>
        <p:spPr>
          <a:xfrm>
            <a:off x="4791720" y="4242166"/>
            <a:ext cx="2568946" cy="513360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 cmpd="thinThick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非阻塞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9A55DD1-E9F0-4D7B-9CE2-D7F83BA1BCE6}"/>
              </a:ext>
            </a:extLst>
          </p:cNvPr>
          <p:cNvSpPr/>
          <p:nvPr/>
        </p:nvSpPr>
        <p:spPr>
          <a:xfrm>
            <a:off x="8576460" y="3381284"/>
            <a:ext cx="2568946" cy="51336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13500000" scaled="1"/>
            <a:tileRect/>
          </a:gradFill>
          <a:ln w="15875" cmpd="thinThick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路预测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6EA31EAF-9EAE-40AF-81E0-2093556CE10B}"/>
              </a:ext>
            </a:extLst>
          </p:cNvPr>
          <p:cNvSpPr/>
          <p:nvPr/>
        </p:nvSpPr>
        <p:spPr>
          <a:xfrm>
            <a:off x="8576460" y="4216914"/>
            <a:ext cx="2568946" cy="51336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13500000" scaled="1"/>
            <a:tileRect/>
          </a:gradFill>
          <a:ln w="15875" cmpd="thinThick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流水线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925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1984139C-BE33-44DD-A32F-D53BFC05FDCD}"/>
              </a:ext>
            </a:extLst>
          </p:cNvPr>
          <p:cNvSpPr/>
          <p:nvPr/>
        </p:nvSpPr>
        <p:spPr>
          <a:xfrm>
            <a:off x="3430050" y="2716758"/>
            <a:ext cx="53339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简洁的</a:t>
            </a:r>
            <a:r>
              <a:rPr lang="en-US" altLang="zh-CN" sz="4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L1</a:t>
            </a:r>
            <a:r>
              <a:rPr lang="en-US" altLang="zh-CN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Cache</a:t>
            </a:r>
          </a:p>
        </p:txBody>
      </p:sp>
    </p:spTree>
    <p:extLst>
      <p:ext uri="{BB962C8B-B14F-4D97-AF65-F5344CB8AC3E}">
        <p14:creationId xmlns:p14="http://schemas.microsoft.com/office/powerpoint/2010/main" val="296697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3746749" cy="763732"/>
            <a:chOff x="635243" y="278221"/>
            <a:chExt cx="3746749" cy="763731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734175"/>
              <a:ext cx="374674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Small and Simple </a:t>
              </a:r>
              <a:r>
                <a:rPr lang="en-US" altLang="zh-CN" sz="1400" spc="15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L1</a:t>
              </a:r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Cache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2712602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简洁的</a:t>
              </a:r>
              <a:r>
                <a:rPr lang="en-US" altLang="zh-CN" sz="28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L1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 Cache</a:t>
              </a:r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44270FF3-7E9C-4077-8646-78AC1A07B83B}"/>
              </a:ext>
            </a:extLst>
          </p:cNvPr>
          <p:cNvSpPr txBox="1"/>
          <p:nvPr/>
        </p:nvSpPr>
        <p:spPr>
          <a:xfrm>
            <a:off x="1068122" y="1284738"/>
            <a:ext cx="10069830" cy="5289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命中过程的关键路径由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部分构成：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使用访存地址的索引部分寻址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tag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存储器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将读取的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tag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值和访存地址中的标签值进行比较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选择正确的数据项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提高时钟频率和降低功耗限制了现代处理器中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L1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Cache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容量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的增加，也限制了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相联度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的增加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直接映射的命中时间略快于两路组相联，两路组相联比四路快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1.2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倍，四路组相联比八路快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倍（这些估计值将受工艺及缓存大小影响）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70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3746749" cy="763732"/>
            <a:chOff x="635243" y="278221"/>
            <a:chExt cx="3746749" cy="763731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734175"/>
              <a:ext cx="374674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Small and Simple </a:t>
              </a:r>
              <a:r>
                <a:rPr lang="en-US" altLang="zh-CN" sz="1400" spc="15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L1</a:t>
              </a:r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Cache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2712602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简洁的</a:t>
              </a:r>
              <a:r>
                <a:rPr lang="en-US" altLang="zh-CN" sz="28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L1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 Cache</a:t>
              </a:r>
            </a:p>
          </p:txBody>
        </p:sp>
      </p:grpSp>
      <p:pic>
        <p:nvPicPr>
          <p:cNvPr id="7" name="Picture 2" descr="Z:\WOMAT\Production\Artfinal\0000000038\MKCAD\978-0-12-811905-1\0003165541\XMLLowres\f02-08-9780128119051.jpg">
            <a:extLst>
              <a:ext uri="{FF2B5EF4-FFF2-40B4-BE49-F238E27FC236}">
                <a16:creationId xmlns:a16="http://schemas.microsoft.com/office/drawing/2014/main" id="{4A1C18E6-4477-40C7-AFD3-22976C4F7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301" y="1497912"/>
            <a:ext cx="6553385" cy="4652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F5CBCA9-7AFE-455B-9755-1AC133F16528}"/>
              </a:ext>
            </a:extLst>
          </p:cNvPr>
          <p:cNvSpPr txBox="1"/>
          <p:nvPr/>
        </p:nvSpPr>
        <p:spPr>
          <a:xfrm>
            <a:off x="8514608" y="1686297"/>
            <a:ext cx="3028208" cy="2242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基于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CACTI 6.5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模型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采用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40nm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工艺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嵌入式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SRAM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技术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块大小为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64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字节</a:t>
            </a:r>
          </a:p>
        </p:txBody>
      </p:sp>
    </p:spTree>
    <p:extLst>
      <p:ext uri="{BB962C8B-B14F-4D97-AF65-F5344CB8AC3E}">
        <p14:creationId xmlns:p14="http://schemas.microsoft.com/office/powerpoint/2010/main" val="51602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1984139C-BE33-44DD-A32F-D53BFC05FDCD}"/>
              </a:ext>
            </a:extLst>
          </p:cNvPr>
          <p:cNvSpPr/>
          <p:nvPr/>
        </p:nvSpPr>
        <p:spPr>
          <a:xfrm>
            <a:off x="3430050" y="2716758"/>
            <a:ext cx="53339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路预测</a:t>
            </a:r>
            <a:endParaRPr lang="en-US" altLang="zh-CN" sz="4800" b="1" dirty="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531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2630469" cy="763733"/>
            <a:chOff x="635243" y="278221"/>
            <a:chExt cx="2630469" cy="76373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734176"/>
              <a:ext cx="263046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Way Prediction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126188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路预测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44270FF3-7E9C-4077-8646-78AC1A07B83B}"/>
              </a:ext>
            </a:extLst>
          </p:cNvPr>
          <p:cNvSpPr txBox="1"/>
          <p:nvPr/>
        </p:nvSpPr>
        <p:spPr>
          <a:xfrm>
            <a:off x="1068122" y="1284738"/>
            <a:ext cx="10069830" cy="5012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中的每个块都添加额外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块预测位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，用于预测下一次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访问的块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预测方法可参考分支预测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如果确实命中，则只需要一次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tag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比较，并且可以与数据传输并行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如果发生缺失，则检查其他块，以找到匹配的块，并改变块预测器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对于两路组相联，预测准确度超过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90%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；对于四路组相联，预测准确度超过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80%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；对于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I-Cache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的准确度优于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D-Cache</a:t>
            </a:r>
          </a:p>
        </p:txBody>
      </p:sp>
    </p:spTree>
    <p:extLst>
      <p:ext uri="{BB962C8B-B14F-4D97-AF65-F5344CB8AC3E}">
        <p14:creationId xmlns:p14="http://schemas.microsoft.com/office/powerpoint/2010/main" val="210771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2491413" cy="706447"/>
            <a:chOff x="635243" y="278221"/>
            <a:chExt cx="2491413" cy="706446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678420"/>
              <a:ext cx="2491413" cy="3062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Basic Concept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基本概念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86C22FFC-95CF-478F-980A-4290C9C1DA52}"/>
              </a:ext>
            </a:extLst>
          </p:cNvPr>
          <p:cNvSpPr/>
          <p:nvPr/>
        </p:nvSpPr>
        <p:spPr>
          <a:xfrm>
            <a:off x="2907891" y="1119399"/>
            <a:ext cx="2054941" cy="412955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695C4DF-0F94-401B-8FA7-312FD688C52C}"/>
              </a:ext>
            </a:extLst>
          </p:cNvPr>
          <p:cNvSpPr/>
          <p:nvPr/>
        </p:nvSpPr>
        <p:spPr>
          <a:xfrm>
            <a:off x="2158182" y="1787999"/>
            <a:ext cx="3554360" cy="62154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接收访存地址（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4" name="流程图: 决策 3">
            <a:extLst>
              <a:ext uri="{FF2B5EF4-FFF2-40B4-BE49-F238E27FC236}">
                <a16:creationId xmlns:a16="http://schemas.microsoft.com/office/drawing/2014/main" id="{7F48EB26-4F9F-416E-A171-5C3006DF48FF}"/>
              </a:ext>
            </a:extLst>
          </p:cNvPr>
          <p:cNvSpPr/>
          <p:nvPr/>
        </p:nvSpPr>
        <p:spPr>
          <a:xfrm>
            <a:off x="2384327" y="2668498"/>
            <a:ext cx="3102076" cy="989105"/>
          </a:xfrm>
          <a:prstGeom prst="flowChartDecision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是否位于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E549B712-BCF6-472B-99F1-59E1BE0BA64A}"/>
              </a:ext>
            </a:extLst>
          </p:cNvPr>
          <p:cNvSpPr/>
          <p:nvPr/>
        </p:nvSpPr>
        <p:spPr>
          <a:xfrm>
            <a:off x="2158182" y="4016474"/>
            <a:ext cx="3554360" cy="8455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中取出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对应的字送入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2F5A0AFB-2DF7-4378-AD39-0D81E6F4D857}"/>
              </a:ext>
            </a:extLst>
          </p:cNvPr>
          <p:cNvSpPr/>
          <p:nvPr/>
        </p:nvSpPr>
        <p:spPr>
          <a:xfrm>
            <a:off x="2907891" y="6149441"/>
            <a:ext cx="2054941" cy="412955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结束</a:t>
            </a: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1233EA8C-DAD3-4C78-ACCC-B35CCE533DF9}"/>
              </a:ext>
            </a:extLst>
          </p:cNvPr>
          <p:cNvCxnSpPr>
            <a:stCxn id="2" idx="2"/>
            <a:endCxn id="3" idx="0"/>
          </p:cNvCxnSpPr>
          <p:nvPr/>
        </p:nvCxnSpPr>
        <p:spPr>
          <a:xfrm>
            <a:off x="3935362" y="1532354"/>
            <a:ext cx="0" cy="2556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CB3AC871-322E-4C08-9DB3-F61432C954FE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3935361" y="2422692"/>
            <a:ext cx="4" cy="2458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AC890DA4-F5AA-4A9A-B93A-6999DB2F8F20}"/>
              </a:ext>
            </a:extLst>
          </p:cNvPr>
          <p:cNvCxnSpPr>
            <a:cxnSpLocks/>
            <a:stCxn id="4" idx="2"/>
            <a:endCxn id="51" idx="0"/>
          </p:cNvCxnSpPr>
          <p:nvPr/>
        </p:nvCxnSpPr>
        <p:spPr>
          <a:xfrm flipH="1">
            <a:off x="3935362" y="3657603"/>
            <a:ext cx="3" cy="3588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F497DC7D-0EE7-49A6-8F32-E7FA1FDC1598}"/>
              </a:ext>
            </a:extLst>
          </p:cNvPr>
          <p:cNvCxnSpPr>
            <a:cxnSpLocks/>
            <a:stCxn id="51" idx="2"/>
            <a:endCxn id="52" idx="0"/>
          </p:cNvCxnSpPr>
          <p:nvPr/>
        </p:nvCxnSpPr>
        <p:spPr>
          <a:xfrm>
            <a:off x="3935362" y="4862048"/>
            <a:ext cx="0" cy="128739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94C076C0-EB59-4692-90D2-3AEACA706402}"/>
              </a:ext>
            </a:extLst>
          </p:cNvPr>
          <p:cNvSpPr txBox="1"/>
          <p:nvPr/>
        </p:nvSpPr>
        <p:spPr>
          <a:xfrm>
            <a:off x="4088989" y="3654511"/>
            <a:ext cx="621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71130E82-AEF0-4D51-B525-B118D0A87060}"/>
              </a:ext>
            </a:extLst>
          </p:cNvPr>
          <p:cNvSpPr/>
          <p:nvPr/>
        </p:nvSpPr>
        <p:spPr>
          <a:xfrm>
            <a:off x="8229600" y="2740263"/>
            <a:ext cx="2354822" cy="8455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从主存中找到包含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的块</a:t>
            </a: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5AB9D2CB-453A-43C5-AEB0-79384DF87618}"/>
              </a:ext>
            </a:extLst>
          </p:cNvPr>
          <p:cNvCxnSpPr>
            <a:cxnSpLocks/>
            <a:stCxn id="4" idx="3"/>
            <a:endCxn id="56" idx="1"/>
          </p:cNvCxnSpPr>
          <p:nvPr/>
        </p:nvCxnSpPr>
        <p:spPr>
          <a:xfrm flipV="1">
            <a:off x="5486403" y="3163050"/>
            <a:ext cx="2743197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1B83380E-24E9-4ACB-B77F-4F95A112586A}"/>
              </a:ext>
            </a:extLst>
          </p:cNvPr>
          <p:cNvSpPr txBox="1"/>
          <p:nvPr/>
        </p:nvSpPr>
        <p:spPr>
          <a:xfrm>
            <a:off x="5507289" y="2735514"/>
            <a:ext cx="6218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926F698D-50C2-462B-B821-7D1ACAE84F75}"/>
              </a:ext>
            </a:extLst>
          </p:cNvPr>
          <p:cNvSpPr/>
          <p:nvPr/>
        </p:nvSpPr>
        <p:spPr>
          <a:xfrm>
            <a:off x="8229600" y="3881283"/>
            <a:ext cx="2354822" cy="8455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中为主存块分配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</a:t>
            </a:r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53540D2D-52A2-4864-A41E-6ADF69B1FE69}"/>
              </a:ext>
            </a:extLst>
          </p:cNvPr>
          <p:cNvCxnSpPr>
            <a:cxnSpLocks/>
            <a:stCxn id="56" idx="2"/>
            <a:endCxn id="61" idx="0"/>
          </p:cNvCxnSpPr>
          <p:nvPr/>
        </p:nvCxnSpPr>
        <p:spPr>
          <a:xfrm>
            <a:off x="9407011" y="3585837"/>
            <a:ext cx="0" cy="2954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>
            <a:extLst>
              <a:ext uri="{FF2B5EF4-FFF2-40B4-BE49-F238E27FC236}">
                <a16:creationId xmlns:a16="http://schemas.microsoft.com/office/drawing/2014/main" id="{B984704B-1726-4A9D-8677-22D7EFC8BD58}"/>
              </a:ext>
            </a:extLst>
          </p:cNvPr>
          <p:cNvSpPr/>
          <p:nvPr/>
        </p:nvSpPr>
        <p:spPr>
          <a:xfrm>
            <a:off x="6858001" y="5084469"/>
            <a:ext cx="2354822" cy="8455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将主存块加载到对应的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行中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EB888F3A-075D-4131-ADBC-71865774CBBF}"/>
              </a:ext>
            </a:extLst>
          </p:cNvPr>
          <p:cNvSpPr/>
          <p:nvPr/>
        </p:nvSpPr>
        <p:spPr>
          <a:xfrm>
            <a:off x="9638070" y="5084469"/>
            <a:ext cx="2354822" cy="84557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对应那个的字送入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FFD2818B-E778-4C8C-841C-CDA8C5B6AD2A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9407011" y="4726857"/>
            <a:ext cx="0" cy="13519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7CE130F9-2595-40F3-B5C8-2C290725D726}"/>
              </a:ext>
            </a:extLst>
          </p:cNvPr>
          <p:cNvCxnSpPr>
            <a:cxnSpLocks/>
          </p:cNvCxnSpPr>
          <p:nvPr/>
        </p:nvCxnSpPr>
        <p:spPr>
          <a:xfrm flipV="1">
            <a:off x="8035412" y="4866335"/>
            <a:ext cx="2780069" cy="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2BC1BA13-2C43-4E0E-8813-CB55AABA2A53}"/>
              </a:ext>
            </a:extLst>
          </p:cNvPr>
          <p:cNvCxnSpPr>
            <a:cxnSpLocks/>
            <a:endCxn id="71" idx="0"/>
          </p:cNvCxnSpPr>
          <p:nvPr/>
        </p:nvCxnSpPr>
        <p:spPr>
          <a:xfrm>
            <a:off x="8035412" y="4866334"/>
            <a:ext cx="0" cy="2181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028E9B2C-DDCB-499B-AA27-35BED0E4C782}"/>
              </a:ext>
            </a:extLst>
          </p:cNvPr>
          <p:cNvCxnSpPr>
            <a:cxnSpLocks/>
            <a:endCxn id="75" idx="0"/>
          </p:cNvCxnSpPr>
          <p:nvPr/>
        </p:nvCxnSpPr>
        <p:spPr>
          <a:xfrm>
            <a:off x="10815481" y="4866334"/>
            <a:ext cx="0" cy="2181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C0764742-0B8F-43EA-B5CC-35842DF23A25}"/>
              </a:ext>
            </a:extLst>
          </p:cNvPr>
          <p:cNvCxnSpPr>
            <a:cxnSpLocks/>
            <a:endCxn id="52" idx="3"/>
          </p:cNvCxnSpPr>
          <p:nvPr/>
        </p:nvCxnSpPr>
        <p:spPr>
          <a:xfrm flipH="1">
            <a:off x="4962832" y="6355919"/>
            <a:ext cx="444417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FE1C8F77-4CE8-419E-84DD-0FD239BCC51A}"/>
              </a:ext>
            </a:extLst>
          </p:cNvPr>
          <p:cNvCxnSpPr>
            <a:cxnSpLocks/>
            <a:stCxn id="71" idx="2"/>
          </p:cNvCxnSpPr>
          <p:nvPr/>
        </p:nvCxnSpPr>
        <p:spPr>
          <a:xfrm>
            <a:off x="8035412" y="5930043"/>
            <a:ext cx="0" cy="121078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AA3B17CC-FE0F-477F-9C15-87A96B70A5B6}"/>
              </a:ext>
            </a:extLst>
          </p:cNvPr>
          <p:cNvCxnSpPr>
            <a:cxnSpLocks/>
          </p:cNvCxnSpPr>
          <p:nvPr/>
        </p:nvCxnSpPr>
        <p:spPr>
          <a:xfrm>
            <a:off x="10847435" y="5920211"/>
            <a:ext cx="0" cy="13091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06BD6E1A-89C3-4DE3-9EFF-16D3736FB6EB}"/>
              </a:ext>
            </a:extLst>
          </p:cNvPr>
          <p:cNvCxnSpPr>
            <a:cxnSpLocks/>
          </p:cNvCxnSpPr>
          <p:nvPr/>
        </p:nvCxnSpPr>
        <p:spPr>
          <a:xfrm flipV="1">
            <a:off x="8016976" y="6051122"/>
            <a:ext cx="2830459" cy="1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108">
            <a:extLst>
              <a:ext uri="{FF2B5EF4-FFF2-40B4-BE49-F238E27FC236}">
                <a16:creationId xmlns:a16="http://schemas.microsoft.com/office/drawing/2014/main" id="{38193706-59FF-4BF5-A53B-9AC07E3852E4}"/>
              </a:ext>
            </a:extLst>
          </p:cNvPr>
          <p:cNvCxnSpPr>
            <a:cxnSpLocks/>
          </p:cNvCxnSpPr>
          <p:nvPr/>
        </p:nvCxnSpPr>
        <p:spPr>
          <a:xfrm>
            <a:off x="9411928" y="6049297"/>
            <a:ext cx="0" cy="30662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AutoShape 5">
            <a:extLst>
              <a:ext uri="{FF2B5EF4-FFF2-40B4-BE49-F238E27FC236}">
                <a16:creationId xmlns:a16="http://schemas.microsoft.com/office/drawing/2014/main" id="{B1E06C5B-E1BC-4D95-AD07-F7E9A67BC8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1061" y="1480829"/>
            <a:ext cx="2835275" cy="865187"/>
          </a:xfrm>
          <a:prstGeom prst="wedgeRoundRectCallout">
            <a:avLst>
              <a:gd name="adj1" fmla="val -45459"/>
              <a:gd name="adj2" fmla="val 135338"/>
              <a:gd name="adj3" fmla="val 16667"/>
            </a:avLst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lIns="90083" tIns="45046" rIns="90083" bIns="45046" anchor="ctr" anchorCtr="0"/>
          <a:lstStyle/>
          <a:p>
            <a:pPr algn="ctr" eaLnBrk="1" hangingPunct="1">
              <a:defRPr/>
            </a:pPr>
            <a:r>
              <a:rPr kumimoji="1" lang="en-US" altLang="zh-CN" sz="2400" b="1" dirty="0">
                <a:solidFill>
                  <a:srgbClr val="0033CC"/>
                </a:solidFill>
                <a:ea typeface="微软雅黑" pitchFamily="34" charset="-122"/>
              </a:rPr>
              <a:t>Cache</a:t>
            </a:r>
            <a:r>
              <a:rPr kumimoji="1" lang="zh-CN" altLang="en-US" sz="2400" b="1" dirty="0">
                <a:solidFill>
                  <a:srgbClr val="0033CC"/>
                </a:solidFill>
                <a:latin typeface="宋体" pitchFamily="2" charset="-122"/>
              </a:rPr>
              <a:t>缺失</a:t>
            </a:r>
          </a:p>
        </p:txBody>
      </p:sp>
      <p:sp>
        <p:nvSpPr>
          <p:cNvPr id="116" name="AutoShape 5">
            <a:extLst>
              <a:ext uri="{FF2B5EF4-FFF2-40B4-BE49-F238E27FC236}">
                <a16:creationId xmlns:a16="http://schemas.microsoft.com/office/drawing/2014/main" id="{A27CADD2-B860-4EB0-9AEF-DD0648EB13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5179" y="5220919"/>
            <a:ext cx="2835275" cy="865187"/>
          </a:xfrm>
          <a:prstGeom prst="wedgeRoundRectCallout">
            <a:avLst>
              <a:gd name="adj1" fmla="val 76955"/>
              <a:gd name="adj2" fmla="val -214683"/>
              <a:gd name="adj3" fmla="val 16667"/>
            </a:avLst>
          </a:prstGeom>
          <a:noFill/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lIns="90083" tIns="45046" rIns="90083" bIns="45046" anchor="ctr" anchorCtr="0"/>
          <a:lstStyle/>
          <a:p>
            <a:pPr algn="ctr" eaLnBrk="1" hangingPunct="1">
              <a:defRPr/>
            </a:pPr>
            <a:r>
              <a:rPr kumimoji="1" lang="en-US" altLang="zh-CN" sz="2400" b="1" dirty="0">
                <a:solidFill>
                  <a:srgbClr val="0033CC"/>
                </a:solidFill>
                <a:ea typeface="微软雅黑" pitchFamily="34" charset="-122"/>
              </a:rPr>
              <a:t>Cache</a:t>
            </a:r>
            <a:r>
              <a:rPr kumimoji="1" lang="zh-CN" altLang="en-US" sz="2400" b="1" dirty="0">
                <a:solidFill>
                  <a:srgbClr val="0033CC"/>
                </a:solidFill>
                <a:latin typeface="宋体" pitchFamily="2" charset="-122"/>
              </a:rPr>
              <a:t>命中</a:t>
            </a:r>
          </a:p>
        </p:txBody>
      </p:sp>
    </p:spTree>
    <p:extLst>
      <p:ext uri="{BB962C8B-B14F-4D97-AF65-F5344CB8AC3E}">
        <p14:creationId xmlns:p14="http://schemas.microsoft.com/office/powerpoint/2010/main" val="384940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16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1984139C-BE33-44DD-A32F-D53BFC05FDCD}"/>
              </a:ext>
            </a:extLst>
          </p:cNvPr>
          <p:cNvSpPr/>
          <p:nvPr/>
        </p:nvSpPr>
        <p:spPr>
          <a:xfrm>
            <a:off x="3430050" y="2716758"/>
            <a:ext cx="53339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流水线</a:t>
            </a:r>
            <a:r>
              <a:rPr lang="en-US" altLang="zh-CN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Cache</a:t>
            </a:r>
          </a:p>
        </p:txBody>
      </p:sp>
    </p:spTree>
    <p:extLst>
      <p:ext uri="{BB962C8B-B14F-4D97-AF65-F5344CB8AC3E}">
        <p14:creationId xmlns:p14="http://schemas.microsoft.com/office/powerpoint/2010/main" val="255781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2801957" cy="763733"/>
            <a:chOff x="635243" y="278221"/>
            <a:chExt cx="2801957" cy="76373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734176"/>
              <a:ext cx="280195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Pipeline Cached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2239716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流水线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Cache</a:t>
              </a:r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44270FF3-7E9C-4077-8646-78AC1A07B83B}"/>
              </a:ext>
            </a:extLst>
          </p:cNvPr>
          <p:cNvSpPr txBox="1"/>
          <p:nvPr/>
        </p:nvSpPr>
        <p:spPr>
          <a:xfrm>
            <a:off x="1068122" y="1284738"/>
            <a:ext cx="10069830" cy="4181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实现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访问的流水化，将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L1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的命中延迟划分为多个时钟周期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Pentium: 1 cycle</a:t>
            </a: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Pentium Pro – Pentium III: 2 cycles</a:t>
            </a: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Pentium 4 – Core 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i7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4 cycles</a:t>
            </a: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增加了流水段的段数；增加了分支预测发生错误的代价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但有利于采用高相联度的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</a:p>
        </p:txBody>
      </p:sp>
    </p:spTree>
    <p:extLst>
      <p:ext uri="{BB962C8B-B14F-4D97-AF65-F5344CB8AC3E}">
        <p14:creationId xmlns:p14="http://schemas.microsoft.com/office/powerpoint/2010/main" val="412519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2606719" cy="763733"/>
            <a:chOff x="635243" y="278221"/>
            <a:chExt cx="2606719" cy="76373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734176"/>
              <a:ext cx="260671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Summarization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90281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总结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pic>
        <p:nvPicPr>
          <p:cNvPr id="7" name="Picture 2">
            <a:extLst>
              <a:ext uri="{FF2B5EF4-FFF2-40B4-BE49-F238E27FC236}">
                <a16:creationId xmlns:a16="http://schemas.microsoft.com/office/drawing/2014/main" id="{4A4AF87E-FEFA-421A-B212-592610716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317" y="1277931"/>
            <a:ext cx="7305365" cy="491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467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0B6A126A-3F5F-4D9F-BA7D-F4205A8FF6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9223395"/>
              </p:ext>
            </p:extLst>
          </p:nvPr>
        </p:nvGraphicFramePr>
        <p:xfrm>
          <a:off x="1176590" y="1161108"/>
          <a:ext cx="981587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7" name="组合 36">
            <a:extLst>
              <a:ext uri="{FF2B5EF4-FFF2-40B4-BE49-F238E27FC236}">
                <a16:creationId xmlns:a16="http://schemas.microsoft.com/office/drawing/2014/main" id="{069562A5-0CE7-46AC-8F9F-A26B92CABCD6}"/>
              </a:ext>
            </a:extLst>
          </p:cNvPr>
          <p:cNvGrpSpPr/>
          <p:nvPr/>
        </p:nvGrpSpPr>
        <p:grpSpPr>
          <a:xfrm>
            <a:off x="635245" y="278225"/>
            <a:ext cx="5445629" cy="714073"/>
            <a:chOff x="635243" y="278221"/>
            <a:chExt cx="5445629" cy="714072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575AB339-A1B1-4590-ABD9-597C52BFB295}"/>
                </a:ext>
              </a:extLst>
            </p:cNvPr>
            <p:cNvSpPr/>
            <p:nvPr/>
          </p:nvSpPr>
          <p:spPr>
            <a:xfrm>
              <a:off x="635243" y="678420"/>
              <a:ext cx="3543465" cy="3138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4 Issues in Cache Design</a:t>
              </a: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FF25750F-7813-4159-A522-A41B507F6A71}"/>
                </a:ext>
              </a:extLst>
            </p:cNvPr>
            <p:cNvSpPr/>
            <p:nvPr/>
          </p:nvSpPr>
          <p:spPr>
            <a:xfrm>
              <a:off x="1197484" y="278221"/>
              <a:ext cx="4883388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Cache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设计中的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4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个基本问题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188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0B6A126A-3F5F-4D9F-BA7D-F4205A8FF6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9654651"/>
              </p:ext>
            </p:extLst>
          </p:nvPr>
        </p:nvGraphicFramePr>
        <p:xfrm>
          <a:off x="1176590" y="1161108"/>
          <a:ext cx="981587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7" name="组合 6">
            <a:extLst>
              <a:ext uri="{FF2B5EF4-FFF2-40B4-BE49-F238E27FC236}">
                <a16:creationId xmlns:a16="http://schemas.microsoft.com/office/drawing/2014/main" id="{496EE438-CDCD-4393-A225-9A37DEB12123}"/>
              </a:ext>
            </a:extLst>
          </p:cNvPr>
          <p:cNvGrpSpPr/>
          <p:nvPr/>
        </p:nvGrpSpPr>
        <p:grpSpPr>
          <a:xfrm>
            <a:off x="635245" y="278225"/>
            <a:ext cx="5445629" cy="714073"/>
            <a:chOff x="635243" y="278221"/>
            <a:chExt cx="5445629" cy="714072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28FDB2C-BB06-4F1D-A83B-E96D5B7668F6}"/>
                </a:ext>
              </a:extLst>
            </p:cNvPr>
            <p:cNvSpPr/>
            <p:nvPr/>
          </p:nvSpPr>
          <p:spPr>
            <a:xfrm>
              <a:off x="635243" y="678420"/>
              <a:ext cx="3543465" cy="3138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4 Issues in Cache Design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B6DF9BB-9D08-463D-B386-CAB65E433744}"/>
                </a:ext>
              </a:extLst>
            </p:cNvPr>
            <p:cNvSpPr/>
            <p:nvPr/>
          </p:nvSpPr>
          <p:spPr>
            <a:xfrm>
              <a:off x="1197484" y="278221"/>
              <a:ext cx="4883388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Cache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设计中的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4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个基本问题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632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6" y="278225"/>
            <a:ext cx="3742470" cy="757139"/>
            <a:chOff x="635244" y="278221"/>
            <a:chExt cx="3742470" cy="757138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4" y="727582"/>
              <a:ext cx="253074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Block Mapping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3180230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“块”放置（映射）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A062878F-13D9-4228-9048-E9D3BB780FC8}"/>
              </a:ext>
            </a:extLst>
          </p:cNvPr>
          <p:cNvGrpSpPr/>
          <p:nvPr/>
        </p:nvGrpSpPr>
        <p:grpSpPr>
          <a:xfrm>
            <a:off x="922899" y="1851486"/>
            <a:ext cx="3168650" cy="3857625"/>
            <a:chOff x="323850" y="1989138"/>
            <a:chExt cx="3168650" cy="3857625"/>
          </a:xfrm>
        </p:grpSpPr>
        <p:sp>
          <p:nvSpPr>
            <p:cNvPr id="10" name="矩形 3">
              <a:extLst>
                <a:ext uri="{FF2B5EF4-FFF2-40B4-BE49-F238E27FC236}">
                  <a16:creationId xmlns:a16="http://schemas.microsoft.com/office/drawing/2014/main" id="{3C5461C6-63B3-4878-A3BE-FBCB12199B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2638" y="1989138"/>
              <a:ext cx="2160587" cy="719137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400" dirty="0"/>
                <a:t>CPU</a:t>
              </a:r>
              <a:endParaRPr kumimoji="0" lang="zh-CN" altLang="en-US" sz="2400" dirty="0"/>
            </a:p>
          </p:txBody>
        </p:sp>
        <p:sp>
          <p:nvSpPr>
            <p:cNvPr id="11" name="矩形 4">
              <a:extLst>
                <a:ext uri="{FF2B5EF4-FFF2-40B4-BE49-F238E27FC236}">
                  <a16:creationId xmlns:a16="http://schemas.microsoft.com/office/drawing/2014/main" id="{11495AD5-3428-41EB-8773-82BBC4AE05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2638" y="3213100"/>
              <a:ext cx="2160587" cy="72072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400" dirty="0"/>
                <a:t>L1 Cache</a:t>
              </a:r>
              <a:endParaRPr kumimoji="0" lang="zh-CN" altLang="en-US" sz="2400" dirty="0"/>
            </a:p>
          </p:txBody>
        </p:sp>
        <p:sp>
          <p:nvSpPr>
            <p:cNvPr id="12" name="矩形 5">
              <a:extLst>
                <a:ext uri="{FF2B5EF4-FFF2-40B4-BE49-F238E27FC236}">
                  <a16:creationId xmlns:a16="http://schemas.microsoft.com/office/drawing/2014/main" id="{879B1AFF-DD90-47B4-9F70-2F5FE24D5E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100" y="5126038"/>
              <a:ext cx="2160588" cy="720725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400"/>
                <a:t>Main Memory</a:t>
              </a:r>
              <a:endParaRPr kumimoji="0" lang="zh-CN" altLang="en-US" sz="2400"/>
            </a:p>
          </p:txBody>
        </p:sp>
        <p:sp>
          <p:nvSpPr>
            <p:cNvPr id="13" name="左右箭头 7">
              <a:extLst>
                <a:ext uri="{FF2B5EF4-FFF2-40B4-BE49-F238E27FC236}">
                  <a16:creationId xmlns:a16="http://schemas.microsoft.com/office/drawing/2014/main" id="{1BDF9F29-357A-4192-A02B-B9774B1DEB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850" y="4324350"/>
              <a:ext cx="3168650" cy="431800"/>
            </a:xfrm>
            <a:prstGeom prst="leftRightArrow">
              <a:avLst>
                <a:gd name="adj1" fmla="val 50000"/>
                <a:gd name="adj2" fmla="val 50043"/>
              </a:avLst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kumimoji="0" lang="zh-CN" altLang="en-US" sz="2400">
                <a:latin typeface="Times New Roman" panose="02020603050405020304" pitchFamily="18" charset="0"/>
              </a:endParaRPr>
            </a:p>
          </p:txBody>
        </p:sp>
        <p:cxnSp>
          <p:nvCxnSpPr>
            <p:cNvPr id="14" name="直接箭头连接符 9">
              <a:extLst>
                <a:ext uri="{FF2B5EF4-FFF2-40B4-BE49-F238E27FC236}">
                  <a16:creationId xmlns:a16="http://schemas.microsoft.com/office/drawing/2014/main" id="{6A076C8B-EECC-4A55-9A60-9639F713F049}"/>
                </a:ext>
              </a:extLst>
            </p:cNvPr>
            <p:cNvCxnSpPr>
              <a:cxnSpLocks noChangeShapeType="1"/>
              <a:stCxn id="10" idx="2"/>
              <a:endCxn id="11" idx="0"/>
            </p:cNvCxnSpPr>
            <p:nvPr/>
          </p:nvCxnSpPr>
          <p:spPr bwMode="auto">
            <a:xfrm>
              <a:off x="1863725" y="2708275"/>
              <a:ext cx="0" cy="504825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直接箭头连接符 13">
              <a:extLst>
                <a:ext uri="{FF2B5EF4-FFF2-40B4-BE49-F238E27FC236}">
                  <a16:creationId xmlns:a16="http://schemas.microsoft.com/office/drawing/2014/main" id="{52DFDEFD-3F3D-4F8D-B791-54F91D732E3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863725" y="3933825"/>
              <a:ext cx="0" cy="503238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直接箭头连接符 14">
              <a:extLst>
                <a:ext uri="{FF2B5EF4-FFF2-40B4-BE49-F238E27FC236}">
                  <a16:creationId xmlns:a16="http://schemas.microsoft.com/office/drawing/2014/main" id="{10B3BA79-E03A-437E-A0AE-63838D1A947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863725" y="4635500"/>
              <a:ext cx="0" cy="504825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 type="arrow" w="med" len="med"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7" name="TextBox 15">
              <a:extLst>
                <a:ext uri="{FF2B5EF4-FFF2-40B4-BE49-F238E27FC236}">
                  <a16:creationId xmlns:a16="http://schemas.microsoft.com/office/drawing/2014/main" id="{2EA837BE-F5C0-4120-87E2-17D6413858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39975" y="4019550"/>
              <a:ext cx="719138" cy="461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400"/>
                <a:t>Bus</a:t>
              </a:r>
              <a:endParaRPr kumimoji="0" lang="zh-CN" altLang="en-US" sz="2400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57BC7E3-3A93-4ED1-97BB-DF6B2426CCED}"/>
              </a:ext>
            </a:extLst>
          </p:cNvPr>
          <p:cNvSpPr txBox="1"/>
          <p:nvPr/>
        </p:nvSpPr>
        <p:spPr>
          <a:xfrm>
            <a:off x="4493342" y="1691148"/>
            <a:ext cx="7698658" cy="390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主存的容量远大于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容量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主存和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之间的基本交互单位是“块”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所有块的大小相同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多个主存块会</a:t>
            </a:r>
            <a:r>
              <a:rPr lang="zh-CN" altLang="en-US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共享</a:t>
            </a:r>
            <a:r>
              <a:rPr lang="en-US" altLang="zh-CN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中的同一行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 line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76056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6" y="278225"/>
            <a:ext cx="3268160" cy="757139"/>
            <a:chOff x="635244" y="278221"/>
            <a:chExt cx="3268160" cy="757138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4" y="727582"/>
              <a:ext cx="326816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Direct-mapped Cache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直接映射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46" name="TextBox 110">
            <a:extLst>
              <a:ext uri="{FF2B5EF4-FFF2-40B4-BE49-F238E27FC236}">
                <a16:creationId xmlns:a16="http://schemas.microsoft.com/office/drawing/2014/main" id="{078631F3-DF79-4DF9-AFFF-2D01E3A2C6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1609" y="2147423"/>
            <a:ext cx="7883525" cy="4619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kumimoji="0"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行号 </a:t>
            </a:r>
            <a:r>
              <a:rPr kumimoji="0"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 </a:t>
            </a:r>
            <a:r>
              <a:rPr kumimoji="0"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主存块号 </a:t>
            </a:r>
            <a:r>
              <a:rPr kumimoji="0"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 Cache</a:t>
            </a:r>
            <a:r>
              <a:rPr kumimoji="0"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行数</a:t>
            </a:r>
          </a:p>
        </p:txBody>
      </p:sp>
      <p:graphicFrame>
        <p:nvGraphicFramePr>
          <p:cNvPr id="252" name="对象 251">
            <a:extLst>
              <a:ext uri="{FF2B5EF4-FFF2-40B4-BE49-F238E27FC236}">
                <a16:creationId xmlns:a16="http://schemas.microsoft.com/office/drawing/2014/main" id="{A3058B72-33BF-480C-B1DB-E0FA4F9E48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6335484"/>
              </p:ext>
            </p:extLst>
          </p:nvPr>
        </p:nvGraphicFramePr>
        <p:xfrm>
          <a:off x="1729325" y="2820855"/>
          <a:ext cx="8749078" cy="3777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207049" imgH="2247769" progId="Visio.Drawing.15">
                  <p:embed/>
                </p:oleObj>
              </mc:Choice>
              <mc:Fallback>
                <p:oleObj name="Visio" r:id="rId3" imgW="5207049" imgH="2247769" progId="Visio.Drawing.15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9EA69A1-958F-4CDA-8185-D4EC918D192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9325" y="2820855"/>
                        <a:ext cx="8749078" cy="377704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3" name="文本框 252">
            <a:extLst>
              <a:ext uri="{FF2B5EF4-FFF2-40B4-BE49-F238E27FC236}">
                <a16:creationId xmlns:a16="http://schemas.microsoft.com/office/drawing/2014/main" id="{41B5ABF0-5333-4D02-A55A-763A580BACA3}"/>
              </a:ext>
            </a:extLst>
          </p:cNvPr>
          <p:cNvSpPr txBox="1"/>
          <p:nvPr/>
        </p:nvSpPr>
        <p:spPr>
          <a:xfrm>
            <a:off x="2161172" y="1279303"/>
            <a:ext cx="7883524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主存中的每个块只能放在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唯一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位置（行）</a:t>
            </a:r>
          </a:p>
        </p:txBody>
      </p:sp>
      <p:sp>
        <p:nvSpPr>
          <p:cNvPr id="251" name="TextBox 118">
            <a:extLst>
              <a:ext uri="{FF2B5EF4-FFF2-40B4-BE49-F238E27FC236}">
                <a16:creationId xmlns:a16="http://schemas.microsoft.com/office/drawing/2014/main" id="{1534D54A-3551-4B1B-8A96-31AE62FF57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0447" y="3094290"/>
            <a:ext cx="23399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优势？劣势？</a:t>
            </a:r>
          </a:p>
        </p:txBody>
      </p:sp>
    </p:spTree>
    <p:extLst>
      <p:ext uri="{BB962C8B-B14F-4D97-AF65-F5344CB8AC3E}">
        <p14:creationId xmlns:p14="http://schemas.microsoft.com/office/powerpoint/2010/main" val="375259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6" y="278225"/>
            <a:ext cx="3268160" cy="757139"/>
            <a:chOff x="635244" y="278221"/>
            <a:chExt cx="3268160" cy="757138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4" y="727582"/>
              <a:ext cx="326816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Fully Associative Cache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207685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全相联映射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53" name="文本框 252">
            <a:extLst>
              <a:ext uri="{FF2B5EF4-FFF2-40B4-BE49-F238E27FC236}">
                <a16:creationId xmlns:a16="http://schemas.microsoft.com/office/drawing/2014/main" id="{41B5ABF0-5333-4D02-A55A-763A580BACA3}"/>
              </a:ext>
            </a:extLst>
          </p:cNvPr>
          <p:cNvSpPr txBox="1"/>
          <p:nvPr/>
        </p:nvSpPr>
        <p:spPr>
          <a:xfrm>
            <a:off x="2161172" y="1279303"/>
            <a:ext cx="7883524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主存中的每个块可放置在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任何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位置（行）</a:t>
            </a:r>
          </a:p>
        </p:txBody>
      </p:sp>
      <p:sp>
        <p:nvSpPr>
          <p:cNvPr id="251" name="TextBox 118">
            <a:extLst>
              <a:ext uri="{FF2B5EF4-FFF2-40B4-BE49-F238E27FC236}">
                <a16:creationId xmlns:a16="http://schemas.microsoft.com/office/drawing/2014/main" id="{1534D54A-3551-4B1B-8A96-31AE62FF57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0447" y="3094290"/>
            <a:ext cx="23399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优势？劣势？</a:t>
            </a: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82E356FB-21DE-4D7E-8BA2-EEEA071EF4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1643080"/>
              </p:ext>
            </p:extLst>
          </p:nvPr>
        </p:nvGraphicFramePr>
        <p:xfrm>
          <a:off x="2102179" y="2715670"/>
          <a:ext cx="7978181" cy="34442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207049" imgH="2247769" progId="Visio.Drawing.15">
                  <p:embed/>
                </p:oleObj>
              </mc:Choice>
              <mc:Fallback>
                <p:oleObj name="Visio" r:id="rId3" imgW="5207049" imgH="2247769" progId="Visio.Drawing.15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7E1F5DEE-6090-4339-8DF3-45704BF23E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2179" y="2715670"/>
                        <a:ext cx="7978181" cy="344423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8409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41" name="组合 40"/>
          <p:cNvGrpSpPr/>
          <p:nvPr/>
        </p:nvGrpSpPr>
        <p:grpSpPr>
          <a:xfrm>
            <a:off x="908366" y="278225"/>
            <a:ext cx="4636592" cy="830998"/>
            <a:chOff x="908364" y="278221"/>
            <a:chExt cx="4636592" cy="830997"/>
          </a:xfrm>
        </p:grpSpPr>
        <p:sp>
          <p:nvSpPr>
            <p:cNvPr id="42" name="矩形 41"/>
            <p:cNvSpPr/>
            <p:nvPr/>
          </p:nvSpPr>
          <p:spPr>
            <a:xfrm>
              <a:off x="908364" y="801441"/>
              <a:ext cx="360425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Chapter 4: Memory Hierarchy 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1197484" y="278221"/>
              <a:ext cx="4347472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第四章：存储器层次结构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2E63137F-1545-4A23-8985-F45AD0E643AA}"/>
              </a:ext>
            </a:extLst>
          </p:cNvPr>
          <p:cNvSpPr txBox="1"/>
          <p:nvPr/>
        </p:nvSpPr>
        <p:spPr>
          <a:xfrm>
            <a:off x="904459" y="1287946"/>
            <a:ext cx="8941157" cy="414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/>
              <a:t>存储层次</a:t>
            </a:r>
            <a:endParaRPr lang="en-US" altLang="zh-CN" sz="3200" dirty="0"/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/>
              <a:t>高速缓冲存储器（</a:t>
            </a:r>
            <a:r>
              <a:rPr lang="en-US" altLang="zh-CN" sz="3200" dirty="0"/>
              <a:t>Cache</a:t>
            </a:r>
            <a:r>
              <a:rPr lang="zh-CN" altLang="en-US" sz="3200" dirty="0"/>
              <a:t>）</a:t>
            </a:r>
            <a:endParaRPr lang="en-US" altLang="zh-CN" sz="3200" dirty="0"/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/>
              <a:t>虚拟存储器</a:t>
            </a:r>
            <a:endParaRPr lang="en-US" altLang="zh-CN" sz="3200" dirty="0"/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/>
              <a:t>其它存储器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556804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3818767" cy="727643"/>
            <a:chOff x="635243" y="278221"/>
            <a:chExt cx="3818767" cy="72764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698086"/>
              <a:ext cx="381876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N-way Set Associative Cache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2750368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N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路组相联映射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16D73205-379B-4480-BA03-F8FF61C7944C}"/>
              </a:ext>
            </a:extLst>
          </p:cNvPr>
          <p:cNvSpPr txBox="1"/>
          <p:nvPr/>
        </p:nvSpPr>
        <p:spPr>
          <a:xfrm>
            <a:off x="1052052" y="1278193"/>
            <a:ext cx="10087896" cy="445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一个“</a:t>
            </a: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组（</a:t>
            </a:r>
            <a:r>
              <a:rPr lang="en-US" altLang="zh-CN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</a:t>
            </a: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”是若干块（行）的集合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主存和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中的组都具有同样大小（即</a:t>
            </a: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组内块数相同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”指每个组中包含的块（行）的数目，也称为</a:t>
            </a:r>
            <a:r>
              <a:rPr lang="zh-CN" altLang="en-US" sz="24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相联度</a:t>
            </a:r>
            <a:endParaRPr lang="en-US" altLang="zh-CN" sz="2400" b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主存中的一个块首先被映射到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唯一一组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中，然后该块可以放在这个组的</a:t>
            </a: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任何一行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</a:p>
        </p:txBody>
      </p:sp>
    </p:spTree>
    <p:extLst>
      <p:ext uri="{BB962C8B-B14F-4D97-AF65-F5344CB8AC3E}">
        <p14:creationId xmlns:p14="http://schemas.microsoft.com/office/powerpoint/2010/main" val="19781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3818767" cy="727643"/>
            <a:chOff x="635243" y="278221"/>
            <a:chExt cx="3818767" cy="72764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698086"/>
              <a:ext cx="381876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N-way Set Associative Cache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2750368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N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路组相联映射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9" name="TextBox 110">
            <a:extLst>
              <a:ext uri="{FF2B5EF4-FFF2-40B4-BE49-F238E27FC236}">
                <a16:creationId xmlns:a16="http://schemas.microsoft.com/office/drawing/2014/main" id="{D12A247A-DD12-40B9-8790-CF0E1BBE49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1609" y="1783630"/>
            <a:ext cx="7883525" cy="4619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kumimoji="0"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组号 </a:t>
            </a:r>
            <a:r>
              <a:rPr kumimoji="0"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 </a:t>
            </a:r>
            <a:r>
              <a:rPr kumimoji="0"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主存块号 </a:t>
            </a:r>
            <a:r>
              <a:rPr kumimoji="0"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 Cache</a:t>
            </a:r>
            <a:r>
              <a:rPr kumimoji="0"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组数</a:t>
            </a:r>
          </a:p>
        </p:txBody>
      </p:sp>
      <p:sp>
        <p:nvSpPr>
          <p:cNvPr id="12" name="TextBox 118">
            <a:extLst>
              <a:ext uri="{FF2B5EF4-FFF2-40B4-BE49-F238E27FC236}">
                <a16:creationId xmlns:a16="http://schemas.microsoft.com/office/drawing/2014/main" id="{56175F7D-E55A-41B5-90BB-6066AFEADE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0447" y="2730497"/>
            <a:ext cx="23399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优势？劣势？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9C248B5F-47D2-4DB2-BE67-B7969B39D1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7522512"/>
              </p:ext>
            </p:extLst>
          </p:nvPr>
        </p:nvGraphicFramePr>
        <p:xfrm>
          <a:off x="2254196" y="2644877"/>
          <a:ext cx="7657301" cy="3954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213362" imgH="2692750" progId="Visio.Drawing.15">
                  <p:embed/>
                </p:oleObj>
              </mc:Choice>
              <mc:Fallback>
                <p:oleObj name="Visio" r:id="rId3" imgW="5213362" imgH="269275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4196" y="2644877"/>
                        <a:ext cx="7657301" cy="39545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909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2707723" cy="727643"/>
            <a:chOff x="635243" y="278221"/>
            <a:chExt cx="2707723" cy="72764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698086"/>
              <a:ext cx="270772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Summarization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941540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总结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A12E6760-5FF4-440D-8096-99A540C0BF9F}"/>
              </a:ext>
            </a:extLst>
          </p:cNvPr>
          <p:cNvSpPr txBox="1"/>
          <p:nvPr/>
        </p:nvSpPr>
        <p:spPr>
          <a:xfrm>
            <a:off x="1052052" y="1278193"/>
            <a:ext cx="10087896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直接相联结构简单，但冲突率最高；全相联结构复杂，但冲突率最低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组相联具备上述两者的特点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A68618E7-2843-45F7-AD21-981954FC4A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4202084"/>
              </p:ext>
            </p:extLst>
          </p:nvPr>
        </p:nvGraphicFramePr>
        <p:xfrm>
          <a:off x="1052052" y="3429000"/>
          <a:ext cx="1008789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3032">
                  <a:extLst>
                    <a:ext uri="{9D8B030D-6E8A-4147-A177-3AD203B41FA5}">
                      <a16:colId xmlns:a16="http://schemas.microsoft.com/office/drawing/2014/main" val="3862817672"/>
                    </a:ext>
                  </a:extLst>
                </a:gridCol>
                <a:gridCol w="3667432">
                  <a:extLst>
                    <a:ext uri="{9D8B030D-6E8A-4147-A177-3AD203B41FA5}">
                      <a16:colId xmlns:a16="http://schemas.microsoft.com/office/drawing/2014/main" val="2665350648"/>
                    </a:ext>
                  </a:extLst>
                </a:gridCol>
                <a:gridCol w="3667432">
                  <a:extLst>
                    <a:ext uri="{9D8B030D-6E8A-4147-A177-3AD203B41FA5}">
                      <a16:colId xmlns:a16="http://schemas.microsoft.com/office/drawing/2014/main" val="9428934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映射方法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组数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每组块数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2360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直接映射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Cache</a:t>
                      </a:r>
                      <a:r>
                        <a:rPr lang="zh-CN" altLang="en-US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中的块数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4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0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全相联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4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Cache</a:t>
                      </a:r>
                      <a:r>
                        <a:rPr lang="zh-CN" altLang="en-US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中的块数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0012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组相联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Cache</a:t>
                      </a:r>
                      <a:r>
                        <a:rPr lang="zh-CN" altLang="en-US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中块数</a:t>
                      </a:r>
                      <a:r>
                        <a:rPr lang="en-US" altLang="zh-CN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en-US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相联度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相联度（一般为</a:t>
                      </a:r>
                      <a:r>
                        <a:rPr lang="en-US" altLang="zh-CN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2~16</a:t>
                      </a:r>
                      <a:r>
                        <a:rPr lang="zh-CN" altLang="en-US" sz="2400" dirty="0"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705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46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0B6A126A-3F5F-4D9F-BA7D-F4205A8FF6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3870480"/>
              </p:ext>
            </p:extLst>
          </p:nvPr>
        </p:nvGraphicFramePr>
        <p:xfrm>
          <a:off x="1176590" y="1161108"/>
          <a:ext cx="981587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7" name="组合 6">
            <a:extLst>
              <a:ext uri="{FF2B5EF4-FFF2-40B4-BE49-F238E27FC236}">
                <a16:creationId xmlns:a16="http://schemas.microsoft.com/office/drawing/2014/main" id="{B4BAF163-E40C-48DE-8D66-102D7F8EB5FD}"/>
              </a:ext>
            </a:extLst>
          </p:cNvPr>
          <p:cNvGrpSpPr/>
          <p:nvPr/>
        </p:nvGrpSpPr>
        <p:grpSpPr>
          <a:xfrm>
            <a:off x="635245" y="278225"/>
            <a:ext cx="5445629" cy="714073"/>
            <a:chOff x="635243" y="278221"/>
            <a:chExt cx="5445629" cy="714072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0E3910D-DA24-4D98-8C05-8B31CA80B882}"/>
                </a:ext>
              </a:extLst>
            </p:cNvPr>
            <p:cNvSpPr/>
            <p:nvPr/>
          </p:nvSpPr>
          <p:spPr>
            <a:xfrm>
              <a:off x="635243" y="678420"/>
              <a:ext cx="3543465" cy="3138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4 Issues in Cache Design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42B059C-0624-4CEA-A9D2-8ECC16A4436A}"/>
                </a:ext>
              </a:extLst>
            </p:cNvPr>
            <p:cNvSpPr/>
            <p:nvPr/>
          </p:nvSpPr>
          <p:spPr>
            <a:xfrm>
              <a:off x="1197484" y="278221"/>
              <a:ext cx="4883388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Cache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设计中的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4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个基本问题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52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4470619" cy="714073"/>
            <a:chOff x="635243" y="278221"/>
            <a:chExt cx="4470619" cy="71407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678420"/>
              <a:ext cx="4470619" cy="3138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Presentation of Cache Organization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315150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Cache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结构的表示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9E4769C2-088E-4A5C-B6B1-30C67AFE6B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529760"/>
              </p:ext>
            </p:extLst>
          </p:nvPr>
        </p:nvGraphicFramePr>
        <p:xfrm>
          <a:off x="882649" y="1995022"/>
          <a:ext cx="10429187" cy="2786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8273988" imgH="2203625" progId="Visio.Drawing.15">
                  <p:embed/>
                </p:oleObj>
              </mc:Choice>
              <mc:Fallback>
                <p:oleObj name="Visio" r:id="rId3" imgW="8273988" imgH="2203625" progId="Visio.Drawing.15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3E2310C1-1B15-4DA9-96A9-59F4624C4AB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2649" y="1995022"/>
                        <a:ext cx="10429187" cy="278683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TextBox 110">
            <a:extLst>
              <a:ext uri="{FF2B5EF4-FFF2-40B4-BE49-F238E27FC236}">
                <a16:creationId xmlns:a16="http://schemas.microsoft.com/office/drawing/2014/main" id="{5629AEFF-6F2F-4581-AAD3-DB972487D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1606" y="1390497"/>
            <a:ext cx="7883525" cy="4619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三元组：</a:t>
            </a:r>
            <a:r>
              <a:rPr kumimoji="0"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&lt;Cache</a:t>
            </a:r>
            <a:r>
              <a:rPr kumimoji="0"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容量，块大小，相联度</a:t>
            </a:r>
            <a:r>
              <a:rPr kumimoji="0"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&gt;</a:t>
            </a:r>
            <a:endParaRPr kumimoji="0" lang="zh-CN" altLang="en-US" sz="2400" b="1" dirty="0">
              <a:solidFill>
                <a:srgbClr val="0066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7671342-AB76-4B69-AA18-BFB46F8E94B7}"/>
              </a:ext>
            </a:extLst>
          </p:cNvPr>
          <p:cNvSpPr txBox="1"/>
          <p:nvPr/>
        </p:nvSpPr>
        <p:spPr>
          <a:xfrm>
            <a:off x="1059834" y="4903478"/>
            <a:ext cx="10087896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：有效位，指明是否该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行已经与一个主存块建立了映射关系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Tag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：标记位，用于区分所有可能映射到该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行的多个主存块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：存放在该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行中的数据（数据量即块大小）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7739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3848265" cy="707977"/>
            <a:chOff x="635243" y="278221"/>
            <a:chExt cx="3848265" cy="707976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678420"/>
              <a:ext cx="38482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Partition of Memory Address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2455288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访存地址划分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313FEFED-56EC-41E3-8E6B-D2155C8A7C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2575431"/>
              </p:ext>
            </p:extLst>
          </p:nvPr>
        </p:nvGraphicFramePr>
        <p:xfrm>
          <a:off x="1406012" y="1992970"/>
          <a:ext cx="9372907" cy="38050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889821" imgH="2000250" progId="Visio.Drawing.15">
                  <p:embed/>
                </p:oleObj>
              </mc:Choice>
              <mc:Fallback>
                <p:oleObj name="Visio" r:id="rId3" imgW="4889821" imgH="2000250" progId="Visio.Drawing.15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313FEFED-56EC-41E3-8E6B-D2155C8A7CE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6012" y="1992970"/>
                        <a:ext cx="9372907" cy="380508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4603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>
            <a:extLst>
              <a:ext uri="{FF2B5EF4-FFF2-40B4-BE49-F238E27FC236}">
                <a16:creationId xmlns:a16="http://schemas.microsoft.com/office/drawing/2014/main" id="{CE0650B9-63B3-58E1-8B1D-7A61F5DAEDE6}"/>
              </a:ext>
            </a:extLst>
          </p:cNvPr>
          <p:cNvSpPr/>
          <p:nvPr/>
        </p:nvSpPr>
        <p:spPr>
          <a:xfrm>
            <a:off x="9096595" y="2179489"/>
            <a:ext cx="2541195" cy="440786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443C1D4E-5EC2-D413-9C10-660C32B8A192}"/>
              </a:ext>
            </a:extLst>
          </p:cNvPr>
          <p:cNvSpPr/>
          <p:nvPr/>
        </p:nvSpPr>
        <p:spPr>
          <a:xfrm>
            <a:off x="6222758" y="5183943"/>
            <a:ext cx="2541195" cy="140340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6E0DE0B-9BB1-C032-72CA-3200B9FEE530}"/>
              </a:ext>
            </a:extLst>
          </p:cNvPr>
          <p:cNvSpPr/>
          <p:nvPr/>
        </p:nvSpPr>
        <p:spPr>
          <a:xfrm>
            <a:off x="6222760" y="2201260"/>
            <a:ext cx="2541195" cy="288386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D9A6226-FDA8-8776-40A7-ED553AAA6CC2}"/>
              </a:ext>
            </a:extLst>
          </p:cNvPr>
          <p:cNvSpPr/>
          <p:nvPr/>
        </p:nvSpPr>
        <p:spPr>
          <a:xfrm>
            <a:off x="3316277" y="2179489"/>
            <a:ext cx="2541195" cy="44296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93431CCB-1333-2CCC-26A5-DFEE5703AEDF}"/>
              </a:ext>
            </a:extLst>
          </p:cNvPr>
          <p:cNvSpPr/>
          <p:nvPr/>
        </p:nvSpPr>
        <p:spPr>
          <a:xfrm>
            <a:off x="431563" y="2157718"/>
            <a:ext cx="2541195" cy="442963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3848265" cy="707977"/>
            <a:chOff x="635243" y="278221"/>
            <a:chExt cx="3848265" cy="707976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678420"/>
              <a:ext cx="38482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Partition of Memory Address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2455288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访存地址划分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7A0BD88A-C3C7-2AAD-AC26-D7580BF96259}"/>
              </a:ext>
            </a:extLst>
          </p:cNvPr>
          <p:cNvGrpSpPr/>
          <p:nvPr/>
        </p:nvGrpSpPr>
        <p:grpSpPr>
          <a:xfrm>
            <a:off x="431566" y="2083743"/>
            <a:ext cx="2888577" cy="1422954"/>
            <a:chOff x="1052052" y="2007537"/>
            <a:chExt cx="2888577" cy="1422954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7D2B5B17-EB38-0AFC-99CA-6C4E3CB1A38D}"/>
                </a:ext>
              </a:extLst>
            </p:cNvPr>
            <p:cNvSpPr txBox="1"/>
            <p:nvPr/>
          </p:nvSpPr>
          <p:spPr>
            <a:xfrm>
              <a:off x="1052052" y="2007537"/>
              <a:ext cx="2888577" cy="1422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  <a:buClr>
                  <a:srgbClr val="FF9900"/>
                </a:buClr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00…000 </a:t>
              </a:r>
              <a:r>
                <a:rPr lang="en-US" altLang="zh-CN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000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sz="2000" b="1" dirty="0">
                  <a:solidFill>
                    <a:srgbClr val="0066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0000</a:t>
              </a:r>
            </a:p>
            <a:p>
              <a:pPr algn="just">
                <a:lnSpc>
                  <a:spcPct val="150000"/>
                </a:lnSpc>
                <a:buClr>
                  <a:srgbClr val="FF9900"/>
                </a:buClr>
              </a:pPr>
              <a:endParaRPr lang="en-US" altLang="zh-CN" sz="20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  <a:buClr>
                  <a:srgbClr val="FF9900"/>
                </a:buClr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00…000 </a:t>
              </a:r>
              <a:r>
                <a:rPr lang="en-US" altLang="zh-CN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000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sz="2000" b="1" dirty="0">
                  <a:solidFill>
                    <a:srgbClr val="0066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1111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58CF1D6-F432-E09E-A70C-696CD65DD4A2}"/>
                </a:ext>
              </a:extLst>
            </p:cNvPr>
            <p:cNvSpPr txBox="1"/>
            <p:nvPr/>
          </p:nvSpPr>
          <p:spPr>
            <a:xfrm rot="5400000">
              <a:off x="1868841" y="2658647"/>
              <a:ext cx="6726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. . .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F055AC1-E7AE-3448-2336-496BA310EE59}"/>
              </a:ext>
            </a:extLst>
          </p:cNvPr>
          <p:cNvGrpSpPr/>
          <p:nvPr/>
        </p:nvGrpSpPr>
        <p:grpSpPr>
          <a:xfrm>
            <a:off x="431564" y="3662172"/>
            <a:ext cx="2888577" cy="1422954"/>
            <a:chOff x="1052050" y="3585966"/>
            <a:chExt cx="2888577" cy="1422954"/>
          </a:xfrm>
        </p:grpSpPr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C2387B6-B5C4-4EB6-E534-5DA02988C63C}"/>
                </a:ext>
              </a:extLst>
            </p:cNvPr>
            <p:cNvSpPr txBox="1"/>
            <p:nvPr/>
          </p:nvSpPr>
          <p:spPr>
            <a:xfrm>
              <a:off x="1052050" y="3585966"/>
              <a:ext cx="2888577" cy="1422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  <a:buClr>
                  <a:srgbClr val="FF9900"/>
                </a:buClr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00…000 </a:t>
              </a:r>
              <a:r>
                <a:rPr lang="en-US" altLang="zh-CN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001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sz="2000" b="1" dirty="0">
                  <a:solidFill>
                    <a:srgbClr val="0066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0000</a:t>
              </a:r>
            </a:p>
            <a:p>
              <a:pPr algn="just">
                <a:lnSpc>
                  <a:spcPct val="150000"/>
                </a:lnSpc>
                <a:buClr>
                  <a:srgbClr val="FF9900"/>
                </a:buClr>
              </a:pPr>
              <a:endParaRPr lang="en-US" altLang="zh-CN" sz="20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  <a:buClr>
                  <a:srgbClr val="FF9900"/>
                </a:buClr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00…000 </a:t>
              </a:r>
              <a:r>
                <a:rPr lang="en-US" altLang="zh-CN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001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sz="2000" b="1" dirty="0">
                  <a:solidFill>
                    <a:srgbClr val="0066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1111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A13C480-3217-E52A-FD83-B45DC7B22A4F}"/>
                </a:ext>
              </a:extLst>
            </p:cNvPr>
            <p:cNvSpPr txBox="1"/>
            <p:nvPr/>
          </p:nvSpPr>
          <p:spPr>
            <a:xfrm rot="5400000">
              <a:off x="1868842" y="4237078"/>
              <a:ext cx="6726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. . .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A9531CC-2E6C-E48E-1F3C-7962D0F9C4DD}"/>
              </a:ext>
            </a:extLst>
          </p:cNvPr>
          <p:cNvGrpSpPr/>
          <p:nvPr/>
        </p:nvGrpSpPr>
        <p:grpSpPr>
          <a:xfrm>
            <a:off x="431563" y="5240601"/>
            <a:ext cx="2888577" cy="1422954"/>
            <a:chOff x="1052049" y="5164395"/>
            <a:chExt cx="2888577" cy="1422954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2BC57A0-77AA-F646-F09A-17F67AC47CE8}"/>
                </a:ext>
              </a:extLst>
            </p:cNvPr>
            <p:cNvSpPr txBox="1"/>
            <p:nvPr/>
          </p:nvSpPr>
          <p:spPr>
            <a:xfrm>
              <a:off x="1052049" y="5164395"/>
              <a:ext cx="2888577" cy="1422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  <a:buClr>
                  <a:srgbClr val="FF9900"/>
                </a:buClr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00…000 </a:t>
              </a:r>
              <a:r>
                <a:rPr lang="en-US" altLang="zh-CN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010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sz="2000" b="1" dirty="0">
                  <a:solidFill>
                    <a:srgbClr val="0066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0000</a:t>
              </a:r>
            </a:p>
            <a:p>
              <a:pPr algn="just">
                <a:lnSpc>
                  <a:spcPct val="150000"/>
                </a:lnSpc>
                <a:buClr>
                  <a:srgbClr val="FF9900"/>
                </a:buClr>
              </a:pPr>
              <a:endParaRPr lang="en-US" altLang="zh-CN" sz="20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  <a:buClr>
                  <a:srgbClr val="FF9900"/>
                </a:buClr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00…000 </a:t>
              </a:r>
              <a:r>
                <a:rPr lang="en-US" altLang="zh-CN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010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sz="2000" b="1" dirty="0">
                  <a:solidFill>
                    <a:srgbClr val="0066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1111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DADE508-F892-0440-C0F0-4E369BD0FC11}"/>
                </a:ext>
              </a:extLst>
            </p:cNvPr>
            <p:cNvSpPr txBox="1"/>
            <p:nvPr/>
          </p:nvSpPr>
          <p:spPr>
            <a:xfrm rot="5400000">
              <a:off x="1868841" y="5826390"/>
              <a:ext cx="6726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. . .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3888475-C02D-C6C2-C571-5D5F077CEDE4}"/>
              </a:ext>
            </a:extLst>
          </p:cNvPr>
          <p:cNvGrpSpPr/>
          <p:nvPr/>
        </p:nvGrpSpPr>
        <p:grpSpPr>
          <a:xfrm>
            <a:off x="3305392" y="2083743"/>
            <a:ext cx="2888577" cy="1422954"/>
            <a:chOff x="1052052" y="2007537"/>
            <a:chExt cx="2888577" cy="1422954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E272238-9688-26BA-976F-C9B3DD3CA0BC}"/>
                </a:ext>
              </a:extLst>
            </p:cNvPr>
            <p:cNvSpPr txBox="1"/>
            <p:nvPr/>
          </p:nvSpPr>
          <p:spPr>
            <a:xfrm>
              <a:off x="1052052" y="2007537"/>
              <a:ext cx="2888577" cy="1422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  <a:buClr>
                  <a:srgbClr val="FF9900"/>
                </a:buClr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00…000 </a:t>
              </a:r>
              <a:r>
                <a:rPr lang="en-US" altLang="zh-CN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011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sz="2000" b="1" dirty="0">
                  <a:solidFill>
                    <a:srgbClr val="0066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0000</a:t>
              </a:r>
            </a:p>
            <a:p>
              <a:pPr algn="just">
                <a:lnSpc>
                  <a:spcPct val="150000"/>
                </a:lnSpc>
                <a:buClr>
                  <a:srgbClr val="FF9900"/>
                </a:buClr>
              </a:pPr>
              <a:endParaRPr lang="en-US" altLang="zh-CN" sz="20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  <a:buClr>
                  <a:srgbClr val="FF9900"/>
                </a:buClr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00…000 </a:t>
              </a:r>
              <a:r>
                <a:rPr lang="en-US" altLang="zh-CN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011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sz="2000" b="1" dirty="0">
                  <a:solidFill>
                    <a:srgbClr val="0066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1111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B5181F3-474E-308F-2046-71BD52C8C531}"/>
                </a:ext>
              </a:extLst>
            </p:cNvPr>
            <p:cNvSpPr txBox="1"/>
            <p:nvPr/>
          </p:nvSpPr>
          <p:spPr>
            <a:xfrm rot="5400000">
              <a:off x="1868841" y="2658647"/>
              <a:ext cx="6726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. . .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C67CBD5C-7F8A-DB39-CBA2-B3CDCDB57D8E}"/>
              </a:ext>
            </a:extLst>
          </p:cNvPr>
          <p:cNvGrpSpPr/>
          <p:nvPr/>
        </p:nvGrpSpPr>
        <p:grpSpPr>
          <a:xfrm>
            <a:off x="3305390" y="3662172"/>
            <a:ext cx="2888577" cy="1422954"/>
            <a:chOff x="1052050" y="3585966"/>
            <a:chExt cx="2888577" cy="1422954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622876B1-14A1-13AF-05FB-591A7221055F}"/>
                </a:ext>
              </a:extLst>
            </p:cNvPr>
            <p:cNvSpPr txBox="1"/>
            <p:nvPr/>
          </p:nvSpPr>
          <p:spPr>
            <a:xfrm>
              <a:off x="1052050" y="3585966"/>
              <a:ext cx="2888577" cy="1422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  <a:buClr>
                  <a:srgbClr val="FF9900"/>
                </a:buClr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00…000 </a:t>
              </a:r>
              <a:r>
                <a:rPr lang="en-US" altLang="zh-CN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sz="2000" b="1" dirty="0">
                  <a:solidFill>
                    <a:srgbClr val="0066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0000</a:t>
              </a:r>
            </a:p>
            <a:p>
              <a:pPr algn="just">
                <a:lnSpc>
                  <a:spcPct val="150000"/>
                </a:lnSpc>
                <a:buClr>
                  <a:srgbClr val="FF9900"/>
                </a:buClr>
              </a:pPr>
              <a:endParaRPr lang="en-US" altLang="zh-CN" sz="20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  <a:buClr>
                  <a:srgbClr val="FF9900"/>
                </a:buClr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00…000 </a:t>
              </a:r>
              <a:r>
                <a:rPr lang="en-US" altLang="zh-CN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sz="2000" b="1" dirty="0">
                  <a:solidFill>
                    <a:srgbClr val="0066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1111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69B82BD-AF28-98CE-2089-88B7E7EDA4EC}"/>
                </a:ext>
              </a:extLst>
            </p:cNvPr>
            <p:cNvSpPr txBox="1"/>
            <p:nvPr/>
          </p:nvSpPr>
          <p:spPr>
            <a:xfrm rot="5400000">
              <a:off x="1868842" y="4237078"/>
              <a:ext cx="6726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. . .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F42D2C3-3D34-92F6-AA65-F9414DDFF682}"/>
              </a:ext>
            </a:extLst>
          </p:cNvPr>
          <p:cNvGrpSpPr/>
          <p:nvPr/>
        </p:nvGrpSpPr>
        <p:grpSpPr>
          <a:xfrm>
            <a:off x="3305389" y="5240601"/>
            <a:ext cx="2888577" cy="1422954"/>
            <a:chOff x="1052049" y="5164395"/>
            <a:chExt cx="2888577" cy="1422954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AC091A0-756D-FA30-3483-125BE102172E}"/>
                </a:ext>
              </a:extLst>
            </p:cNvPr>
            <p:cNvSpPr txBox="1"/>
            <p:nvPr/>
          </p:nvSpPr>
          <p:spPr>
            <a:xfrm>
              <a:off x="1052049" y="5164395"/>
              <a:ext cx="2888577" cy="1422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  <a:buClr>
                  <a:srgbClr val="FF9900"/>
                </a:buClr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00…000 </a:t>
              </a:r>
              <a:r>
                <a:rPr lang="en-US" altLang="zh-CN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101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sz="2000" b="1" dirty="0">
                  <a:solidFill>
                    <a:srgbClr val="0066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0000</a:t>
              </a:r>
            </a:p>
            <a:p>
              <a:pPr algn="just">
                <a:lnSpc>
                  <a:spcPct val="150000"/>
                </a:lnSpc>
                <a:buClr>
                  <a:srgbClr val="FF9900"/>
                </a:buClr>
              </a:pPr>
              <a:endParaRPr lang="en-US" altLang="zh-CN" sz="20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  <a:buClr>
                  <a:srgbClr val="FF9900"/>
                </a:buClr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00…000 </a:t>
              </a:r>
              <a:r>
                <a:rPr lang="en-US" altLang="zh-CN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101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sz="2000" b="1" dirty="0">
                  <a:solidFill>
                    <a:srgbClr val="0066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1111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9208A03-65D7-BF81-F3F2-55E9E5A29570}"/>
                </a:ext>
              </a:extLst>
            </p:cNvPr>
            <p:cNvSpPr txBox="1"/>
            <p:nvPr/>
          </p:nvSpPr>
          <p:spPr>
            <a:xfrm rot="5400000">
              <a:off x="1868841" y="5826390"/>
              <a:ext cx="6726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. . .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DD09D59-2C52-1ED2-47F3-047884EEA4C1}"/>
              </a:ext>
            </a:extLst>
          </p:cNvPr>
          <p:cNvGrpSpPr/>
          <p:nvPr/>
        </p:nvGrpSpPr>
        <p:grpSpPr>
          <a:xfrm>
            <a:off x="6190101" y="2083744"/>
            <a:ext cx="2888577" cy="1422954"/>
            <a:chOff x="1052052" y="2007537"/>
            <a:chExt cx="2888577" cy="1422954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C5576BC7-2715-AC8F-148D-1EABA18727D4}"/>
                </a:ext>
              </a:extLst>
            </p:cNvPr>
            <p:cNvSpPr txBox="1"/>
            <p:nvPr/>
          </p:nvSpPr>
          <p:spPr>
            <a:xfrm>
              <a:off x="1052052" y="2007537"/>
              <a:ext cx="2888577" cy="1422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  <a:buClr>
                  <a:srgbClr val="FF9900"/>
                </a:buClr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00…000 </a:t>
              </a:r>
              <a:r>
                <a:rPr lang="en-US" altLang="zh-CN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110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sz="2000" b="1" dirty="0">
                  <a:solidFill>
                    <a:srgbClr val="0066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0000</a:t>
              </a:r>
            </a:p>
            <a:p>
              <a:pPr algn="just">
                <a:lnSpc>
                  <a:spcPct val="150000"/>
                </a:lnSpc>
                <a:buClr>
                  <a:srgbClr val="FF9900"/>
                </a:buClr>
              </a:pPr>
              <a:endParaRPr lang="en-US" altLang="zh-CN" sz="20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  <a:buClr>
                  <a:srgbClr val="FF9900"/>
                </a:buClr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00…000 </a:t>
              </a:r>
              <a:r>
                <a:rPr lang="en-US" altLang="zh-CN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110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sz="2000" b="1" dirty="0">
                  <a:solidFill>
                    <a:srgbClr val="0066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1111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02A0AA96-7195-5F78-1AD9-95BDD6D85183}"/>
                </a:ext>
              </a:extLst>
            </p:cNvPr>
            <p:cNvSpPr txBox="1"/>
            <p:nvPr/>
          </p:nvSpPr>
          <p:spPr>
            <a:xfrm rot="5400000">
              <a:off x="1868841" y="2658647"/>
              <a:ext cx="6726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. . .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6AA81FCA-A907-4EC4-24E4-89F9B1DC28A1}"/>
              </a:ext>
            </a:extLst>
          </p:cNvPr>
          <p:cNvGrpSpPr/>
          <p:nvPr/>
        </p:nvGrpSpPr>
        <p:grpSpPr>
          <a:xfrm>
            <a:off x="6190099" y="3662173"/>
            <a:ext cx="2888577" cy="1422954"/>
            <a:chOff x="1052050" y="3585966"/>
            <a:chExt cx="2888577" cy="1422954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00BDA15D-5513-8948-0178-B61C524B470E}"/>
                </a:ext>
              </a:extLst>
            </p:cNvPr>
            <p:cNvSpPr txBox="1"/>
            <p:nvPr/>
          </p:nvSpPr>
          <p:spPr>
            <a:xfrm>
              <a:off x="1052050" y="3585966"/>
              <a:ext cx="2888577" cy="1422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  <a:buClr>
                  <a:srgbClr val="FF9900"/>
                </a:buClr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00…000 </a:t>
              </a:r>
              <a:r>
                <a:rPr lang="en-US" altLang="zh-CN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111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sz="2000" b="1" dirty="0">
                  <a:solidFill>
                    <a:srgbClr val="0066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0000</a:t>
              </a:r>
            </a:p>
            <a:p>
              <a:pPr algn="just">
                <a:lnSpc>
                  <a:spcPct val="150000"/>
                </a:lnSpc>
                <a:buClr>
                  <a:srgbClr val="FF9900"/>
                </a:buClr>
              </a:pPr>
              <a:endParaRPr lang="en-US" altLang="zh-CN" sz="20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  <a:buClr>
                  <a:srgbClr val="FF9900"/>
                </a:buClr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00…000 </a:t>
              </a:r>
              <a:r>
                <a:rPr lang="en-US" altLang="zh-CN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111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sz="2000" b="1" dirty="0">
                  <a:solidFill>
                    <a:srgbClr val="0066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1111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551A003E-E29C-046C-7B4C-03840044B05E}"/>
                </a:ext>
              </a:extLst>
            </p:cNvPr>
            <p:cNvSpPr txBox="1"/>
            <p:nvPr/>
          </p:nvSpPr>
          <p:spPr>
            <a:xfrm rot="5400000">
              <a:off x="1868842" y="4237078"/>
              <a:ext cx="6726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. . .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D0069EB-FC98-00CD-392A-D8787214AFAA}"/>
              </a:ext>
            </a:extLst>
          </p:cNvPr>
          <p:cNvGrpSpPr/>
          <p:nvPr/>
        </p:nvGrpSpPr>
        <p:grpSpPr>
          <a:xfrm>
            <a:off x="6190098" y="5240602"/>
            <a:ext cx="2888577" cy="1422954"/>
            <a:chOff x="1052049" y="5164395"/>
            <a:chExt cx="2888577" cy="1422954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0608418-69DF-F272-593A-4C3D9F2025B6}"/>
                </a:ext>
              </a:extLst>
            </p:cNvPr>
            <p:cNvSpPr txBox="1"/>
            <p:nvPr/>
          </p:nvSpPr>
          <p:spPr>
            <a:xfrm>
              <a:off x="1052049" y="5164395"/>
              <a:ext cx="2888577" cy="1422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  <a:buClr>
                  <a:srgbClr val="FF9900"/>
                </a:buClr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00…001 </a:t>
              </a:r>
              <a:r>
                <a:rPr lang="en-US" altLang="zh-CN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000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sz="2000" b="1" dirty="0">
                  <a:solidFill>
                    <a:srgbClr val="0066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0000</a:t>
              </a:r>
            </a:p>
            <a:p>
              <a:pPr algn="just">
                <a:lnSpc>
                  <a:spcPct val="150000"/>
                </a:lnSpc>
                <a:buClr>
                  <a:srgbClr val="FF9900"/>
                </a:buClr>
              </a:pPr>
              <a:endParaRPr lang="en-US" altLang="zh-CN" sz="20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  <a:buClr>
                  <a:srgbClr val="FF9900"/>
                </a:buClr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00…001 </a:t>
              </a:r>
              <a:r>
                <a:rPr lang="en-US" altLang="zh-CN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000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sz="2000" b="1" dirty="0">
                  <a:solidFill>
                    <a:srgbClr val="0066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1111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2D59C356-3255-E1BF-1B56-6ED9B2BCBBF2}"/>
                </a:ext>
              </a:extLst>
            </p:cNvPr>
            <p:cNvSpPr txBox="1"/>
            <p:nvPr/>
          </p:nvSpPr>
          <p:spPr>
            <a:xfrm rot="5400000">
              <a:off x="1868841" y="5826390"/>
              <a:ext cx="6726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. . .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08CD61AE-69E9-DE6E-AF60-3F3E560CBC9E}"/>
              </a:ext>
            </a:extLst>
          </p:cNvPr>
          <p:cNvGrpSpPr/>
          <p:nvPr/>
        </p:nvGrpSpPr>
        <p:grpSpPr>
          <a:xfrm>
            <a:off x="9074818" y="2083740"/>
            <a:ext cx="2888577" cy="1422954"/>
            <a:chOff x="1052052" y="2007537"/>
            <a:chExt cx="2888577" cy="1422954"/>
          </a:xfrm>
        </p:grpSpPr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F65DA1BB-558A-CBB2-EF8D-3187F860D86A}"/>
                </a:ext>
              </a:extLst>
            </p:cNvPr>
            <p:cNvSpPr txBox="1"/>
            <p:nvPr/>
          </p:nvSpPr>
          <p:spPr>
            <a:xfrm>
              <a:off x="1052052" y="2007537"/>
              <a:ext cx="2888577" cy="1422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  <a:buClr>
                  <a:srgbClr val="FF9900"/>
                </a:buClr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00…001 </a:t>
              </a:r>
              <a:r>
                <a:rPr lang="en-US" altLang="zh-CN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001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sz="2000" b="1" dirty="0">
                  <a:solidFill>
                    <a:srgbClr val="0066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0000</a:t>
              </a:r>
            </a:p>
            <a:p>
              <a:pPr algn="just">
                <a:lnSpc>
                  <a:spcPct val="150000"/>
                </a:lnSpc>
                <a:buClr>
                  <a:srgbClr val="FF9900"/>
                </a:buClr>
              </a:pPr>
              <a:endParaRPr lang="en-US" altLang="zh-CN" sz="20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  <a:buClr>
                  <a:srgbClr val="FF9900"/>
                </a:buClr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00…001 </a:t>
              </a:r>
              <a:r>
                <a:rPr lang="en-US" altLang="zh-CN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001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sz="2000" b="1" dirty="0">
                  <a:solidFill>
                    <a:srgbClr val="0066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1111</a:t>
              </a: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821CD1D2-67C9-B57A-9DA1-A8508D8D43B7}"/>
                </a:ext>
              </a:extLst>
            </p:cNvPr>
            <p:cNvSpPr txBox="1"/>
            <p:nvPr/>
          </p:nvSpPr>
          <p:spPr>
            <a:xfrm rot="5400000">
              <a:off x="1868841" y="2658647"/>
              <a:ext cx="6726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. . .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703CA42F-85C0-9528-CE99-D25312FDA263}"/>
              </a:ext>
            </a:extLst>
          </p:cNvPr>
          <p:cNvGrpSpPr/>
          <p:nvPr/>
        </p:nvGrpSpPr>
        <p:grpSpPr>
          <a:xfrm>
            <a:off x="9074816" y="3662169"/>
            <a:ext cx="2888577" cy="1422954"/>
            <a:chOff x="1052050" y="3585966"/>
            <a:chExt cx="2888577" cy="1422954"/>
          </a:xfrm>
        </p:grpSpPr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54BA44CB-472F-E4F5-5A32-69293A959063}"/>
                </a:ext>
              </a:extLst>
            </p:cNvPr>
            <p:cNvSpPr txBox="1"/>
            <p:nvPr/>
          </p:nvSpPr>
          <p:spPr>
            <a:xfrm>
              <a:off x="1052050" y="3585966"/>
              <a:ext cx="2888577" cy="1422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  <a:buClr>
                  <a:srgbClr val="FF9900"/>
                </a:buClr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00…001 </a:t>
              </a:r>
              <a:r>
                <a:rPr lang="en-US" altLang="zh-CN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010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sz="2000" b="1" dirty="0">
                  <a:solidFill>
                    <a:srgbClr val="0066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0000</a:t>
              </a:r>
            </a:p>
            <a:p>
              <a:pPr algn="just">
                <a:lnSpc>
                  <a:spcPct val="150000"/>
                </a:lnSpc>
                <a:buClr>
                  <a:srgbClr val="FF9900"/>
                </a:buClr>
              </a:pPr>
              <a:endParaRPr lang="en-US" altLang="zh-CN" sz="20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  <a:buClr>
                  <a:srgbClr val="FF9900"/>
                </a:buClr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00…001 </a:t>
              </a:r>
              <a:r>
                <a:rPr lang="en-US" altLang="zh-CN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010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sz="2000" b="1" dirty="0">
                  <a:solidFill>
                    <a:srgbClr val="0066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1111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E29F180A-D6AD-755E-61E1-263D5E603813}"/>
                </a:ext>
              </a:extLst>
            </p:cNvPr>
            <p:cNvSpPr txBox="1"/>
            <p:nvPr/>
          </p:nvSpPr>
          <p:spPr>
            <a:xfrm rot="5400000">
              <a:off x="1868842" y="4237078"/>
              <a:ext cx="6726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. . .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77F3E88B-34CF-A166-CA26-5E899060B86B}"/>
              </a:ext>
            </a:extLst>
          </p:cNvPr>
          <p:cNvGrpSpPr/>
          <p:nvPr/>
        </p:nvGrpSpPr>
        <p:grpSpPr>
          <a:xfrm>
            <a:off x="9074815" y="5240598"/>
            <a:ext cx="2888577" cy="1422954"/>
            <a:chOff x="1052049" y="5164395"/>
            <a:chExt cx="2888577" cy="1422954"/>
          </a:xfrm>
        </p:grpSpPr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BE21AE9-3386-9A65-DF24-2A12822ED6C0}"/>
                </a:ext>
              </a:extLst>
            </p:cNvPr>
            <p:cNvSpPr txBox="1"/>
            <p:nvPr/>
          </p:nvSpPr>
          <p:spPr>
            <a:xfrm>
              <a:off x="1052049" y="5164395"/>
              <a:ext cx="2888577" cy="1422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  <a:buClr>
                  <a:srgbClr val="FF9900"/>
                </a:buClr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00…001 </a:t>
              </a:r>
              <a:r>
                <a:rPr lang="en-US" altLang="zh-CN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011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sz="2000" b="1" dirty="0">
                  <a:solidFill>
                    <a:srgbClr val="0066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0000</a:t>
              </a:r>
            </a:p>
            <a:p>
              <a:pPr algn="just">
                <a:lnSpc>
                  <a:spcPct val="150000"/>
                </a:lnSpc>
                <a:buClr>
                  <a:srgbClr val="FF9900"/>
                </a:buClr>
              </a:pPr>
              <a:endParaRPr lang="en-US" altLang="zh-CN" sz="20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ct val="150000"/>
                </a:lnSpc>
                <a:buClr>
                  <a:srgbClr val="FF9900"/>
                </a:buClr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00…001 </a:t>
              </a:r>
              <a:r>
                <a:rPr lang="en-US" altLang="zh-CN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011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sz="2000" b="1" dirty="0">
                  <a:solidFill>
                    <a:srgbClr val="0066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1111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4AFC8B8A-C9A0-8D08-B723-6646DCDE1358}"/>
                </a:ext>
              </a:extLst>
            </p:cNvPr>
            <p:cNvSpPr txBox="1"/>
            <p:nvPr/>
          </p:nvSpPr>
          <p:spPr>
            <a:xfrm rot="5400000">
              <a:off x="1868841" y="5826390"/>
              <a:ext cx="6726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. . .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587B9657-0DD9-26D7-3843-29E69741FAB9}"/>
              </a:ext>
            </a:extLst>
          </p:cNvPr>
          <p:cNvSpPr txBox="1"/>
          <p:nvPr/>
        </p:nvSpPr>
        <p:spPr>
          <a:xfrm>
            <a:off x="391886" y="1092434"/>
            <a:ext cx="11408229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假设主存按字节编址，主存块有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个字节，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组，主存地址变化如下：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B62FD91-FC82-7E36-E877-484B170281C8}"/>
              </a:ext>
            </a:extLst>
          </p:cNvPr>
          <p:cNvSpPr txBox="1"/>
          <p:nvPr/>
        </p:nvSpPr>
        <p:spPr>
          <a:xfrm>
            <a:off x="583002" y="1788388"/>
            <a:ext cx="306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tag    index  offset</a:t>
            </a:r>
            <a:endParaRPr lang="zh-CN" altLang="en-US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1CEE46D-0DAE-ABBE-2558-31F697C34B59}"/>
              </a:ext>
            </a:extLst>
          </p:cNvPr>
          <p:cNvSpPr txBox="1"/>
          <p:nvPr/>
        </p:nvSpPr>
        <p:spPr>
          <a:xfrm>
            <a:off x="3445943" y="1788386"/>
            <a:ext cx="306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tag    index  offset</a:t>
            </a:r>
            <a:endParaRPr lang="zh-CN" altLang="en-US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2773CAD4-52AF-1ADD-2822-826332B687EE}"/>
              </a:ext>
            </a:extLst>
          </p:cNvPr>
          <p:cNvSpPr txBox="1"/>
          <p:nvPr/>
        </p:nvSpPr>
        <p:spPr>
          <a:xfrm>
            <a:off x="6287114" y="1788388"/>
            <a:ext cx="306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tag    index  offset</a:t>
            </a:r>
            <a:endParaRPr lang="zh-CN" altLang="en-US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7BD761A-2772-4CEE-3D39-8FB9E3B64984}"/>
              </a:ext>
            </a:extLst>
          </p:cNvPr>
          <p:cNvSpPr txBox="1"/>
          <p:nvPr/>
        </p:nvSpPr>
        <p:spPr>
          <a:xfrm>
            <a:off x="9193598" y="1788389"/>
            <a:ext cx="3069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tag    index  offset</a:t>
            </a:r>
            <a:endParaRPr lang="zh-CN" altLang="en-US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0751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1" grpId="0" animBg="1"/>
      <p:bldP spid="50" grpId="0" animBg="1"/>
      <p:bldP spid="49" grpId="0" animBg="1"/>
      <p:bldP spid="4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76499B9-A222-486A-BE99-78FBF142C5F3}"/>
              </a:ext>
            </a:extLst>
          </p:cNvPr>
          <p:cNvGrpSpPr/>
          <p:nvPr/>
        </p:nvGrpSpPr>
        <p:grpSpPr>
          <a:xfrm>
            <a:off x="635246" y="278225"/>
            <a:ext cx="3268160" cy="757139"/>
            <a:chOff x="635244" y="278221"/>
            <a:chExt cx="3268160" cy="75713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396955A-9375-4774-A969-1F4066F053BC}"/>
                </a:ext>
              </a:extLst>
            </p:cNvPr>
            <p:cNvSpPr/>
            <p:nvPr/>
          </p:nvSpPr>
          <p:spPr>
            <a:xfrm>
              <a:off x="635244" y="727582"/>
              <a:ext cx="326816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Direct-mapped Cache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71A815C-5238-4D65-93EB-1CFBD522586D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直接映射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54AC652-57E1-4151-8152-7616494CA6C1}"/>
                  </a:ext>
                </a:extLst>
              </p:cNvPr>
              <p:cNvSpPr txBox="1"/>
              <p:nvPr/>
            </p:nvSpPr>
            <p:spPr>
              <a:xfrm>
                <a:off x="1052052" y="1278197"/>
                <a:ext cx="10087896" cy="2475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buClr>
                    <a:srgbClr val="FF9900"/>
                  </a:buClr>
                  <a:buFont typeface="Wingdings" panose="05000000000000000000" pitchFamily="2" charset="2"/>
                  <a:buChar char="p"/>
                </a:pP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例：</a:t>
                </a:r>
                <a:r>
                  <a:rPr lang="zh-CN" altLang="zh-CN" sz="2400" dirty="0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假设</a:t>
                </a:r>
                <a:r>
                  <a:rPr lang="en-US" altLang="zh-CN" sz="2400" dirty="0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Cache</a:t>
                </a:r>
                <a:r>
                  <a:rPr lang="zh-CN" altLang="zh-CN" sz="2400" dirty="0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容量为</a:t>
                </a:r>
                <a:r>
                  <a:rPr lang="en-US" altLang="zh-CN" sz="2400" dirty="0" err="1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1KB</a:t>
                </a:r>
                <a:r>
                  <a:rPr lang="zh-CN" altLang="zh-CN" sz="2400" dirty="0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，块大小为</a:t>
                </a:r>
                <a:r>
                  <a:rPr lang="en-US" altLang="zh-CN" sz="2400" dirty="0" err="1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16B</a:t>
                </a:r>
                <a:r>
                  <a:rPr lang="zh-CN" altLang="zh-CN" sz="2400" dirty="0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，采用</a:t>
                </a:r>
                <a:r>
                  <a:rPr lang="zh-CN" altLang="zh-CN" sz="2400" b="1" dirty="0">
                    <a:solidFill>
                      <a:srgbClr val="FF0066"/>
                    </a:solidFill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直接映射</a:t>
                </a:r>
                <a:r>
                  <a:rPr lang="zh-CN" altLang="zh-CN" sz="2400" dirty="0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。直接映射相当于</a:t>
                </a:r>
                <a:r>
                  <a:rPr lang="en-US" altLang="zh-CN" sz="2400" dirty="0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1-</a:t>
                </a:r>
                <a:r>
                  <a:rPr lang="zh-CN" altLang="zh-CN" sz="2400" dirty="0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路组相联，故该</a:t>
                </a:r>
                <a:r>
                  <a:rPr lang="en-US" altLang="zh-CN" sz="2400" dirty="0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Cache</a:t>
                </a:r>
                <a:r>
                  <a:rPr lang="zh-CN" altLang="zh-CN" sz="2400" dirty="0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的结构为</a:t>
                </a:r>
                <a:r>
                  <a:rPr lang="en-US" altLang="zh-CN" sz="2400" dirty="0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&lt;</a:t>
                </a:r>
                <a:r>
                  <a:rPr lang="en-US" altLang="zh-CN" sz="2400" dirty="0" err="1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1KB</a:t>
                </a:r>
                <a:r>
                  <a:rPr lang="en-US" altLang="zh-CN" sz="2400" dirty="0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2400" dirty="0" err="1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16B</a:t>
                </a:r>
                <a:r>
                  <a:rPr lang="en-US" altLang="zh-CN" sz="2400" dirty="0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1&gt;</a:t>
                </a:r>
                <a:r>
                  <a:rPr lang="zh-CN" altLang="zh-CN" sz="2400" dirty="0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，根据物理地址划分方法，可知，</a:t>
                </a:r>
                <a:r>
                  <a:rPr lang="zh-CN" altLang="zh-CN" sz="2400" b="1" dirty="0">
                    <a:solidFill>
                      <a:srgbClr val="0066FF"/>
                    </a:solidFill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块内偏移</a:t>
                </a:r>
                <a:r>
                  <a:rPr lang="en-US" altLang="zh-CN" sz="2400" b="1" dirty="0">
                    <a:solidFill>
                      <a:srgbClr val="0066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offset</a:t>
                </a:r>
                <a:r>
                  <a:rPr lang="zh-CN" altLang="zh-CN" sz="2400" dirty="0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占“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b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unc>
                      <m:func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16</m:t>
                        </m:r>
                      </m:e>
                    </m:func>
                    <m:r>
                      <a:rPr lang="en-US" altLang="zh-CN" sz="2400" i="1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=4</m:t>
                    </m:r>
                  </m:oMath>
                </a14:m>
                <a:r>
                  <a:rPr lang="zh-CN" altLang="zh-CN" sz="2400" dirty="0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位”，</a:t>
                </a:r>
                <a:r>
                  <a:rPr lang="zh-CN" altLang="zh-CN" sz="2400" b="1" dirty="0">
                    <a:solidFill>
                      <a:srgbClr val="0066FF"/>
                    </a:solidFill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索引</a:t>
                </a:r>
                <a:r>
                  <a:rPr lang="en-US" altLang="zh-CN" sz="2400" b="1" dirty="0">
                    <a:solidFill>
                      <a:srgbClr val="0066FF"/>
                    </a:solidFill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index</a:t>
                </a:r>
                <a:r>
                  <a:rPr lang="zh-CN" altLang="zh-CN" sz="2400" dirty="0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占“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q</m:t>
                    </m:r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rPr>
                      <m:t>= </m:t>
                    </m:r>
                    <m:func>
                      <m:func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𝐾𝐵</m:t>
                            </m:r>
                          </m:num>
                          <m:den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16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等线" panose="02010600030101010101" pitchFamily="2" charset="-122"/>
                                <a:cs typeface="Times New Roman" panose="02020603050405020304" pitchFamily="18" charset="0"/>
                              </a:rPr>
                              <m:t>×1</m:t>
                            </m:r>
                          </m:den>
                        </m:f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=6</m:t>
                        </m:r>
                      </m:e>
                    </m:func>
                  </m:oMath>
                </a14:m>
                <a:r>
                  <a:rPr lang="zh-CN" altLang="zh-CN" sz="2400" dirty="0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位”，</a:t>
                </a:r>
                <a:r>
                  <a:rPr lang="zh-CN" altLang="zh-CN" sz="2400" b="1" dirty="0">
                    <a:solidFill>
                      <a:srgbClr val="0066FF"/>
                    </a:solidFill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标记</a:t>
                </a:r>
                <a:r>
                  <a:rPr lang="en-US" altLang="zh-CN" sz="2400" b="1" dirty="0">
                    <a:solidFill>
                      <a:srgbClr val="0066FF"/>
                    </a:solidFill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tag</a:t>
                </a:r>
                <a:r>
                  <a:rPr lang="zh-CN" altLang="zh-CN" sz="2400" dirty="0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占</a:t>
                </a:r>
                <a:r>
                  <a:rPr lang="en-US" altLang="zh-CN" sz="2400" dirty="0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22</a:t>
                </a:r>
                <a:r>
                  <a:rPr lang="zh-CN" altLang="zh-CN" sz="2400" dirty="0">
                    <a:effectLst/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位。</a:t>
                </a:r>
                <a:endPara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54AC652-57E1-4151-8152-7616494CA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052" y="1278197"/>
                <a:ext cx="10087896" cy="2475999"/>
              </a:xfrm>
              <a:prstGeom prst="rect">
                <a:avLst/>
              </a:prstGeom>
              <a:blipFill>
                <a:blip r:embed="rId3"/>
                <a:stretch>
                  <a:fillRect l="-846" r="-967" b="-14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76499B9-A222-486A-BE99-78FBF142C5F3}"/>
              </a:ext>
            </a:extLst>
          </p:cNvPr>
          <p:cNvGrpSpPr/>
          <p:nvPr/>
        </p:nvGrpSpPr>
        <p:grpSpPr>
          <a:xfrm>
            <a:off x="635246" y="278225"/>
            <a:ext cx="3268160" cy="757139"/>
            <a:chOff x="635244" y="278221"/>
            <a:chExt cx="3268160" cy="75713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396955A-9375-4774-A969-1F4066F053BC}"/>
                </a:ext>
              </a:extLst>
            </p:cNvPr>
            <p:cNvSpPr/>
            <p:nvPr/>
          </p:nvSpPr>
          <p:spPr>
            <a:xfrm>
              <a:off x="635244" y="727582"/>
              <a:ext cx="326816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Direct-mapped Cache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71A815C-5238-4D65-93EB-1CFBD522586D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直接映射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aphicFrame>
        <p:nvGraphicFramePr>
          <p:cNvPr id="177" name="对象 176">
            <a:extLst>
              <a:ext uri="{FF2B5EF4-FFF2-40B4-BE49-F238E27FC236}">
                <a16:creationId xmlns:a16="http://schemas.microsoft.com/office/drawing/2014/main" id="{962733BC-BC7C-4FF6-9276-6A8FE8A0B0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209609"/>
              </p:ext>
            </p:extLst>
          </p:nvPr>
        </p:nvGraphicFramePr>
        <p:xfrm>
          <a:off x="1687719" y="1271026"/>
          <a:ext cx="8816561" cy="49694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7740539" imgH="4368625" progId="Visio.Drawing.15">
                  <p:embed/>
                </p:oleObj>
              </mc:Choice>
              <mc:Fallback>
                <p:oleObj name="Visio" r:id="rId3" imgW="7740539" imgH="4368625" progId="Visio.Drawing.15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22D32CF8-917F-43EA-9969-29C827DA18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7719" y="1271026"/>
                        <a:ext cx="8816561" cy="496949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85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54AC652-57E1-4151-8152-7616494CA6C1}"/>
                  </a:ext>
                </a:extLst>
              </p:cNvPr>
              <p:cNvSpPr txBox="1"/>
              <p:nvPr/>
            </p:nvSpPr>
            <p:spPr>
              <a:xfrm>
                <a:off x="1052052" y="1278197"/>
                <a:ext cx="10087896" cy="22428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buClr>
                    <a:srgbClr val="FF9900"/>
                  </a:buClr>
                  <a:buFont typeface="Wingdings" panose="05000000000000000000" pitchFamily="2" charset="2"/>
                  <a:buChar char="p"/>
                </a:pP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例：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假设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Cache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容量为</a:t>
                </a:r>
                <a:r>
                  <a:rPr lang="en-US" altLang="zh-CN" sz="2400" dirty="0" err="1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1KB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，块大小为</a:t>
                </a:r>
                <a:r>
                  <a:rPr lang="en-US" altLang="zh-CN" sz="2400" dirty="0" err="1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16B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，采用</a:t>
                </a:r>
                <a:r>
                  <a:rPr lang="zh-CN" altLang="zh-CN" sz="2400" b="1" dirty="0">
                    <a:solidFill>
                      <a:srgbClr val="FF0066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全相联映射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，其结构为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&lt;</a:t>
                </a:r>
                <a:r>
                  <a:rPr lang="en-US" altLang="zh-CN" sz="2400" dirty="0" err="1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1KB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2400" dirty="0" err="1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16B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64&gt;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。对于全相联，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Cache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中只有一组，故物理地址中不存在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index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字段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。地址划分如下，</a:t>
                </a:r>
                <a:r>
                  <a:rPr lang="zh-CN" altLang="zh-CN" sz="2400" b="1" dirty="0">
                    <a:solidFill>
                      <a:srgbClr val="0066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块内偏移</a:t>
                </a:r>
                <a:r>
                  <a:rPr lang="en-US" altLang="zh-CN" sz="2400" b="1" dirty="0">
                    <a:solidFill>
                      <a:srgbClr val="0066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offset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占“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16</m:t>
                        </m:r>
                      </m:e>
                    </m:func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zh-CN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位”，</a:t>
                </a:r>
                <a:r>
                  <a:rPr lang="zh-CN" altLang="zh-CN" sz="2400" b="1" dirty="0">
                    <a:solidFill>
                      <a:srgbClr val="0066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标记</a:t>
                </a:r>
                <a:r>
                  <a:rPr lang="en-US" altLang="zh-CN" sz="2400" b="1" dirty="0">
                    <a:solidFill>
                      <a:srgbClr val="0066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tag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占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28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位。</a:t>
                </a:r>
                <a:endPara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54AC652-57E1-4151-8152-7616494CA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052" y="1278197"/>
                <a:ext cx="10087896" cy="2242858"/>
              </a:xfrm>
              <a:prstGeom prst="rect">
                <a:avLst/>
              </a:prstGeom>
              <a:blipFill>
                <a:blip r:embed="rId3"/>
                <a:stretch>
                  <a:fillRect l="-846" r="-967" b="-5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>
            <a:extLst>
              <a:ext uri="{FF2B5EF4-FFF2-40B4-BE49-F238E27FC236}">
                <a16:creationId xmlns:a16="http://schemas.microsoft.com/office/drawing/2014/main" id="{D60270F9-C93A-42DD-AD7E-ED1214E2339E}"/>
              </a:ext>
            </a:extLst>
          </p:cNvPr>
          <p:cNvGrpSpPr/>
          <p:nvPr/>
        </p:nvGrpSpPr>
        <p:grpSpPr>
          <a:xfrm>
            <a:off x="635246" y="278225"/>
            <a:ext cx="3268160" cy="757139"/>
            <a:chOff x="635244" y="278221"/>
            <a:chExt cx="3268160" cy="757138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EC36EAA4-A713-41F1-BE9C-B865B57D5371}"/>
                </a:ext>
              </a:extLst>
            </p:cNvPr>
            <p:cNvSpPr/>
            <p:nvPr/>
          </p:nvSpPr>
          <p:spPr>
            <a:xfrm>
              <a:off x="635244" y="727582"/>
              <a:ext cx="326816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Fully Associative Cache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C4C6671-328E-4087-BEC3-32A47F8FED28}"/>
                </a:ext>
              </a:extLst>
            </p:cNvPr>
            <p:cNvSpPr/>
            <p:nvPr/>
          </p:nvSpPr>
          <p:spPr>
            <a:xfrm>
              <a:off x="1197484" y="278221"/>
              <a:ext cx="207685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全相联映射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988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E63137F-1545-4A23-8985-F45AD0E643AA}"/>
              </a:ext>
            </a:extLst>
          </p:cNvPr>
          <p:cNvSpPr txBox="1"/>
          <p:nvPr/>
        </p:nvSpPr>
        <p:spPr>
          <a:xfrm>
            <a:off x="904459" y="1287946"/>
            <a:ext cx="8941157" cy="414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/>
              <a:t>存储层次</a:t>
            </a:r>
            <a:endParaRPr lang="en-US" altLang="zh-CN" sz="3200" dirty="0"/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高速缓冲存储器（</a:t>
            </a: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</a:rPr>
              <a:t>Cache</a:t>
            </a: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）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虚拟存储器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其它存储器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6" y="278225"/>
            <a:ext cx="4636592" cy="830998"/>
            <a:chOff x="908364" y="278221"/>
            <a:chExt cx="4636592" cy="83099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4" y="801441"/>
              <a:ext cx="360425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Chapter 4: Memory Hierarchy 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4347472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第四章：存储器层次结构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17879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CAED279-5CA0-4451-B567-6BAAA6F6018B}"/>
              </a:ext>
            </a:extLst>
          </p:cNvPr>
          <p:cNvGrpSpPr/>
          <p:nvPr/>
        </p:nvGrpSpPr>
        <p:grpSpPr>
          <a:xfrm>
            <a:off x="635246" y="278225"/>
            <a:ext cx="3268160" cy="757139"/>
            <a:chOff x="635244" y="278221"/>
            <a:chExt cx="3268160" cy="75713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C5C9758-F52D-435C-9147-C76F3A7B95C5}"/>
                </a:ext>
              </a:extLst>
            </p:cNvPr>
            <p:cNvSpPr/>
            <p:nvPr/>
          </p:nvSpPr>
          <p:spPr>
            <a:xfrm>
              <a:off x="635244" y="727582"/>
              <a:ext cx="326816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Fully Associative Cache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C5A383E-0F19-4AD4-9DE9-C794B079BE19}"/>
                </a:ext>
              </a:extLst>
            </p:cNvPr>
            <p:cNvSpPr/>
            <p:nvPr/>
          </p:nvSpPr>
          <p:spPr>
            <a:xfrm>
              <a:off x="1197484" y="278221"/>
              <a:ext cx="207685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全相联映射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0D7C00AF-751C-4540-8750-A6ACFDF931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8650222"/>
              </p:ext>
            </p:extLst>
          </p:nvPr>
        </p:nvGraphicFramePr>
        <p:xfrm>
          <a:off x="1746537" y="1271065"/>
          <a:ext cx="8705981" cy="52378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7842336" imgH="4724531" progId="Visio.Drawing.15">
                  <p:embed/>
                </p:oleObj>
              </mc:Choice>
              <mc:Fallback>
                <p:oleObj name="Visio" r:id="rId3" imgW="7842336" imgH="4724531" progId="Visio.Drawing.15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E3528F29-ED62-4595-AFF8-7DDA4934099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6537" y="1271065"/>
                        <a:ext cx="8705981" cy="523789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748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54AC652-57E1-4151-8152-7616494CA6C1}"/>
                  </a:ext>
                </a:extLst>
              </p:cNvPr>
              <p:cNvSpPr txBox="1"/>
              <p:nvPr/>
            </p:nvSpPr>
            <p:spPr>
              <a:xfrm>
                <a:off x="1052052" y="1278197"/>
                <a:ext cx="10087896" cy="24878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buClr>
                    <a:srgbClr val="FF9900"/>
                  </a:buClr>
                  <a:buFont typeface="Wingdings" panose="05000000000000000000" pitchFamily="2" charset="2"/>
                  <a:buChar char="p"/>
                </a:pPr>
                <a:r>
                  <a:rPr lang="zh-CN" altLang="en-US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例：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假设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Cache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容量为</a:t>
                </a:r>
                <a:r>
                  <a:rPr lang="en-US" altLang="zh-CN" sz="2400" dirty="0" err="1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1KB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，块大小为</a:t>
                </a:r>
                <a:r>
                  <a:rPr lang="en-US" altLang="zh-CN" sz="2400" dirty="0" err="1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16B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，采用</a:t>
                </a:r>
                <a:r>
                  <a:rPr lang="en-US" altLang="zh-CN" sz="2400" b="1" dirty="0">
                    <a:solidFill>
                      <a:srgbClr val="FF0066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2-</a:t>
                </a:r>
                <a:r>
                  <a:rPr lang="zh-CN" altLang="zh-CN" sz="2400" b="1" dirty="0">
                    <a:solidFill>
                      <a:srgbClr val="FF0066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路组相联映射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。该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Cache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的结构为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&lt;</a:t>
                </a:r>
                <a:r>
                  <a:rPr lang="en-US" altLang="zh-CN" sz="2400" dirty="0" err="1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1KB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2400" dirty="0" err="1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16B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, 2&gt;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，根据物理地址划分方法，可知，</a:t>
                </a:r>
                <a:r>
                  <a:rPr lang="zh-CN" altLang="zh-CN" sz="2400" b="1" dirty="0">
                    <a:solidFill>
                      <a:srgbClr val="0066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块内偏移</a:t>
                </a:r>
                <a:r>
                  <a:rPr lang="en-US" altLang="zh-CN" sz="2400" b="1" dirty="0">
                    <a:solidFill>
                      <a:srgbClr val="0066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offset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占“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16</m:t>
                        </m:r>
                      </m:e>
                    </m:func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zh-CN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位”，</a:t>
                </a:r>
                <a:r>
                  <a:rPr lang="zh-CN" altLang="zh-CN" sz="2400" b="1" dirty="0">
                    <a:solidFill>
                      <a:srgbClr val="0066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索引</a:t>
                </a:r>
                <a:r>
                  <a:rPr lang="en-US" altLang="zh-CN" sz="2400" b="1" dirty="0">
                    <a:solidFill>
                      <a:srgbClr val="0066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index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（也就是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Cache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组号）占“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= </m:t>
                    </m:r>
                    <m:func>
                      <m:func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zh-CN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𝐾𝐵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16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×2</m:t>
                            </m:r>
                          </m:den>
                        </m:f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=5</m:t>
                        </m:r>
                      </m:e>
                    </m:func>
                  </m:oMath>
                </a14:m>
                <a:r>
                  <a:rPr lang="zh-CN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位”，</a:t>
                </a:r>
                <a:r>
                  <a:rPr lang="zh-CN" altLang="zh-CN" sz="2400" b="1" dirty="0">
                    <a:solidFill>
                      <a:srgbClr val="0066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标记</a:t>
                </a:r>
                <a:r>
                  <a:rPr lang="en-US" altLang="zh-CN" sz="2400" b="1" dirty="0">
                    <a:solidFill>
                      <a:srgbClr val="0066FF"/>
                    </a:solidFill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tag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占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23</a:t>
                </a:r>
                <a:r>
                  <a:rPr lang="zh-CN" altLang="zh-CN" sz="24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位。</a:t>
                </a:r>
                <a:endParaRPr lang="zh-CN" altLang="en-US" sz="24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254AC652-57E1-4151-8152-7616494CA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052" y="1278197"/>
                <a:ext cx="10087896" cy="2487861"/>
              </a:xfrm>
              <a:prstGeom prst="rect">
                <a:avLst/>
              </a:prstGeom>
              <a:blipFill>
                <a:blip r:embed="rId3"/>
                <a:stretch>
                  <a:fillRect l="-846" r="-967" b="-14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组合 10">
            <a:extLst>
              <a:ext uri="{FF2B5EF4-FFF2-40B4-BE49-F238E27FC236}">
                <a16:creationId xmlns:a16="http://schemas.microsoft.com/office/drawing/2014/main" id="{625CED5F-A524-428B-8927-3F17F9DFDD19}"/>
              </a:ext>
            </a:extLst>
          </p:cNvPr>
          <p:cNvGrpSpPr/>
          <p:nvPr/>
        </p:nvGrpSpPr>
        <p:grpSpPr>
          <a:xfrm>
            <a:off x="635245" y="278225"/>
            <a:ext cx="3818767" cy="727643"/>
            <a:chOff x="635243" y="278221"/>
            <a:chExt cx="3818767" cy="727642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CAB781E-8EFF-4FBE-B294-BDA34E09C743}"/>
                </a:ext>
              </a:extLst>
            </p:cNvPr>
            <p:cNvSpPr/>
            <p:nvPr/>
          </p:nvSpPr>
          <p:spPr>
            <a:xfrm>
              <a:off x="635243" y="698086"/>
              <a:ext cx="381876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N-way Set Associative Cache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9D121F9-EA2F-41FB-9983-E9C5E9F4CC84}"/>
                </a:ext>
              </a:extLst>
            </p:cNvPr>
            <p:cNvSpPr/>
            <p:nvPr/>
          </p:nvSpPr>
          <p:spPr>
            <a:xfrm>
              <a:off x="1197484" y="278221"/>
              <a:ext cx="2750368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N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路组相联映射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507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B1FA883-F493-4AEA-9DB6-48B4F5C4C760}"/>
              </a:ext>
            </a:extLst>
          </p:cNvPr>
          <p:cNvGrpSpPr/>
          <p:nvPr/>
        </p:nvGrpSpPr>
        <p:grpSpPr>
          <a:xfrm>
            <a:off x="635245" y="278225"/>
            <a:ext cx="3818767" cy="727643"/>
            <a:chOff x="635243" y="278221"/>
            <a:chExt cx="3818767" cy="727642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3440EC7-7E02-40EB-8369-BCC03C4326D0}"/>
                </a:ext>
              </a:extLst>
            </p:cNvPr>
            <p:cNvSpPr/>
            <p:nvPr/>
          </p:nvSpPr>
          <p:spPr>
            <a:xfrm>
              <a:off x="635243" y="698086"/>
              <a:ext cx="381876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N-way Set Associative Cache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1748BC9-2DB7-4898-A0D1-3D6A15E31E15}"/>
                </a:ext>
              </a:extLst>
            </p:cNvPr>
            <p:cNvSpPr/>
            <p:nvPr/>
          </p:nvSpPr>
          <p:spPr>
            <a:xfrm>
              <a:off x="1197484" y="278221"/>
              <a:ext cx="2750368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N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路组相联映射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2F934810-D499-430E-9B9D-DE177794B3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1034190"/>
              </p:ext>
            </p:extLst>
          </p:nvPr>
        </p:nvGraphicFramePr>
        <p:xfrm>
          <a:off x="2022009" y="1270472"/>
          <a:ext cx="8164209" cy="53197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9163334" imgH="5981831" progId="Visio.Drawing.15">
                  <p:embed/>
                </p:oleObj>
              </mc:Choice>
              <mc:Fallback>
                <p:oleObj name="Visio" r:id="rId3" imgW="9163334" imgH="5981831" progId="Visio.Drawing.15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5B8830D5-06FF-47DE-ACCA-94F152F218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22009" y="1270472"/>
                        <a:ext cx="8164209" cy="531974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6934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2648729" cy="757139"/>
            <a:chOff x="635243" y="278221"/>
            <a:chExt cx="2648729" cy="757138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727582"/>
              <a:ext cx="264872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Summarization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941540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总结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A12E6760-5FF4-440D-8096-99A540C0BF9F}"/>
              </a:ext>
            </a:extLst>
          </p:cNvPr>
          <p:cNvSpPr txBox="1"/>
          <p:nvPr/>
        </p:nvSpPr>
        <p:spPr>
          <a:xfrm>
            <a:off x="1052052" y="1278193"/>
            <a:ext cx="10087896" cy="2981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结构可通过三元组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&lt;SIZE, ASSOC,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BLOCKSIZE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SIZE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：数据部分的总容量（总字节数）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ASSOC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：相联度（组中的块数）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BLOCKSIZE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：一块中所含的字节数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如何解析访存地址？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293CC07-B81D-46D6-A20D-06AAE78702B9}"/>
              </a:ext>
            </a:extLst>
          </p:cNvPr>
          <p:cNvGrpSpPr/>
          <p:nvPr/>
        </p:nvGrpSpPr>
        <p:grpSpPr>
          <a:xfrm>
            <a:off x="4771590" y="3698726"/>
            <a:ext cx="5975350" cy="1122362"/>
            <a:chOff x="1204914" y="4031239"/>
            <a:chExt cx="5975350" cy="1122362"/>
          </a:xfrm>
        </p:grpSpPr>
        <p:sp>
          <p:nvSpPr>
            <p:cNvPr id="8" name="Rectangle 4">
              <a:extLst>
                <a:ext uri="{FF2B5EF4-FFF2-40B4-BE49-F238E27FC236}">
                  <a16:creationId xmlns:a16="http://schemas.microsoft.com/office/drawing/2014/main" id="{B7614230-82D1-40A9-B39C-9F0B9ED4A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4914" y="4043939"/>
              <a:ext cx="2514600" cy="431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kumimoji="0"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F5062CA9-5431-4C18-B350-A179CBCF9C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9514" y="4043939"/>
              <a:ext cx="1600200" cy="431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kumimoji="0"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1" name="Rectangle 6">
              <a:extLst>
                <a:ext uri="{FF2B5EF4-FFF2-40B4-BE49-F238E27FC236}">
                  <a16:creationId xmlns:a16="http://schemas.microsoft.com/office/drawing/2014/main" id="{04F5F38E-C15C-4780-8AD8-D9E2FD1355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9714" y="4043939"/>
              <a:ext cx="1789112" cy="431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kumimoji="0"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12" name="Text Box 7">
              <a:extLst>
                <a:ext uri="{FF2B5EF4-FFF2-40B4-BE49-F238E27FC236}">
                  <a16:creationId xmlns:a16="http://schemas.microsoft.com/office/drawing/2014/main" id="{491CE60F-D0A5-492D-A95D-3FD53DA895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1714" y="4031239"/>
              <a:ext cx="619125" cy="46196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dirty="0">
                  <a:latin typeface="+mn-lt"/>
                </a:rPr>
                <a:t>tag</a:t>
              </a:r>
            </a:p>
          </p:txBody>
        </p:sp>
        <p:sp>
          <p:nvSpPr>
            <p:cNvPr id="13" name="Text Box 8">
              <a:extLst>
                <a:ext uri="{FF2B5EF4-FFF2-40B4-BE49-F238E27FC236}">
                  <a16:creationId xmlns:a16="http://schemas.microsoft.com/office/drawing/2014/main" id="{98B48BAA-9E46-4C8D-AC51-647C479D62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4639" y="4055051"/>
              <a:ext cx="911225" cy="46196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dirty="0">
                  <a:latin typeface="+mn-lt"/>
                </a:rPr>
                <a:t>index</a:t>
              </a:r>
            </a:p>
          </p:txBody>
        </p:sp>
        <p:sp>
          <p:nvSpPr>
            <p:cNvPr id="14" name="Text Box 9">
              <a:extLst>
                <a:ext uri="{FF2B5EF4-FFF2-40B4-BE49-F238E27FC236}">
                  <a16:creationId xmlns:a16="http://schemas.microsoft.com/office/drawing/2014/main" id="{0DC12745-86C6-45BB-B5E5-CC44E9FB35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49876" y="4045526"/>
              <a:ext cx="1743075" cy="46196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dirty="0">
                  <a:latin typeface="+mn-lt"/>
                </a:rPr>
                <a:t>block offset</a:t>
              </a:r>
            </a:p>
          </p:txBody>
        </p:sp>
        <p:sp>
          <p:nvSpPr>
            <p:cNvPr id="15" name="Line 10">
              <a:extLst>
                <a:ext uri="{FF2B5EF4-FFF2-40B4-BE49-F238E27FC236}">
                  <a16:creationId xmlns:a16="http://schemas.microsoft.com/office/drawing/2014/main" id="{C410BAE6-0805-472D-92D9-5645E92BEE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04914" y="4620201"/>
              <a:ext cx="2514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Line 11">
              <a:extLst>
                <a:ext uri="{FF2B5EF4-FFF2-40B4-BE49-F238E27FC236}">
                  <a16:creationId xmlns:a16="http://schemas.microsoft.com/office/drawing/2014/main" id="{81B34F48-CBF9-4846-88E7-B5358FC27D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19514" y="4620201"/>
              <a:ext cx="16002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12">
              <a:extLst>
                <a:ext uri="{FF2B5EF4-FFF2-40B4-BE49-F238E27FC236}">
                  <a16:creationId xmlns:a16="http://schemas.microsoft.com/office/drawing/2014/main" id="{417B32A0-D57E-4390-82E5-CFBCC1D2CB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19714" y="4620201"/>
              <a:ext cx="186055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Text Box 13">
              <a:extLst>
                <a:ext uri="{FF2B5EF4-FFF2-40B4-BE49-F238E27FC236}">
                  <a16:creationId xmlns:a16="http://schemas.microsoft.com/office/drawing/2014/main" id="{AB924DF2-0734-47EC-ADA5-48C4B207F9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47914" y="4693226"/>
              <a:ext cx="330200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400"/>
                <a:t>?</a:t>
              </a:r>
            </a:p>
          </p:txBody>
        </p:sp>
        <p:sp>
          <p:nvSpPr>
            <p:cNvPr id="19" name="Text Box 14">
              <a:extLst>
                <a:ext uri="{FF2B5EF4-FFF2-40B4-BE49-F238E27FC236}">
                  <a16:creationId xmlns:a16="http://schemas.microsoft.com/office/drawing/2014/main" id="{4E14C4F5-5A46-42EA-90A4-3ADCBEFD17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05314" y="4693226"/>
              <a:ext cx="330200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400"/>
                <a:t>?</a:t>
              </a:r>
            </a:p>
          </p:txBody>
        </p:sp>
        <p:sp>
          <p:nvSpPr>
            <p:cNvPr id="21" name="Text Box 15">
              <a:extLst>
                <a:ext uri="{FF2B5EF4-FFF2-40B4-BE49-F238E27FC236}">
                  <a16:creationId xmlns:a16="http://schemas.microsoft.com/office/drawing/2014/main" id="{A18EE78C-C34F-49E0-946D-6ADD201EBC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30926" y="4693226"/>
              <a:ext cx="330200" cy="460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2400"/>
                <a:t>?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FDBF3FF6-BD55-4285-AF39-243B6E2EE567}"/>
                  </a:ext>
                </a:extLst>
              </p:cNvPr>
              <p:cNvSpPr txBox="1"/>
              <p:nvPr/>
            </p:nvSpPr>
            <p:spPr bwMode="auto">
              <a:xfrm>
                <a:off x="712249" y="5203829"/>
                <a:ext cx="4303712" cy="836613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#.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sets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zh-CN" altLang="en-US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SIZE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zh-CN" altLang="en-US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ASSOC</m:t>
                          </m:r>
                          <m:r>
                            <a:rPr lang="zh-CN" alt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m:rPr>
                              <m:nor/>
                            </m:rPr>
                            <a:rPr lang="zh-CN" altLang="en-US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BLOCKSIZE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Object 2">
                <a:extLst>
                  <a:ext uri="{FF2B5EF4-FFF2-40B4-BE49-F238E27FC236}">
                    <a16:creationId xmlns:a16="http://schemas.microsoft.com/office/drawing/2014/main" id="{FDBF3FF6-BD55-4285-AF39-243B6E2EE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12249" y="5203829"/>
                <a:ext cx="4303712" cy="83661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6F795488-1B2B-47BC-8234-A3DB2C6708D0}"/>
              </a:ext>
            </a:extLst>
          </p:cNvPr>
          <p:cNvGrpSpPr/>
          <p:nvPr/>
        </p:nvGrpSpPr>
        <p:grpSpPr>
          <a:xfrm>
            <a:off x="5554227" y="5314342"/>
            <a:ext cx="6016625" cy="995362"/>
            <a:chOff x="5737584" y="5442161"/>
            <a:chExt cx="6016625" cy="995362"/>
          </a:xfrm>
        </p:grpSpPr>
        <p:sp>
          <p:nvSpPr>
            <p:cNvPr id="25" name="Rectangle 4">
              <a:extLst>
                <a:ext uri="{FF2B5EF4-FFF2-40B4-BE49-F238E27FC236}">
                  <a16:creationId xmlns:a16="http://schemas.microsoft.com/office/drawing/2014/main" id="{694BAA92-1F28-4841-ADB3-8DDA08955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7584" y="5456448"/>
              <a:ext cx="2514600" cy="431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kumimoji="0"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6" name="Rectangle 5">
              <a:extLst>
                <a:ext uri="{FF2B5EF4-FFF2-40B4-BE49-F238E27FC236}">
                  <a16:creationId xmlns:a16="http://schemas.microsoft.com/office/drawing/2014/main" id="{F2F284BE-5856-4EF0-8416-ED0D38AD7F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52184" y="5456448"/>
              <a:ext cx="1600200" cy="431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kumimoji="0"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7" name="Rectangle 6">
              <a:extLst>
                <a:ext uri="{FF2B5EF4-FFF2-40B4-BE49-F238E27FC236}">
                  <a16:creationId xmlns:a16="http://schemas.microsoft.com/office/drawing/2014/main" id="{0232B9DB-56F1-4306-8094-B280A3394C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52384" y="5456448"/>
              <a:ext cx="1789112" cy="431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kumimoji="0"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8" name="Text Box 7">
              <a:extLst>
                <a:ext uri="{FF2B5EF4-FFF2-40B4-BE49-F238E27FC236}">
                  <a16:creationId xmlns:a16="http://schemas.microsoft.com/office/drawing/2014/main" id="{D187FBD7-ABF4-408C-8779-F4CBB0409F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04384" y="5442161"/>
              <a:ext cx="619125" cy="46196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dirty="0">
                  <a:latin typeface="+mn-lt"/>
                </a:rPr>
                <a:t>tag</a:t>
              </a:r>
            </a:p>
          </p:txBody>
        </p:sp>
        <p:sp>
          <p:nvSpPr>
            <p:cNvPr id="29" name="Text Box 8">
              <a:extLst>
                <a:ext uri="{FF2B5EF4-FFF2-40B4-BE49-F238E27FC236}">
                  <a16:creationId xmlns:a16="http://schemas.microsoft.com/office/drawing/2014/main" id="{7B0B1A31-073C-4D63-9F14-830C661388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17309" y="5467561"/>
              <a:ext cx="911225" cy="460375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dirty="0">
                  <a:latin typeface="+mn-lt"/>
                </a:rPr>
                <a:t>index</a:t>
              </a:r>
            </a:p>
          </p:txBody>
        </p:sp>
        <p:sp>
          <p:nvSpPr>
            <p:cNvPr id="30" name="Text Box 9">
              <a:extLst>
                <a:ext uri="{FF2B5EF4-FFF2-40B4-BE49-F238E27FC236}">
                  <a16:creationId xmlns:a16="http://schemas.microsoft.com/office/drawing/2014/main" id="{1656244A-FEB6-474A-A839-7B1AE53E25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82546" y="5458036"/>
              <a:ext cx="1743075" cy="461962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dirty="0">
                  <a:latin typeface="+mn-lt"/>
                </a:rPr>
                <a:t>block offset</a:t>
              </a:r>
            </a:p>
          </p:txBody>
        </p:sp>
        <p:sp>
          <p:nvSpPr>
            <p:cNvPr id="31" name="Line 10">
              <a:extLst>
                <a:ext uri="{FF2B5EF4-FFF2-40B4-BE49-F238E27FC236}">
                  <a16:creationId xmlns:a16="http://schemas.microsoft.com/office/drawing/2014/main" id="{66A3C197-2C3A-454B-910F-55BF7C2788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37584" y="5996198"/>
              <a:ext cx="2514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Line 11">
              <a:extLst>
                <a:ext uri="{FF2B5EF4-FFF2-40B4-BE49-F238E27FC236}">
                  <a16:creationId xmlns:a16="http://schemas.microsoft.com/office/drawing/2014/main" id="{22291AE0-86CA-446F-8294-B1AC17956E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252184" y="5996198"/>
              <a:ext cx="16002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Line 12">
              <a:extLst>
                <a:ext uri="{FF2B5EF4-FFF2-40B4-BE49-F238E27FC236}">
                  <a16:creationId xmlns:a16="http://schemas.microsoft.com/office/drawing/2014/main" id="{AED6DDBC-8F79-4391-BA73-3CC3331EBC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852384" y="5996198"/>
              <a:ext cx="186055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Text Box 14">
              <a:extLst>
                <a:ext uri="{FF2B5EF4-FFF2-40B4-BE49-F238E27FC236}">
                  <a16:creationId xmlns:a16="http://schemas.microsoft.com/office/drawing/2014/main" id="{4169D262-3531-41EE-82F0-190EAC01E4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29971" y="6067636"/>
              <a:ext cx="1465263" cy="36988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1800" dirty="0">
                  <a:latin typeface="+mn-lt"/>
                </a:rPr>
                <a:t>log</a:t>
              </a:r>
              <a:r>
                <a:rPr lang="en-US" altLang="zh-CN" sz="1800" baseline="-25000" dirty="0">
                  <a:latin typeface="+mn-lt"/>
                </a:rPr>
                <a:t>2</a:t>
              </a:r>
              <a:r>
                <a:rPr lang="en-US" altLang="zh-CN" sz="1800" dirty="0">
                  <a:latin typeface="+mn-lt"/>
                </a:rPr>
                <a:t>(#. sets)</a:t>
              </a:r>
            </a:p>
          </p:txBody>
        </p:sp>
        <p:sp>
          <p:nvSpPr>
            <p:cNvPr id="35" name="Text Box 15">
              <a:extLst>
                <a:ext uri="{FF2B5EF4-FFF2-40B4-BE49-F238E27FC236}">
                  <a16:creationId xmlns:a16="http://schemas.microsoft.com/office/drawing/2014/main" id="{2F3279D7-6F44-49FD-8B63-56EA6EDE2C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841271" y="6067636"/>
              <a:ext cx="1912938" cy="369887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altLang="zh-CN" sz="1800" dirty="0">
                  <a:latin typeface="+mn-lt"/>
                </a:rPr>
                <a:t>log</a:t>
              </a:r>
              <a:r>
                <a:rPr lang="en-US" altLang="zh-CN" sz="1800" baseline="-25000" dirty="0">
                  <a:latin typeface="+mn-lt"/>
                </a:rPr>
                <a:t>2</a:t>
              </a:r>
              <a:r>
                <a:rPr lang="en-US" altLang="zh-CN" sz="1800" dirty="0">
                  <a:latin typeface="+mn-lt"/>
                </a:rPr>
                <a:t>(BLOCKSIZE)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5417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0B6A126A-3F5F-4D9F-BA7D-F4205A8FF6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5316459"/>
              </p:ext>
            </p:extLst>
          </p:nvPr>
        </p:nvGraphicFramePr>
        <p:xfrm>
          <a:off x="1176590" y="1161108"/>
          <a:ext cx="981587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7" name="组合 6">
            <a:extLst>
              <a:ext uri="{FF2B5EF4-FFF2-40B4-BE49-F238E27FC236}">
                <a16:creationId xmlns:a16="http://schemas.microsoft.com/office/drawing/2014/main" id="{43D8E659-9F7C-457A-89F2-B925CDD5CD01}"/>
              </a:ext>
            </a:extLst>
          </p:cNvPr>
          <p:cNvGrpSpPr/>
          <p:nvPr/>
        </p:nvGrpSpPr>
        <p:grpSpPr>
          <a:xfrm>
            <a:off x="635245" y="278225"/>
            <a:ext cx="5445629" cy="714073"/>
            <a:chOff x="635243" y="278221"/>
            <a:chExt cx="5445629" cy="714072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69D961E-E482-4266-AC67-2063FACCFE0A}"/>
                </a:ext>
              </a:extLst>
            </p:cNvPr>
            <p:cNvSpPr/>
            <p:nvPr/>
          </p:nvSpPr>
          <p:spPr>
            <a:xfrm>
              <a:off x="635243" y="678420"/>
              <a:ext cx="3543465" cy="3138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4 Issues in Cache Design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D6AF4D4-F095-4FEB-ADE8-3051F443406F}"/>
                </a:ext>
              </a:extLst>
            </p:cNvPr>
            <p:cNvSpPr/>
            <p:nvPr/>
          </p:nvSpPr>
          <p:spPr>
            <a:xfrm>
              <a:off x="1197484" y="278221"/>
              <a:ext cx="4883388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Cache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设计中的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4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个基本问题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500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3130510" cy="757139"/>
            <a:chOff x="635243" y="278221"/>
            <a:chExt cx="3130510" cy="757138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727582"/>
              <a:ext cx="313051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Block Replacement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1569660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“块”替换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A12E6760-5FF4-440D-8096-99A540C0BF9F}"/>
              </a:ext>
            </a:extLst>
          </p:cNvPr>
          <p:cNvSpPr txBox="1"/>
          <p:nvPr/>
        </p:nvSpPr>
        <p:spPr>
          <a:xfrm>
            <a:off x="1052052" y="1995949"/>
            <a:ext cx="10087896" cy="2992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直接相联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不需要替换策略，为什么？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组相联和全相联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需要替换策略，常见策略包括：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随机替换（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Random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先进先出（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FIFO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近期最少使用（</a:t>
            </a:r>
            <a:r>
              <a:rPr lang="en-US" altLang="zh-CN" sz="2000" b="1" dirty="0" err="1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LRU</a:t>
            </a:r>
            <a:r>
              <a:rPr lang="zh-CN" altLang="en-US" sz="20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Least Recently Used</a:t>
            </a:r>
            <a:r>
              <a:rPr lang="zh-CN" altLang="en-US" sz="20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510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3032187" cy="737475"/>
            <a:chOff x="635243" y="278221"/>
            <a:chExt cx="3032187" cy="737474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707918"/>
              <a:ext cx="303218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Least Recently Used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835485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LRU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A12E6760-5FF4-440D-8096-99A540C0BF9F}"/>
              </a:ext>
            </a:extLst>
          </p:cNvPr>
          <p:cNvSpPr txBox="1"/>
          <p:nvPr/>
        </p:nvSpPr>
        <p:spPr>
          <a:xfrm>
            <a:off x="1052052" y="1278191"/>
            <a:ext cx="10087896" cy="4931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组内的每行都设置一个计数器，其值越大，说明该行使用频度低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计数器位宽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 log</a:t>
            </a:r>
            <a:r>
              <a:rPr lang="en-US" altLang="zh-CN" sz="20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(N-way)</a:t>
            </a: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访问命中</a:t>
            </a:r>
            <a:endParaRPr lang="en-US" altLang="zh-CN" sz="2400" b="1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将被引用行的计数器设置为“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将计数值小于被引用行旧值的其他行的计数值递增“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1”</a:t>
            </a: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访问缺失</a:t>
            </a:r>
            <a:endParaRPr lang="en-US" altLang="zh-CN" sz="2400" b="1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替换具有最大计数值的行，并设置新分配块的计数值为“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0”</a:t>
            </a: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组内其它所有行的计数值递增“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1”</a:t>
            </a:r>
          </a:p>
        </p:txBody>
      </p:sp>
    </p:spTree>
    <p:extLst>
      <p:ext uri="{BB962C8B-B14F-4D97-AF65-F5344CB8AC3E}">
        <p14:creationId xmlns:p14="http://schemas.microsoft.com/office/powerpoint/2010/main" val="12094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2402923" cy="747307"/>
            <a:chOff x="635243" y="278221"/>
            <a:chExt cx="2402923" cy="747306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717750"/>
              <a:ext cx="240292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</a:t>
              </a:r>
              <a:r>
                <a:rPr lang="en-US" altLang="zh-CN" sz="1400" spc="15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LRU</a:t>
              </a:r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Example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1553630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LRU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实例</a:t>
              </a: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CC65B085-A523-4748-A6FB-C04D5BDBEC85}"/>
              </a:ext>
            </a:extLst>
          </p:cNvPr>
          <p:cNvSpPr txBox="1"/>
          <p:nvPr/>
        </p:nvSpPr>
        <p:spPr>
          <a:xfrm>
            <a:off x="1052052" y="1278191"/>
            <a:ext cx="10087896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主存块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A, B, C, 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都被映射到同一组中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访存流（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Memory Trace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r>
              <a:rPr lang="pt-BR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B C D D D B D E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17">
            <a:extLst>
              <a:ext uri="{FF2B5EF4-FFF2-40B4-BE49-F238E27FC236}">
                <a16:creationId xmlns:a16="http://schemas.microsoft.com/office/drawing/2014/main" id="{C404FF7A-0DBC-4A82-8E0D-D9223A031FA2}"/>
              </a:ext>
            </a:extLst>
          </p:cNvPr>
          <p:cNvGrpSpPr>
            <a:grpSpLocks/>
          </p:cNvGrpSpPr>
          <p:nvPr/>
        </p:nvGrpSpPr>
        <p:grpSpPr bwMode="auto">
          <a:xfrm>
            <a:off x="7672070" y="2611949"/>
            <a:ext cx="2332037" cy="914400"/>
            <a:chOff x="6012160" y="2730406"/>
            <a:chExt cx="2331552" cy="914618"/>
          </a:xfrm>
        </p:grpSpPr>
        <p:sp>
          <p:nvSpPr>
            <p:cNvPr id="24" name="矩形 3">
              <a:extLst>
                <a:ext uri="{FF2B5EF4-FFF2-40B4-BE49-F238E27FC236}">
                  <a16:creationId xmlns:a16="http://schemas.microsoft.com/office/drawing/2014/main" id="{B7F16EC2-5750-4BFA-B206-112109CA8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12160" y="3284984"/>
              <a:ext cx="2304256" cy="360040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endParaRPr lang="zh-CN" altLang="en-US"/>
            </a:p>
          </p:txBody>
        </p:sp>
        <p:cxnSp>
          <p:nvCxnSpPr>
            <p:cNvPr id="25" name="直接连接符 5">
              <a:extLst>
                <a:ext uri="{FF2B5EF4-FFF2-40B4-BE49-F238E27FC236}">
                  <a16:creationId xmlns:a16="http://schemas.microsoft.com/office/drawing/2014/main" id="{7E0331B3-073D-424C-97B6-4EF855601D4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812360" y="3284984"/>
              <a:ext cx="0" cy="360040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" name="直接连接符 6">
              <a:extLst>
                <a:ext uri="{FF2B5EF4-FFF2-40B4-BE49-F238E27FC236}">
                  <a16:creationId xmlns:a16="http://schemas.microsoft.com/office/drawing/2014/main" id="{92260BA9-85F7-4A5A-BE4F-974CF92EF5A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218880" y="3284984"/>
              <a:ext cx="0" cy="360040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" name="TextBox 7">
              <a:extLst>
                <a:ext uri="{FF2B5EF4-FFF2-40B4-BE49-F238E27FC236}">
                  <a16:creationId xmlns:a16="http://schemas.microsoft.com/office/drawing/2014/main" id="{C24B55EF-ED77-407E-BC4F-5DE2F7150E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11664" y="3292822"/>
              <a:ext cx="43204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00" dirty="0">
                  <a:cs typeface="Times New Roman" panose="02020603050405020304" pitchFamily="18" charset="0"/>
                </a:rPr>
                <a:t>V</a:t>
              </a:r>
              <a:endParaRPr lang="zh-CN" altLang="en-US" sz="1600" dirty="0">
                <a:cs typeface="Times New Roman" panose="02020603050405020304" pitchFamily="18" charset="0"/>
              </a:endParaRPr>
            </a:p>
          </p:txBody>
        </p:sp>
        <p:sp>
          <p:nvSpPr>
            <p:cNvPr id="28" name="TextBox 9">
              <a:extLst>
                <a:ext uri="{FF2B5EF4-FFF2-40B4-BE49-F238E27FC236}">
                  <a16:creationId xmlns:a16="http://schemas.microsoft.com/office/drawing/2014/main" id="{8FBCD907-FE81-4B50-AC20-6377266FF6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18880" y="3298632"/>
              <a:ext cx="634424" cy="338554"/>
            </a:xfrm>
            <a:prstGeom prst="rect">
              <a:avLst/>
            </a:prstGeom>
            <a:noFill/>
            <a:ln w="9525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00" dirty="0" err="1">
                  <a:solidFill>
                    <a:srgbClr val="FF0000"/>
                  </a:solidFill>
                  <a:cs typeface="Times New Roman" panose="02020603050405020304" pitchFamily="18" charset="0"/>
                </a:rPr>
                <a:t>LRU</a:t>
              </a:r>
              <a:endParaRPr lang="zh-CN" altLang="en-US" sz="1600" dirty="0"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sp>
          <p:nvSpPr>
            <p:cNvPr id="29" name="TextBox 10">
              <a:extLst>
                <a:ext uri="{FF2B5EF4-FFF2-40B4-BE49-F238E27FC236}">
                  <a16:creationId xmlns:a16="http://schemas.microsoft.com/office/drawing/2014/main" id="{6DF5C5C4-56E3-4963-ADA2-3C4D6AAA59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8880" y="3230383"/>
              <a:ext cx="969512" cy="4002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000" dirty="0">
                  <a:cs typeface="Times New Roman" panose="02020603050405020304" pitchFamily="18" charset="0"/>
                </a:rPr>
                <a:t>tag bit</a:t>
              </a:r>
              <a:endParaRPr lang="zh-CN" altLang="en-US" sz="2000" dirty="0">
                <a:cs typeface="Times New Roman" panose="02020603050405020304" pitchFamily="18" charset="0"/>
              </a:endParaRPr>
            </a:p>
          </p:txBody>
        </p:sp>
        <p:cxnSp>
          <p:nvCxnSpPr>
            <p:cNvPr id="30" name="直接连接符 11">
              <a:extLst>
                <a:ext uri="{FF2B5EF4-FFF2-40B4-BE49-F238E27FC236}">
                  <a16:creationId xmlns:a16="http://schemas.microsoft.com/office/drawing/2014/main" id="{1788BC04-7607-4FC1-9984-6AEDFC7423E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012160" y="2924944"/>
              <a:ext cx="0" cy="288032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1" name="直接连接符 13">
              <a:extLst>
                <a:ext uri="{FF2B5EF4-FFF2-40B4-BE49-F238E27FC236}">
                  <a16:creationId xmlns:a16="http://schemas.microsoft.com/office/drawing/2014/main" id="{41CE40B4-5639-4301-B6BC-5FCB4DB5389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8316416" y="2924944"/>
              <a:ext cx="0" cy="288032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直接连接符 15">
              <a:extLst>
                <a:ext uri="{FF2B5EF4-FFF2-40B4-BE49-F238E27FC236}">
                  <a16:creationId xmlns:a16="http://schemas.microsoft.com/office/drawing/2014/main" id="{31BF58AE-C460-40C0-B64E-5175A49C7C5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012160" y="3068960"/>
              <a:ext cx="2304256" cy="0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3" name="TextBox 16">
              <a:extLst>
                <a:ext uri="{FF2B5EF4-FFF2-40B4-BE49-F238E27FC236}">
                  <a16:creationId xmlns:a16="http://schemas.microsoft.com/office/drawing/2014/main" id="{9CAEB973-738E-46A7-B515-13B9DF1C22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73880" y="2730406"/>
              <a:ext cx="96951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 dirty="0">
                  <a:cs typeface="Times New Roman" panose="02020603050405020304" pitchFamily="18" charset="0"/>
                </a:rPr>
                <a:t>TAG</a:t>
              </a:r>
              <a:endParaRPr lang="zh-CN" altLang="en-US" sz="1600" dirty="0">
                <a:cs typeface="Times New Roman" panose="02020603050405020304" pitchFamily="18" charset="0"/>
              </a:endParaRPr>
            </a:p>
          </p:txBody>
        </p:sp>
      </p:grpSp>
      <p:grpSp>
        <p:nvGrpSpPr>
          <p:cNvPr id="34" name="组合 18">
            <a:extLst>
              <a:ext uri="{FF2B5EF4-FFF2-40B4-BE49-F238E27FC236}">
                <a16:creationId xmlns:a16="http://schemas.microsoft.com/office/drawing/2014/main" id="{7F017901-27B3-424F-9C05-4FFC63CCE60A}"/>
              </a:ext>
            </a:extLst>
          </p:cNvPr>
          <p:cNvGrpSpPr>
            <a:grpSpLocks/>
          </p:cNvGrpSpPr>
          <p:nvPr/>
        </p:nvGrpSpPr>
        <p:grpSpPr bwMode="auto">
          <a:xfrm>
            <a:off x="3004820" y="4249226"/>
            <a:ext cx="2881313" cy="360362"/>
            <a:chOff x="899592" y="3789040"/>
            <a:chExt cx="2880320" cy="360040"/>
          </a:xfrm>
        </p:grpSpPr>
        <p:sp>
          <p:nvSpPr>
            <p:cNvPr id="35" name="矩形 14">
              <a:extLst>
                <a:ext uri="{FF2B5EF4-FFF2-40B4-BE49-F238E27FC236}">
                  <a16:creationId xmlns:a16="http://schemas.microsoft.com/office/drawing/2014/main" id="{8EE7A0E1-F0C4-4E8D-B518-5EFC9CA56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592" y="3789040"/>
              <a:ext cx="720477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 dirty="0">
                  <a:latin typeface="Tahoma" panose="020B0604030504040204" pitchFamily="34" charset="0"/>
                </a:rPr>
                <a:t>(0)</a:t>
              </a:r>
              <a:endParaRPr lang="zh-CN" altLang="en-US" sz="1800" dirty="0">
                <a:latin typeface="Tahoma" panose="020B0604030504040204" pitchFamily="34" charset="0"/>
              </a:endParaRPr>
            </a:p>
          </p:txBody>
        </p:sp>
        <p:sp>
          <p:nvSpPr>
            <p:cNvPr id="36" name="矩形 15">
              <a:extLst>
                <a:ext uri="{FF2B5EF4-FFF2-40B4-BE49-F238E27FC236}">
                  <a16:creationId xmlns:a16="http://schemas.microsoft.com/office/drawing/2014/main" id="{BA275A3E-A5A3-4934-AA66-4930894F3B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0069" y="3789040"/>
              <a:ext cx="720477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latin typeface="Tahoma" panose="020B0604030504040204" pitchFamily="34" charset="0"/>
                </a:rPr>
                <a:t>(1)</a:t>
              </a:r>
              <a:endParaRPr lang="zh-CN" altLang="en-US" sz="1800">
                <a:latin typeface="Tahoma" panose="020B0604030504040204" pitchFamily="34" charset="0"/>
              </a:endParaRPr>
            </a:p>
          </p:txBody>
        </p:sp>
        <p:sp>
          <p:nvSpPr>
            <p:cNvPr id="37" name="矩形 16">
              <a:extLst>
                <a:ext uri="{FF2B5EF4-FFF2-40B4-BE49-F238E27FC236}">
                  <a16:creationId xmlns:a16="http://schemas.microsoft.com/office/drawing/2014/main" id="{F875A065-1ECA-4990-A38E-B9417B978A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0545" y="3789040"/>
              <a:ext cx="718890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latin typeface="Tahoma" panose="020B0604030504040204" pitchFamily="34" charset="0"/>
                </a:rPr>
                <a:t>(2)</a:t>
              </a:r>
              <a:endParaRPr lang="zh-CN" altLang="en-US" sz="1800">
                <a:latin typeface="Tahoma" panose="020B0604030504040204" pitchFamily="34" charset="0"/>
              </a:endParaRPr>
            </a:p>
          </p:txBody>
        </p:sp>
        <p:sp>
          <p:nvSpPr>
            <p:cNvPr id="38" name="矩形 17">
              <a:extLst>
                <a:ext uri="{FF2B5EF4-FFF2-40B4-BE49-F238E27FC236}">
                  <a16:creationId xmlns:a16="http://schemas.microsoft.com/office/drawing/2014/main" id="{1E696AE3-8621-48A7-92AC-B75F6A3F1D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9435" y="3789040"/>
              <a:ext cx="720477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latin typeface="Tahoma" panose="020B0604030504040204" pitchFamily="34" charset="0"/>
                </a:rPr>
                <a:t>(3)</a:t>
              </a:r>
              <a:endParaRPr lang="zh-CN" altLang="en-US" sz="1800">
                <a:latin typeface="Tahoma" panose="020B0604030504040204" pitchFamily="34" charset="0"/>
              </a:endParaRPr>
            </a:p>
          </p:txBody>
        </p:sp>
      </p:grpSp>
      <p:grpSp>
        <p:nvGrpSpPr>
          <p:cNvPr id="39" name="组合 19">
            <a:extLst>
              <a:ext uri="{FF2B5EF4-FFF2-40B4-BE49-F238E27FC236}">
                <a16:creationId xmlns:a16="http://schemas.microsoft.com/office/drawing/2014/main" id="{2AA6296C-7326-4E5B-9F78-E088E9BB2666}"/>
              </a:ext>
            </a:extLst>
          </p:cNvPr>
          <p:cNvGrpSpPr>
            <a:grpSpLocks/>
          </p:cNvGrpSpPr>
          <p:nvPr/>
        </p:nvGrpSpPr>
        <p:grpSpPr bwMode="auto">
          <a:xfrm>
            <a:off x="3004820" y="4636576"/>
            <a:ext cx="2881313" cy="360362"/>
            <a:chOff x="899592" y="3789040"/>
            <a:chExt cx="2880320" cy="360040"/>
          </a:xfrm>
        </p:grpSpPr>
        <p:sp>
          <p:nvSpPr>
            <p:cNvPr id="41" name="矩形 20">
              <a:extLst>
                <a:ext uri="{FF2B5EF4-FFF2-40B4-BE49-F238E27FC236}">
                  <a16:creationId xmlns:a16="http://schemas.microsoft.com/office/drawing/2014/main" id="{5F08671B-3CDC-4947-A425-D30B32EC4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592" y="3789040"/>
              <a:ext cx="720477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latin typeface="Tahoma" panose="020B0604030504040204" pitchFamily="34" charset="0"/>
                </a:rPr>
                <a:t>(2)</a:t>
              </a:r>
              <a:endParaRPr lang="zh-CN" altLang="en-US" sz="1800">
                <a:latin typeface="Tahoma" panose="020B0604030504040204" pitchFamily="34" charset="0"/>
              </a:endParaRPr>
            </a:p>
          </p:txBody>
        </p:sp>
        <p:sp>
          <p:nvSpPr>
            <p:cNvPr id="42" name="矩形 21">
              <a:extLst>
                <a:ext uri="{FF2B5EF4-FFF2-40B4-BE49-F238E27FC236}">
                  <a16:creationId xmlns:a16="http://schemas.microsoft.com/office/drawing/2014/main" id="{B0DFB544-604C-40C6-B6ED-E1305B217B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0069" y="3789040"/>
              <a:ext cx="720477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latin typeface="Tahoma" panose="020B0604030504040204" pitchFamily="34" charset="0"/>
                </a:rPr>
                <a:t>(3)</a:t>
              </a:r>
              <a:endParaRPr lang="zh-CN" altLang="en-US" sz="1800">
                <a:latin typeface="Tahoma" panose="020B0604030504040204" pitchFamily="34" charset="0"/>
              </a:endParaRPr>
            </a:p>
          </p:txBody>
        </p:sp>
        <p:sp>
          <p:nvSpPr>
            <p:cNvPr id="43" name="矩形 22">
              <a:extLst>
                <a:ext uri="{FF2B5EF4-FFF2-40B4-BE49-F238E27FC236}">
                  <a16:creationId xmlns:a16="http://schemas.microsoft.com/office/drawing/2014/main" id="{80B337F5-897A-49BA-B22F-1ACC87D8D9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0545" y="3789040"/>
              <a:ext cx="718890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33CC"/>
                  </a:solidFill>
                  <a:latin typeface="Tahoma" panose="020B0604030504040204" pitchFamily="34" charset="0"/>
                </a:rPr>
                <a:t>(0)B</a:t>
              </a:r>
              <a:endParaRPr lang="zh-CN" altLang="en-US" sz="1800">
                <a:solidFill>
                  <a:srgbClr val="0033CC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4" name="矩形 23">
              <a:extLst>
                <a:ext uri="{FF2B5EF4-FFF2-40B4-BE49-F238E27FC236}">
                  <a16:creationId xmlns:a16="http://schemas.microsoft.com/office/drawing/2014/main" id="{2AE72255-9599-46A9-B31C-CDFCC51994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9435" y="3789040"/>
              <a:ext cx="720477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latin typeface="Tahoma" panose="020B0604030504040204" pitchFamily="34" charset="0"/>
                </a:rPr>
                <a:t>(1)A</a:t>
              </a:r>
              <a:endParaRPr lang="zh-CN" altLang="en-US" sz="1800">
                <a:latin typeface="Tahoma" panose="020B0604030504040204" pitchFamily="34" charset="0"/>
              </a:endParaRPr>
            </a:p>
            <a:p>
              <a:pPr algn="ctr"/>
              <a:endParaRPr lang="zh-CN" altLang="en-US" sz="1800"/>
            </a:p>
          </p:txBody>
        </p:sp>
      </p:grpSp>
      <p:grpSp>
        <p:nvGrpSpPr>
          <p:cNvPr id="45" name="组合 24">
            <a:extLst>
              <a:ext uri="{FF2B5EF4-FFF2-40B4-BE49-F238E27FC236}">
                <a16:creationId xmlns:a16="http://schemas.microsoft.com/office/drawing/2014/main" id="{CEE9052E-48A2-4AC2-8FE0-92EEEE83F7EE}"/>
              </a:ext>
            </a:extLst>
          </p:cNvPr>
          <p:cNvGrpSpPr>
            <a:grpSpLocks/>
          </p:cNvGrpSpPr>
          <p:nvPr/>
        </p:nvGrpSpPr>
        <p:grpSpPr bwMode="auto">
          <a:xfrm>
            <a:off x="3004820" y="5028688"/>
            <a:ext cx="2881313" cy="358775"/>
            <a:chOff x="899592" y="3789040"/>
            <a:chExt cx="2880320" cy="360040"/>
          </a:xfrm>
        </p:grpSpPr>
        <p:sp>
          <p:nvSpPr>
            <p:cNvPr id="46" name="矩形 25">
              <a:extLst>
                <a:ext uri="{FF2B5EF4-FFF2-40B4-BE49-F238E27FC236}">
                  <a16:creationId xmlns:a16="http://schemas.microsoft.com/office/drawing/2014/main" id="{758FF9B3-C757-4E29-A9FB-C2E6B3EDDC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592" y="3789040"/>
              <a:ext cx="720477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33CC"/>
                  </a:solidFill>
                  <a:latin typeface="Tahoma" panose="020B0604030504040204" pitchFamily="34" charset="0"/>
                </a:rPr>
                <a:t>(0)D</a:t>
              </a:r>
              <a:endParaRPr lang="zh-CN" altLang="en-US" sz="1800">
                <a:solidFill>
                  <a:srgbClr val="0033CC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7" name="矩形 26">
              <a:extLst>
                <a:ext uri="{FF2B5EF4-FFF2-40B4-BE49-F238E27FC236}">
                  <a16:creationId xmlns:a16="http://schemas.microsoft.com/office/drawing/2014/main" id="{C953418A-11E9-4502-8BA7-9905CFE770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0069" y="3789040"/>
              <a:ext cx="720477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latin typeface="Tahoma" panose="020B0604030504040204" pitchFamily="34" charset="0"/>
                </a:rPr>
                <a:t>(1)C</a:t>
              </a:r>
              <a:endParaRPr lang="zh-CN" altLang="en-US" sz="1800">
                <a:latin typeface="Tahoma" panose="020B0604030504040204" pitchFamily="34" charset="0"/>
              </a:endParaRPr>
            </a:p>
          </p:txBody>
        </p:sp>
        <p:sp>
          <p:nvSpPr>
            <p:cNvPr id="48" name="矩形 27">
              <a:extLst>
                <a:ext uri="{FF2B5EF4-FFF2-40B4-BE49-F238E27FC236}">
                  <a16:creationId xmlns:a16="http://schemas.microsoft.com/office/drawing/2014/main" id="{6D0C7666-948F-4596-A16C-EF5C07EB79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0545" y="3789040"/>
              <a:ext cx="718890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latin typeface="Tahoma" panose="020B0604030504040204" pitchFamily="34" charset="0"/>
                </a:rPr>
                <a:t>(2)B</a:t>
              </a:r>
              <a:endParaRPr lang="zh-CN" altLang="en-US" sz="1800">
                <a:latin typeface="Tahoma" panose="020B0604030504040204" pitchFamily="34" charset="0"/>
              </a:endParaRPr>
            </a:p>
          </p:txBody>
        </p:sp>
        <p:sp>
          <p:nvSpPr>
            <p:cNvPr id="49" name="矩形 28">
              <a:extLst>
                <a:ext uri="{FF2B5EF4-FFF2-40B4-BE49-F238E27FC236}">
                  <a16:creationId xmlns:a16="http://schemas.microsoft.com/office/drawing/2014/main" id="{AC50CE84-4C43-4AFD-AB74-2E6B4A6FC9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9435" y="3789040"/>
              <a:ext cx="720477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latin typeface="Tahoma" panose="020B0604030504040204" pitchFamily="34" charset="0"/>
                </a:rPr>
                <a:t>(3)A</a:t>
              </a:r>
              <a:endParaRPr lang="zh-CN" altLang="en-US" sz="1800">
                <a:latin typeface="Tahoma" panose="020B0604030504040204" pitchFamily="34" charset="0"/>
              </a:endParaRPr>
            </a:p>
          </p:txBody>
        </p:sp>
      </p:grpSp>
      <p:grpSp>
        <p:nvGrpSpPr>
          <p:cNvPr id="50" name="组合 39">
            <a:extLst>
              <a:ext uri="{FF2B5EF4-FFF2-40B4-BE49-F238E27FC236}">
                <a16:creationId xmlns:a16="http://schemas.microsoft.com/office/drawing/2014/main" id="{5B948ED8-2DF3-4A1D-8571-CB13BEC67596}"/>
              </a:ext>
            </a:extLst>
          </p:cNvPr>
          <p:cNvGrpSpPr>
            <a:grpSpLocks/>
          </p:cNvGrpSpPr>
          <p:nvPr/>
        </p:nvGrpSpPr>
        <p:grpSpPr bwMode="auto">
          <a:xfrm>
            <a:off x="6317933" y="4246051"/>
            <a:ext cx="2879725" cy="360362"/>
            <a:chOff x="899592" y="3789040"/>
            <a:chExt cx="2880320" cy="360040"/>
          </a:xfrm>
        </p:grpSpPr>
        <p:sp>
          <p:nvSpPr>
            <p:cNvPr id="51" name="矩形 40">
              <a:extLst>
                <a:ext uri="{FF2B5EF4-FFF2-40B4-BE49-F238E27FC236}">
                  <a16:creationId xmlns:a16="http://schemas.microsoft.com/office/drawing/2014/main" id="{C163770E-E00A-4D35-A438-CB54CB9D4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592" y="3789040"/>
              <a:ext cx="720874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latin typeface="Tahoma" panose="020B0604030504040204" pitchFamily="34" charset="0"/>
                </a:rPr>
                <a:t>(1)</a:t>
              </a:r>
              <a:endParaRPr lang="zh-CN" altLang="en-US" sz="1800">
                <a:latin typeface="Tahoma" panose="020B0604030504040204" pitchFamily="34" charset="0"/>
              </a:endParaRPr>
            </a:p>
          </p:txBody>
        </p:sp>
        <p:sp>
          <p:nvSpPr>
            <p:cNvPr id="52" name="矩形 41">
              <a:extLst>
                <a:ext uri="{FF2B5EF4-FFF2-40B4-BE49-F238E27FC236}">
                  <a16:creationId xmlns:a16="http://schemas.microsoft.com/office/drawing/2014/main" id="{1DD5D188-7B2B-485C-896B-31CB23EEFA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0466" y="3789040"/>
              <a:ext cx="719286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latin typeface="Tahoma" panose="020B0604030504040204" pitchFamily="34" charset="0"/>
                </a:rPr>
                <a:t>(2)</a:t>
              </a:r>
              <a:endParaRPr lang="zh-CN" altLang="en-US" sz="1800">
                <a:latin typeface="Tahoma" panose="020B0604030504040204" pitchFamily="34" charset="0"/>
              </a:endParaRPr>
            </a:p>
          </p:txBody>
        </p:sp>
        <p:sp>
          <p:nvSpPr>
            <p:cNvPr id="53" name="矩形 42">
              <a:extLst>
                <a:ext uri="{FF2B5EF4-FFF2-40B4-BE49-F238E27FC236}">
                  <a16:creationId xmlns:a16="http://schemas.microsoft.com/office/drawing/2014/main" id="{5FD601EB-C245-4870-9D13-E37295DD9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751" y="3789040"/>
              <a:ext cx="720874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latin typeface="Tahoma" panose="020B0604030504040204" pitchFamily="34" charset="0"/>
                </a:rPr>
                <a:t>(3)</a:t>
              </a:r>
              <a:endParaRPr lang="zh-CN" altLang="en-US" sz="1800">
                <a:latin typeface="Tahoma" panose="020B0604030504040204" pitchFamily="34" charset="0"/>
              </a:endParaRPr>
            </a:p>
          </p:txBody>
        </p:sp>
        <p:sp>
          <p:nvSpPr>
            <p:cNvPr id="54" name="矩形 43">
              <a:extLst>
                <a:ext uri="{FF2B5EF4-FFF2-40B4-BE49-F238E27FC236}">
                  <a16:creationId xmlns:a16="http://schemas.microsoft.com/office/drawing/2014/main" id="{4E0FD105-5B60-4B15-AF86-2AE9A3A54A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0625" y="3789040"/>
              <a:ext cx="719287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latin typeface="Tahoma" panose="020B0604030504040204" pitchFamily="34" charset="0"/>
                </a:rPr>
                <a:t>(</a:t>
              </a:r>
              <a:r>
                <a:rPr lang="en-US" altLang="zh-CN" sz="1800">
                  <a:solidFill>
                    <a:srgbClr val="0033CC"/>
                  </a:solidFill>
                  <a:latin typeface="Tahoma" panose="020B0604030504040204" pitchFamily="34" charset="0"/>
                </a:rPr>
                <a:t>0)A</a:t>
              </a:r>
              <a:endParaRPr lang="zh-CN" altLang="en-US" sz="1800">
                <a:solidFill>
                  <a:srgbClr val="0033CC"/>
                </a:solidFill>
                <a:latin typeface="Tahoma" panose="020B0604030504040204" pitchFamily="34" charset="0"/>
              </a:endParaRPr>
            </a:p>
          </p:txBody>
        </p:sp>
      </p:grpSp>
      <p:grpSp>
        <p:nvGrpSpPr>
          <p:cNvPr id="55" name="组合 44">
            <a:extLst>
              <a:ext uri="{FF2B5EF4-FFF2-40B4-BE49-F238E27FC236}">
                <a16:creationId xmlns:a16="http://schemas.microsoft.com/office/drawing/2014/main" id="{0A982144-CA7E-40F5-B1D3-3C7116334B65}"/>
              </a:ext>
            </a:extLst>
          </p:cNvPr>
          <p:cNvGrpSpPr>
            <a:grpSpLocks/>
          </p:cNvGrpSpPr>
          <p:nvPr/>
        </p:nvGrpSpPr>
        <p:grpSpPr bwMode="auto">
          <a:xfrm>
            <a:off x="6317933" y="4636576"/>
            <a:ext cx="2879725" cy="360362"/>
            <a:chOff x="899592" y="3789040"/>
            <a:chExt cx="2880320" cy="360040"/>
          </a:xfrm>
        </p:grpSpPr>
        <p:sp>
          <p:nvSpPr>
            <p:cNvPr id="56" name="矩形 45">
              <a:extLst>
                <a:ext uri="{FF2B5EF4-FFF2-40B4-BE49-F238E27FC236}">
                  <a16:creationId xmlns:a16="http://schemas.microsoft.com/office/drawing/2014/main" id="{4A36D71D-D67F-4BF8-A66F-6ACB31A5A7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592" y="3789040"/>
              <a:ext cx="720874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latin typeface="Tahoma" panose="020B0604030504040204" pitchFamily="34" charset="0"/>
                </a:rPr>
                <a:t>(3)</a:t>
              </a:r>
              <a:endParaRPr lang="zh-CN" altLang="en-US" sz="1800">
                <a:latin typeface="Tahoma" panose="020B0604030504040204" pitchFamily="34" charset="0"/>
              </a:endParaRPr>
            </a:p>
          </p:txBody>
        </p:sp>
        <p:sp>
          <p:nvSpPr>
            <p:cNvPr id="57" name="矩形 46">
              <a:extLst>
                <a:ext uri="{FF2B5EF4-FFF2-40B4-BE49-F238E27FC236}">
                  <a16:creationId xmlns:a16="http://schemas.microsoft.com/office/drawing/2014/main" id="{2BEEBD95-787A-4ECA-9A6D-E595861DE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0466" y="3789040"/>
              <a:ext cx="719286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33CC"/>
                  </a:solidFill>
                  <a:latin typeface="Tahoma" panose="020B0604030504040204" pitchFamily="34" charset="0"/>
                </a:rPr>
                <a:t>(0)C</a:t>
              </a:r>
              <a:endParaRPr lang="zh-CN" altLang="en-US" sz="1800">
                <a:solidFill>
                  <a:srgbClr val="0033CC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8" name="矩形 47">
              <a:extLst>
                <a:ext uri="{FF2B5EF4-FFF2-40B4-BE49-F238E27FC236}">
                  <a16:creationId xmlns:a16="http://schemas.microsoft.com/office/drawing/2014/main" id="{3B8850B4-4BB4-4845-B456-573B220C7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751" y="3789040"/>
              <a:ext cx="720874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latin typeface="Tahoma" panose="020B0604030504040204" pitchFamily="34" charset="0"/>
                </a:rPr>
                <a:t>(1)B</a:t>
              </a:r>
              <a:endParaRPr lang="zh-CN" altLang="en-US" sz="1800">
                <a:latin typeface="Tahoma" panose="020B0604030504040204" pitchFamily="34" charset="0"/>
              </a:endParaRPr>
            </a:p>
          </p:txBody>
        </p:sp>
        <p:sp>
          <p:nvSpPr>
            <p:cNvPr id="59" name="矩形 48">
              <a:extLst>
                <a:ext uri="{FF2B5EF4-FFF2-40B4-BE49-F238E27FC236}">
                  <a16:creationId xmlns:a16="http://schemas.microsoft.com/office/drawing/2014/main" id="{0ABD2287-EB28-4E03-AFCB-C2267F9AE6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0625" y="3789040"/>
              <a:ext cx="719287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latin typeface="Tahoma" panose="020B0604030504040204" pitchFamily="34" charset="0"/>
                </a:rPr>
                <a:t>(2)A</a:t>
              </a:r>
              <a:endParaRPr lang="zh-CN" altLang="en-US" sz="1800">
                <a:latin typeface="Tahoma" panose="020B0604030504040204" pitchFamily="34" charset="0"/>
              </a:endParaRPr>
            </a:p>
          </p:txBody>
        </p:sp>
      </p:grpSp>
      <p:grpSp>
        <p:nvGrpSpPr>
          <p:cNvPr id="60" name="组合 49">
            <a:extLst>
              <a:ext uri="{FF2B5EF4-FFF2-40B4-BE49-F238E27FC236}">
                <a16:creationId xmlns:a16="http://schemas.microsoft.com/office/drawing/2014/main" id="{5567F13C-1909-4D53-8687-ADDB17F8D1A8}"/>
              </a:ext>
            </a:extLst>
          </p:cNvPr>
          <p:cNvGrpSpPr>
            <a:grpSpLocks/>
          </p:cNvGrpSpPr>
          <p:nvPr/>
        </p:nvGrpSpPr>
        <p:grpSpPr bwMode="auto">
          <a:xfrm>
            <a:off x="6317933" y="5023926"/>
            <a:ext cx="2879725" cy="360362"/>
            <a:chOff x="899592" y="3789040"/>
            <a:chExt cx="2880320" cy="360040"/>
          </a:xfrm>
        </p:grpSpPr>
        <p:sp>
          <p:nvSpPr>
            <p:cNvPr id="61" name="矩形 50">
              <a:extLst>
                <a:ext uri="{FF2B5EF4-FFF2-40B4-BE49-F238E27FC236}">
                  <a16:creationId xmlns:a16="http://schemas.microsoft.com/office/drawing/2014/main" id="{9DD76F7D-FA9E-422C-A086-AC83CA95D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592" y="3789040"/>
              <a:ext cx="720874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33CC"/>
                  </a:solidFill>
                  <a:latin typeface="Tahoma" panose="020B0604030504040204" pitchFamily="34" charset="0"/>
                </a:rPr>
                <a:t>(0)D</a:t>
              </a:r>
              <a:endParaRPr lang="zh-CN" altLang="en-US" sz="1800">
                <a:solidFill>
                  <a:srgbClr val="0033CC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62" name="矩形 51">
              <a:extLst>
                <a:ext uri="{FF2B5EF4-FFF2-40B4-BE49-F238E27FC236}">
                  <a16:creationId xmlns:a16="http://schemas.microsoft.com/office/drawing/2014/main" id="{91FAB417-747B-4D16-9D0B-16E50BBC3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0466" y="3789040"/>
              <a:ext cx="719286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latin typeface="Tahoma" panose="020B0604030504040204" pitchFamily="34" charset="0"/>
                </a:rPr>
                <a:t>(1)C</a:t>
              </a:r>
              <a:endParaRPr lang="zh-CN" altLang="en-US" sz="1800">
                <a:latin typeface="Tahoma" panose="020B0604030504040204" pitchFamily="34" charset="0"/>
              </a:endParaRPr>
            </a:p>
          </p:txBody>
        </p:sp>
        <p:sp>
          <p:nvSpPr>
            <p:cNvPr id="63" name="矩形 52">
              <a:extLst>
                <a:ext uri="{FF2B5EF4-FFF2-40B4-BE49-F238E27FC236}">
                  <a16:creationId xmlns:a16="http://schemas.microsoft.com/office/drawing/2014/main" id="{3604B823-88F7-483B-AFB9-8B1343C40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751" y="3789040"/>
              <a:ext cx="720874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latin typeface="Tahoma" panose="020B0604030504040204" pitchFamily="34" charset="0"/>
                </a:rPr>
                <a:t>(2)B</a:t>
              </a:r>
              <a:endParaRPr lang="zh-CN" altLang="en-US" sz="1800">
                <a:latin typeface="Tahoma" panose="020B0604030504040204" pitchFamily="34" charset="0"/>
              </a:endParaRPr>
            </a:p>
          </p:txBody>
        </p:sp>
        <p:sp>
          <p:nvSpPr>
            <p:cNvPr id="64" name="矩形 53">
              <a:extLst>
                <a:ext uri="{FF2B5EF4-FFF2-40B4-BE49-F238E27FC236}">
                  <a16:creationId xmlns:a16="http://schemas.microsoft.com/office/drawing/2014/main" id="{232FE6A6-F36E-45A1-BC47-14E9C2FE4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0625" y="3789040"/>
              <a:ext cx="719287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latin typeface="Tahoma" panose="020B0604030504040204" pitchFamily="34" charset="0"/>
                </a:rPr>
                <a:t>(3)A</a:t>
              </a:r>
              <a:endParaRPr lang="zh-CN" altLang="en-US" sz="1800">
                <a:latin typeface="Tahoma" panose="020B0604030504040204" pitchFamily="34" charset="0"/>
              </a:endParaRPr>
            </a:p>
          </p:txBody>
        </p:sp>
      </p:grpSp>
      <p:grpSp>
        <p:nvGrpSpPr>
          <p:cNvPr id="65" name="组合 54">
            <a:extLst>
              <a:ext uri="{FF2B5EF4-FFF2-40B4-BE49-F238E27FC236}">
                <a16:creationId xmlns:a16="http://schemas.microsoft.com/office/drawing/2014/main" id="{BCF81361-BF0C-4D7E-A80F-6B7EE265C9AA}"/>
              </a:ext>
            </a:extLst>
          </p:cNvPr>
          <p:cNvGrpSpPr>
            <a:grpSpLocks/>
          </p:cNvGrpSpPr>
          <p:nvPr/>
        </p:nvGrpSpPr>
        <p:grpSpPr bwMode="auto">
          <a:xfrm>
            <a:off x="6317933" y="5411276"/>
            <a:ext cx="2879725" cy="360362"/>
            <a:chOff x="899592" y="3789040"/>
            <a:chExt cx="2880320" cy="360040"/>
          </a:xfrm>
        </p:grpSpPr>
        <p:sp>
          <p:nvSpPr>
            <p:cNvPr id="66" name="矩形 55">
              <a:extLst>
                <a:ext uri="{FF2B5EF4-FFF2-40B4-BE49-F238E27FC236}">
                  <a16:creationId xmlns:a16="http://schemas.microsoft.com/office/drawing/2014/main" id="{3773A1B4-F39C-42A7-834D-086A612BFA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592" y="3789040"/>
              <a:ext cx="720874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latin typeface="Tahoma" panose="020B0604030504040204" pitchFamily="34" charset="0"/>
                </a:rPr>
                <a:t>(1)D</a:t>
              </a:r>
              <a:endParaRPr lang="zh-CN" altLang="en-US" sz="1800">
                <a:latin typeface="Tahoma" panose="020B0604030504040204" pitchFamily="34" charset="0"/>
              </a:endParaRPr>
            </a:p>
          </p:txBody>
        </p:sp>
        <p:sp>
          <p:nvSpPr>
            <p:cNvPr id="67" name="矩形 56">
              <a:extLst>
                <a:ext uri="{FF2B5EF4-FFF2-40B4-BE49-F238E27FC236}">
                  <a16:creationId xmlns:a16="http://schemas.microsoft.com/office/drawing/2014/main" id="{D07F7F90-BB4D-488C-A552-82C8480427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0466" y="3789040"/>
              <a:ext cx="719286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latin typeface="Tahoma" panose="020B0604030504040204" pitchFamily="34" charset="0"/>
                </a:rPr>
                <a:t>(2)C</a:t>
              </a:r>
              <a:endParaRPr lang="zh-CN" altLang="en-US" sz="1800">
                <a:latin typeface="Tahoma" panose="020B0604030504040204" pitchFamily="34" charset="0"/>
              </a:endParaRPr>
            </a:p>
          </p:txBody>
        </p:sp>
        <p:sp>
          <p:nvSpPr>
            <p:cNvPr id="68" name="矩形 57">
              <a:extLst>
                <a:ext uri="{FF2B5EF4-FFF2-40B4-BE49-F238E27FC236}">
                  <a16:creationId xmlns:a16="http://schemas.microsoft.com/office/drawing/2014/main" id="{8200D8A5-2E90-4BB5-8E58-5AE9CD12AB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751" y="3789040"/>
              <a:ext cx="720874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33CC"/>
                  </a:solidFill>
                  <a:latin typeface="Tahoma" panose="020B0604030504040204" pitchFamily="34" charset="0"/>
                </a:rPr>
                <a:t>(0)B</a:t>
              </a:r>
              <a:endParaRPr lang="zh-CN" altLang="en-US" sz="1800">
                <a:solidFill>
                  <a:srgbClr val="0033CC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69" name="矩形 58">
              <a:extLst>
                <a:ext uri="{FF2B5EF4-FFF2-40B4-BE49-F238E27FC236}">
                  <a16:creationId xmlns:a16="http://schemas.microsoft.com/office/drawing/2014/main" id="{BC51E01B-5ACA-47E5-AEBE-8CA0F783B0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0625" y="3789040"/>
              <a:ext cx="719287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latin typeface="Tahoma" panose="020B0604030504040204" pitchFamily="34" charset="0"/>
                </a:rPr>
                <a:t>(3)A</a:t>
              </a:r>
              <a:endParaRPr lang="zh-CN" altLang="en-US" sz="1800">
                <a:latin typeface="Tahoma" panose="020B0604030504040204" pitchFamily="34" charset="0"/>
              </a:endParaRPr>
            </a:p>
          </p:txBody>
        </p:sp>
      </p:grpSp>
      <p:grpSp>
        <p:nvGrpSpPr>
          <p:cNvPr id="70" name="组合 64">
            <a:extLst>
              <a:ext uri="{FF2B5EF4-FFF2-40B4-BE49-F238E27FC236}">
                <a16:creationId xmlns:a16="http://schemas.microsoft.com/office/drawing/2014/main" id="{FAD7280C-014A-4808-8481-5A7C26EA1E39}"/>
              </a:ext>
            </a:extLst>
          </p:cNvPr>
          <p:cNvGrpSpPr>
            <a:grpSpLocks/>
          </p:cNvGrpSpPr>
          <p:nvPr/>
        </p:nvGrpSpPr>
        <p:grpSpPr bwMode="auto">
          <a:xfrm>
            <a:off x="3004820" y="5416038"/>
            <a:ext cx="2881313" cy="358775"/>
            <a:chOff x="899592" y="3789040"/>
            <a:chExt cx="2880320" cy="360040"/>
          </a:xfrm>
        </p:grpSpPr>
        <p:sp>
          <p:nvSpPr>
            <p:cNvPr id="71" name="矩形 65">
              <a:extLst>
                <a:ext uri="{FF2B5EF4-FFF2-40B4-BE49-F238E27FC236}">
                  <a16:creationId xmlns:a16="http://schemas.microsoft.com/office/drawing/2014/main" id="{C11A8291-C3F7-46EC-82EA-7664CA0D1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592" y="3789040"/>
              <a:ext cx="720477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33CC"/>
                  </a:solidFill>
                  <a:latin typeface="Tahoma" panose="020B0604030504040204" pitchFamily="34" charset="0"/>
                </a:rPr>
                <a:t>(0)D</a:t>
              </a:r>
              <a:endParaRPr lang="zh-CN" altLang="en-US" sz="1800">
                <a:solidFill>
                  <a:srgbClr val="0033CC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72" name="矩形 66">
              <a:extLst>
                <a:ext uri="{FF2B5EF4-FFF2-40B4-BE49-F238E27FC236}">
                  <a16:creationId xmlns:a16="http://schemas.microsoft.com/office/drawing/2014/main" id="{D6C54EA7-3060-43AE-B7EC-5A7AC50692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0069" y="3789040"/>
              <a:ext cx="720477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latin typeface="Tahoma" panose="020B0604030504040204" pitchFamily="34" charset="0"/>
                </a:rPr>
                <a:t>(1)C</a:t>
              </a:r>
              <a:endParaRPr lang="zh-CN" altLang="en-US" sz="1800">
                <a:latin typeface="Tahoma" panose="020B0604030504040204" pitchFamily="34" charset="0"/>
              </a:endParaRPr>
            </a:p>
          </p:txBody>
        </p:sp>
        <p:sp>
          <p:nvSpPr>
            <p:cNvPr id="73" name="矩形 67">
              <a:extLst>
                <a:ext uri="{FF2B5EF4-FFF2-40B4-BE49-F238E27FC236}">
                  <a16:creationId xmlns:a16="http://schemas.microsoft.com/office/drawing/2014/main" id="{56485EC5-7AEF-4E3C-A7EE-152274C1F4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0545" y="3789040"/>
              <a:ext cx="718890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latin typeface="Tahoma" panose="020B0604030504040204" pitchFamily="34" charset="0"/>
                </a:rPr>
                <a:t>(2)B</a:t>
              </a:r>
              <a:endParaRPr lang="zh-CN" altLang="en-US" sz="1800">
                <a:latin typeface="Tahoma" panose="020B0604030504040204" pitchFamily="34" charset="0"/>
              </a:endParaRPr>
            </a:p>
          </p:txBody>
        </p:sp>
        <p:sp>
          <p:nvSpPr>
            <p:cNvPr id="74" name="矩形 68">
              <a:extLst>
                <a:ext uri="{FF2B5EF4-FFF2-40B4-BE49-F238E27FC236}">
                  <a16:creationId xmlns:a16="http://schemas.microsoft.com/office/drawing/2014/main" id="{B2286615-B5A2-4F42-8FD8-E44ADFB76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9435" y="3789040"/>
              <a:ext cx="720477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latin typeface="Tahoma" panose="020B0604030504040204" pitchFamily="34" charset="0"/>
                </a:rPr>
                <a:t>(3)A</a:t>
              </a:r>
              <a:endParaRPr lang="zh-CN" altLang="en-US" sz="1800">
                <a:latin typeface="Tahoma" panose="020B0604030504040204" pitchFamily="34" charset="0"/>
              </a:endParaRPr>
            </a:p>
          </p:txBody>
        </p:sp>
      </p:grpSp>
      <p:grpSp>
        <p:nvGrpSpPr>
          <p:cNvPr id="75" name="组合 69">
            <a:extLst>
              <a:ext uri="{FF2B5EF4-FFF2-40B4-BE49-F238E27FC236}">
                <a16:creationId xmlns:a16="http://schemas.microsoft.com/office/drawing/2014/main" id="{C1835AA4-94B6-45F5-BF26-D4B0F84CA1A0}"/>
              </a:ext>
            </a:extLst>
          </p:cNvPr>
          <p:cNvGrpSpPr>
            <a:grpSpLocks/>
          </p:cNvGrpSpPr>
          <p:nvPr/>
        </p:nvGrpSpPr>
        <p:grpSpPr bwMode="auto">
          <a:xfrm>
            <a:off x="6317933" y="5798626"/>
            <a:ext cx="2879725" cy="360362"/>
            <a:chOff x="899592" y="3789040"/>
            <a:chExt cx="2880320" cy="360040"/>
          </a:xfrm>
        </p:grpSpPr>
        <p:sp>
          <p:nvSpPr>
            <p:cNvPr id="76" name="矩形 70">
              <a:extLst>
                <a:ext uri="{FF2B5EF4-FFF2-40B4-BE49-F238E27FC236}">
                  <a16:creationId xmlns:a16="http://schemas.microsoft.com/office/drawing/2014/main" id="{313EE063-48C8-4745-BC54-2BDE6E4D0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592" y="3789040"/>
              <a:ext cx="720874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latin typeface="Tahoma" panose="020B0604030504040204" pitchFamily="34" charset="0"/>
                </a:rPr>
                <a:t>(1)D</a:t>
              </a:r>
              <a:endParaRPr lang="zh-CN" altLang="en-US" sz="1800">
                <a:latin typeface="Tahoma" panose="020B0604030504040204" pitchFamily="34" charset="0"/>
              </a:endParaRPr>
            </a:p>
          </p:txBody>
        </p:sp>
        <p:sp>
          <p:nvSpPr>
            <p:cNvPr id="77" name="矩形 71">
              <a:extLst>
                <a:ext uri="{FF2B5EF4-FFF2-40B4-BE49-F238E27FC236}">
                  <a16:creationId xmlns:a16="http://schemas.microsoft.com/office/drawing/2014/main" id="{23243278-1C20-4934-91B9-21AA1B3A3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0466" y="3789040"/>
              <a:ext cx="719286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latin typeface="Tahoma" panose="020B0604030504040204" pitchFamily="34" charset="0"/>
                </a:rPr>
                <a:t>(3)C</a:t>
              </a:r>
              <a:endParaRPr lang="zh-CN" altLang="en-US" sz="1800">
                <a:latin typeface="Tahoma" panose="020B0604030504040204" pitchFamily="34" charset="0"/>
              </a:endParaRPr>
            </a:p>
          </p:txBody>
        </p:sp>
        <p:sp>
          <p:nvSpPr>
            <p:cNvPr id="78" name="矩形 72">
              <a:extLst>
                <a:ext uri="{FF2B5EF4-FFF2-40B4-BE49-F238E27FC236}">
                  <a16:creationId xmlns:a16="http://schemas.microsoft.com/office/drawing/2014/main" id="{A72550E8-F4AB-4C8A-9D7F-C23868BC2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39751" y="3789040"/>
              <a:ext cx="720874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latin typeface="Tahoma" panose="020B0604030504040204" pitchFamily="34" charset="0"/>
                </a:rPr>
                <a:t>(2)B</a:t>
              </a:r>
              <a:endParaRPr lang="zh-CN" altLang="en-US" sz="1800">
                <a:latin typeface="Tahoma" panose="020B0604030504040204" pitchFamily="34" charset="0"/>
              </a:endParaRPr>
            </a:p>
          </p:txBody>
        </p:sp>
        <p:sp>
          <p:nvSpPr>
            <p:cNvPr id="79" name="矩形 73">
              <a:extLst>
                <a:ext uri="{FF2B5EF4-FFF2-40B4-BE49-F238E27FC236}">
                  <a16:creationId xmlns:a16="http://schemas.microsoft.com/office/drawing/2014/main" id="{DA41528C-04FD-466D-90E2-34803F097D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0625" y="3789040"/>
              <a:ext cx="719287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33CC"/>
                  </a:solidFill>
                  <a:latin typeface="Tahoma" panose="020B0604030504040204" pitchFamily="34" charset="0"/>
                </a:rPr>
                <a:t>(0)E</a:t>
              </a:r>
              <a:endParaRPr lang="zh-CN" altLang="en-US" sz="1800">
                <a:solidFill>
                  <a:srgbClr val="0033CC"/>
                </a:solidFill>
                <a:latin typeface="Tahoma" panose="020B0604030504040204" pitchFamily="34" charset="0"/>
              </a:endParaRPr>
            </a:p>
          </p:txBody>
        </p:sp>
      </p:grpSp>
      <p:grpSp>
        <p:nvGrpSpPr>
          <p:cNvPr id="80" name="组合 74">
            <a:extLst>
              <a:ext uri="{FF2B5EF4-FFF2-40B4-BE49-F238E27FC236}">
                <a16:creationId xmlns:a16="http://schemas.microsoft.com/office/drawing/2014/main" id="{B77DE45E-A5C2-4EAF-BB2E-FE93D8C648F7}"/>
              </a:ext>
            </a:extLst>
          </p:cNvPr>
          <p:cNvGrpSpPr>
            <a:grpSpLocks/>
          </p:cNvGrpSpPr>
          <p:nvPr/>
        </p:nvGrpSpPr>
        <p:grpSpPr bwMode="auto">
          <a:xfrm>
            <a:off x="3004820" y="5803388"/>
            <a:ext cx="2881313" cy="358775"/>
            <a:chOff x="899592" y="3789040"/>
            <a:chExt cx="2880320" cy="360040"/>
          </a:xfrm>
        </p:grpSpPr>
        <p:sp>
          <p:nvSpPr>
            <p:cNvPr id="81" name="矩形 75">
              <a:extLst>
                <a:ext uri="{FF2B5EF4-FFF2-40B4-BE49-F238E27FC236}">
                  <a16:creationId xmlns:a16="http://schemas.microsoft.com/office/drawing/2014/main" id="{9BA965F2-458B-4CFF-9A9B-7409845E29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592" y="3789040"/>
              <a:ext cx="720477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solidFill>
                    <a:srgbClr val="0033CC"/>
                  </a:solidFill>
                  <a:latin typeface="Tahoma" panose="020B0604030504040204" pitchFamily="34" charset="0"/>
                </a:rPr>
                <a:t>(0)D</a:t>
              </a:r>
              <a:endParaRPr lang="zh-CN" altLang="en-US" sz="1800">
                <a:solidFill>
                  <a:srgbClr val="0033CC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82" name="矩形 76">
              <a:extLst>
                <a:ext uri="{FF2B5EF4-FFF2-40B4-BE49-F238E27FC236}">
                  <a16:creationId xmlns:a16="http://schemas.microsoft.com/office/drawing/2014/main" id="{E200CA25-7D07-4176-B476-CAEA91B276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0069" y="3789040"/>
              <a:ext cx="720477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latin typeface="Tahoma" panose="020B0604030504040204" pitchFamily="34" charset="0"/>
                </a:rPr>
                <a:t>(2)C</a:t>
              </a:r>
              <a:endParaRPr lang="zh-CN" altLang="en-US" sz="1800">
                <a:latin typeface="Tahoma" panose="020B0604030504040204" pitchFamily="34" charset="0"/>
              </a:endParaRPr>
            </a:p>
          </p:txBody>
        </p:sp>
        <p:sp>
          <p:nvSpPr>
            <p:cNvPr id="83" name="矩形 77">
              <a:extLst>
                <a:ext uri="{FF2B5EF4-FFF2-40B4-BE49-F238E27FC236}">
                  <a16:creationId xmlns:a16="http://schemas.microsoft.com/office/drawing/2014/main" id="{96753AD4-5975-4A44-B154-FD720D598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0545" y="3789040"/>
              <a:ext cx="718890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latin typeface="Tahoma" panose="020B0604030504040204" pitchFamily="34" charset="0"/>
                </a:rPr>
                <a:t>(1)B</a:t>
              </a:r>
              <a:endParaRPr lang="zh-CN" altLang="en-US" sz="1800">
                <a:latin typeface="Tahoma" panose="020B0604030504040204" pitchFamily="34" charset="0"/>
              </a:endParaRPr>
            </a:p>
          </p:txBody>
        </p:sp>
        <p:sp>
          <p:nvSpPr>
            <p:cNvPr id="84" name="矩形 78">
              <a:extLst>
                <a:ext uri="{FF2B5EF4-FFF2-40B4-BE49-F238E27FC236}">
                  <a16:creationId xmlns:a16="http://schemas.microsoft.com/office/drawing/2014/main" id="{526BC401-E554-4876-A20A-AE557D5FB6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59435" y="3789040"/>
              <a:ext cx="720477" cy="360040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800">
                  <a:latin typeface="Tahoma" panose="020B0604030504040204" pitchFamily="34" charset="0"/>
                </a:rPr>
                <a:t>(3)A</a:t>
              </a:r>
              <a:endParaRPr lang="zh-CN" altLang="en-US" sz="1800">
                <a:latin typeface="Tahoma" panose="020B0604030504040204" pitchFamily="34" charset="0"/>
              </a:endParaRPr>
            </a:p>
          </p:txBody>
        </p:sp>
      </p:grpSp>
      <p:sp>
        <p:nvSpPr>
          <p:cNvPr id="85" name="TextBox 79">
            <a:extLst>
              <a:ext uri="{FF2B5EF4-FFF2-40B4-BE49-F238E27FC236}">
                <a16:creationId xmlns:a16="http://schemas.microsoft.com/office/drawing/2014/main" id="{ADD5CFC8-FFE1-4A81-BE70-40A14CF04D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2119" y="3787263"/>
            <a:ext cx="43024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注：括号中的数字表示计数器的取值</a:t>
            </a: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E9C11E25-C238-4E71-8565-3BE430E51A18}"/>
              </a:ext>
            </a:extLst>
          </p:cNvPr>
          <p:cNvCxnSpPr>
            <a:stCxn id="28" idx="2"/>
          </p:cNvCxnSpPr>
          <p:nvPr/>
        </p:nvCxnSpPr>
        <p:spPr>
          <a:xfrm>
            <a:off x="9196319" y="3518513"/>
            <a:ext cx="375650" cy="268750"/>
          </a:xfrm>
          <a:prstGeom prst="straightConnector1">
            <a:avLst/>
          </a:prstGeom>
          <a:ln w="28575">
            <a:solidFill>
              <a:srgbClr val="FF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99E50DFD-1D16-43B2-92D8-DEF3DBB0AC6C}"/>
              </a:ext>
            </a:extLst>
          </p:cNvPr>
          <p:cNvSpPr txBox="1"/>
          <p:nvPr/>
        </p:nvSpPr>
        <p:spPr>
          <a:xfrm>
            <a:off x="9355659" y="3731452"/>
            <a:ext cx="1872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计数器（引用位）</a:t>
            </a:r>
          </a:p>
        </p:txBody>
      </p:sp>
      <p:sp>
        <p:nvSpPr>
          <p:cNvPr id="86" name="TextBox 118">
            <a:extLst>
              <a:ext uri="{FF2B5EF4-FFF2-40B4-BE49-F238E27FC236}">
                <a16:creationId xmlns:a16="http://schemas.microsoft.com/office/drawing/2014/main" id="{D43A642C-9BBB-4BDD-921D-4EF40C4C54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249" y="2967335"/>
            <a:ext cx="23399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优势？劣势？</a:t>
            </a:r>
          </a:p>
        </p:txBody>
      </p:sp>
    </p:spTree>
    <p:extLst>
      <p:ext uri="{BB962C8B-B14F-4D97-AF65-F5344CB8AC3E}">
        <p14:creationId xmlns:p14="http://schemas.microsoft.com/office/powerpoint/2010/main" val="91021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4" grpId="0"/>
      <p:bldP spid="8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2648729" cy="757139"/>
            <a:chOff x="635243" y="278221"/>
            <a:chExt cx="2648729" cy="757138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727582"/>
              <a:ext cx="264872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Summarization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941540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总结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A12E6760-5FF4-440D-8096-99A540C0BF9F}"/>
              </a:ext>
            </a:extLst>
          </p:cNvPr>
          <p:cNvSpPr txBox="1"/>
          <p:nvPr/>
        </p:nvSpPr>
        <p:spPr>
          <a:xfrm>
            <a:off x="845574" y="1278193"/>
            <a:ext cx="10510683" cy="4100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替换算法都是</a:t>
            </a: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实现的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LRU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是基于历史经验的替换策略，较准确地反映了程序的时间局部性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当相联度较大时（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路），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LRU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的实现代价大，可使用</a:t>
            </a: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近似</a:t>
            </a:r>
            <a:r>
              <a:rPr lang="en-US" altLang="zh-CN" sz="2400" b="1" dirty="0" err="1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LRU</a:t>
            </a: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替换策略</a:t>
            </a:r>
            <a:endParaRPr lang="en-US" altLang="zh-CN" sz="2400" b="1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首先跟踪记录哪一对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行是近期最少使用的（使用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位引用位）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然后跟踪记录每对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中哪一行又是近期最少使用的（使用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位引用位）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对于更高的相联度，也可以采用随机替换策略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硬件易于实现，代价低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有时候，其性能好于（近似）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LRU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替换策略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8044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5445629" cy="714073"/>
            <a:chOff x="635243" y="278221"/>
            <a:chExt cx="5445629" cy="71407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678420"/>
              <a:ext cx="3543465" cy="3138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4 Issues in Cache Design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4883388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Cache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设计中的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4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个基本问题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0B6A126A-3F5F-4D9F-BA7D-F4205A8FF6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20679"/>
              </p:ext>
            </p:extLst>
          </p:nvPr>
        </p:nvGraphicFramePr>
        <p:xfrm>
          <a:off x="1176590" y="1161108"/>
          <a:ext cx="9815871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5476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6" y="278225"/>
            <a:ext cx="3779178" cy="830998"/>
            <a:chOff x="908364" y="278221"/>
            <a:chExt cx="3779178" cy="83099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4" y="801441"/>
              <a:ext cx="311736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Typical PC Organization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3490058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典型的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PC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机组织结构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9F9FDBB7-97F3-4020-86A7-3576B5FE58F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08809" y="1280379"/>
            <a:ext cx="7778339" cy="501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840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4" y="278225"/>
            <a:ext cx="5363556" cy="757139"/>
            <a:chOff x="635242" y="278221"/>
            <a:chExt cx="5363556" cy="757138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2" y="727582"/>
              <a:ext cx="349430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Issues of Handling Write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48013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处理“写”操作需要考虑的问题</a:t>
              </a:r>
            </a:p>
          </p:txBody>
        </p:sp>
      </p:grp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CA9797A3-2FD4-4FDB-B3CB-F3A26F5A5531}"/>
              </a:ext>
            </a:extLst>
          </p:cNvPr>
          <p:cNvSpPr/>
          <p:nvPr/>
        </p:nvSpPr>
        <p:spPr>
          <a:xfrm>
            <a:off x="1918414" y="1991951"/>
            <a:ext cx="8366128" cy="1071716"/>
          </a:xfrm>
          <a:prstGeom prst="roundRect">
            <a:avLst/>
          </a:prstGeom>
          <a:gradFill flip="none" rotWithShape="1">
            <a:gsLst>
              <a:gs pos="0">
                <a:srgbClr val="FF9900">
                  <a:tint val="66000"/>
                  <a:satMod val="160000"/>
                </a:srgbClr>
              </a:gs>
              <a:gs pos="50000">
                <a:srgbClr val="FF9900">
                  <a:tint val="44500"/>
                  <a:satMod val="160000"/>
                </a:srgbClr>
              </a:gs>
              <a:gs pos="100000">
                <a:srgbClr val="FF9900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写命中时，如何更新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中的内容？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FD359D2A-9966-43F6-AE72-0456E0BF3539}"/>
              </a:ext>
            </a:extLst>
          </p:cNvPr>
          <p:cNvSpPr/>
          <p:nvPr/>
        </p:nvSpPr>
        <p:spPr>
          <a:xfrm>
            <a:off x="1918413" y="3791254"/>
            <a:ext cx="8366129" cy="1071716"/>
          </a:xfrm>
          <a:prstGeom prst="roundRect">
            <a:avLst/>
          </a:prstGeom>
          <a:gradFill flip="none" rotWithShape="1">
            <a:gsLst>
              <a:gs pos="0">
                <a:srgbClr val="FF9900">
                  <a:tint val="66000"/>
                  <a:satMod val="160000"/>
                </a:srgbClr>
              </a:gs>
              <a:gs pos="50000">
                <a:srgbClr val="FF9900">
                  <a:tint val="44500"/>
                  <a:satMod val="160000"/>
                </a:srgbClr>
              </a:gs>
              <a:gs pos="100000">
                <a:srgbClr val="FF9900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  <a:buClr>
                <a:srgbClr val="FF9900"/>
              </a:buClr>
            </a:pP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写缺失时，是否需要在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中分配新的“行”？</a:t>
            </a:r>
            <a:endParaRPr lang="en-US" altLang="zh-CN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001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2717555" cy="737475"/>
            <a:chOff x="635243" y="278221"/>
            <a:chExt cx="2717555" cy="737474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707918"/>
              <a:ext cx="271755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Write Hit Policy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207685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写命中策略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A12E6760-5FF4-440D-8096-99A540C0BF9F}"/>
              </a:ext>
            </a:extLst>
          </p:cNvPr>
          <p:cNvSpPr txBox="1"/>
          <p:nvPr/>
        </p:nvSpPr>
        <p:spPr>
          <a:xfrm>
            <a:off x="1052052" y="1278193"/>
            <a:ext cx="10087896" cy="3535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写直达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WT, Write Through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信息被同时写入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行和下一级存储的对应块中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写回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WB, Write Back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信息仅写入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行中，被改写的行只有被替换时才写回下一级存储的对应块中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写驱逐（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WE, Write Evict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9058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2540574" cy="737476"/>
            <a:chOff x="635243" y="278221"/>
            <a:chExt cx="2540574" cy="737475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698086"/>
              <a:ext cx="2540574" cy="317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Write Through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1319977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写直达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8" name="Rectangle 4">
            <a:extLst>
              <a:ext uri="{FF2B5EF4-FFF2-40B4-BE49-F238E27FC236}">
                <a16:creationId xmlns:a16="http://schemas.microsoft.com/office/drawing/2014/main" id="{F6DBC48F-0C2E-4803-A395-8AC66FAF18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3530" y="1996513"/>
            <a:ext cx="1371600" cy="1066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9" name="Text Box 5">
            <a:extLst>
              <a:ext uri="{FF2B5EF4-FFF2-40B4-BE49-F238E27FC236}">
                <a16:creationId xmlns:a16="http://schemas.microsoft.com/office/drawing/2014/main" id="{A134D233-94CC-45CE-8445-8A05B4D0CD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3078" y="2301313"/>
            <a:ext cx="95250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ache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928E702D-EE82-4F3D-8982-C8C6F267AF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8130" y="4053913"/>
            <a:ext cx="3886200" cy="1371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4" name="Text Box 7">
            <a:extLst>
              <a:ext uri="{FF2B5EF4-FFF2-40B4-BE49-F238E27FC236}">
                <a16:creationId xmlns:a16="http://schemas.microsoft.com/office/drawing/2014/main" id="{23FC4B19-4BF0-4C1B-9151-8A5E8F5AB7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750" y="3518280"/>
            <a:ext cx="295465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下一级存储（主存）</a:t>
            </a:r>
            <a:endParaRPr lang="en-US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Line 8">
            <a:extLst>
              <a:ext uri="{FF2B5EF4-FFF2-40B4-BE49-F238E27FC236}">
                <a16:creationId xmlns:a16="http://schemas.microsoft.com/office/drawing/2014/main" id="{E68D6375-F665-423E-8FA2-B4C35DC8B2B4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9330" y="1615513"/>
            <a:ext cx="0" cy="990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Rectangle 9">
            <a:extLst>
              <a:ext uri="{FF2B5EF4-FFF2-40B4-BE49-F238E27FC236}">
                <a16:creationId xmlns:a16="http://schemas.microsoft.com/office/drawing/2014/main" id="{22CB9CD5-69D8-40B5-9DB9-C31AC44EA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3530" y="2606113"/>
            <a:ext cx="1371600" cy="152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BE7C299C-8190-4440-B739-7699C76FB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3530" y="4587313"/>
            <a:ext cx="1371600" cy="152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29" name="Rectangle 12">
            <a:extLst>
              <a:ext uri="{FF2B5EF4-FFF2-40B4-BE49-F238E27FC236}">
                <a16:creationId xmlns:a16="http://schemas.microsoft.com/office/drawing/2014/main" id="{387C280E-BDE4-460B-81D9-DF020B6A2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6930" y="4587313"/>
            <a:ext cx="304800" cy="152400"/>
          </a:xfrm>
          <a:prstGeom prst="rect">
            <a:avLst/>
          </a:prstGeom>
          <a:solidFill>
            <a:srgbClr val="FF99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30" name="Line 13">
            <a:extLst>
              <a:ext uri="{FF2B5EF4-FFF2-40B4-BE49-F238E27FC236}">
                <a16:creationId xmlns:a16="http://schemas.microsoft.com/office/drawing/2014/main" id="{BC9400B5-4118-4AEE-8D51-F5D7E490F7B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9330" y="2758513"/>
            <a:ext cx="0" cy="1828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Rectangle 10">
            <a:extLst>
              <a:ext uri="{FF2B5EF4-FFF2-40B4-BE49-F238E27FC236}">
                <a16:creationId xmlns:a16="http://schemas.microsoft.com/office/drawing/2014/main" id="{6FE78965-8A5D-4385-895E-8C403B2803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6930" y="2606113"/>
            <a:ext cx="304800" cy="152400"/>
          </a:xfrm>
          <a:prstGeom prst="rect">
            <a:avLst/>
          </a:prstGeom>
          <a:solidFill>
            <a:srgbClr val="FF99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kumimoji="0" lang="en-US" altLang="en-US" sz="24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02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2240505" cy="737476"/>
            <a:chOff x="635243" y="278221"/>
            <a:chExt cx="2240505" cy="737475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698085"/>
              <a:ext cx="2240505" cy="3176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Write Back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941540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写回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6" name="Rectangle 4">
            <a:extLst>
              <a:ext uri="{FF2B5EF4-FFF2-40B4-BE49-F238E27FC236}">
                <a16:creationId xmlns:a16="http://schemas.microsoft.com/office/drawing/2014/main" id="{D9182DAB-E32C-4C93-BFC9-18B8590B8F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9883" y="1996513"/>
            <a:ext cx="1371600" cy="1066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7" name="Text Box 5">
            <a:extLst>
              <a:ext uri="{FF2B5EF4-FFF2-40B4-BE49-F238E27FC236}">
                <a16:creationId xmlns:a16="http://schemas.microsoft.com/office/drawing/2014/main" id="{5DE3CA54-F71D-49FA-AAD0-34FC0F08CE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1638" y="2301313"/>
            <a:ext cx="95250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</a:t>
            </a:r>
            <a:r>
              <a:rPr lang="en-US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ache</a:t>
            </a:r>
          </a:p>
        </p:txBody>
      </p:sp>
      <p:sp>
        <p:nvSpPr>
          <p:cNvPr id="31" name="Rectangle 6">
            <a:extLst>
              <a:ext uri="{FF2B5EF4-FFF2-40B4-BE49-F238E27FC236}">
                <a16:creationId xmlns:a16="http://schemas.microsoft.com/office/drawing/2014/main" id="{CB305DC1-11B2-4943-810A-B0FB40DE1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483" y="4053913"/>
            <a:ext cx="3886200" cy="1371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" name="Text Box 7">
            <a:extLst>
              <a:ext uri="{FF2B5EF4-FFF2-40B4-BE49-F238E27FC236}">
                <a16:creationId xmlns:a16="http://schemas.microsoft.com/office/drawing/2014/main" id="{4163406D-F9A3-4F7D-B163-443074C777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2833" y="3385575"/>
            <a:ext cx="357028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下一级存储（主存储器）</a:t>
            </a:r>
            <a:endParaRPr lang="en-US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Line 8">
            <a:extLst>
              <a:ext uri="{FF2B5EF4-FFF2-40B4-BE49-F238E27FC236}">
                <a16:creationId xmlns:a16="http://schemas.microsoft.com/office/drawing/2014/main" id="{F241D612-6701-4FA9-A4F6-8E90254B1481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5683" y="1615513"/>
            <a:ext cx="0" cy="990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" name="Rectangle 9">
            <a:extLst>
              <a:ext uri="{FF2B5EF4-FFF2-40B4-BE49-F238E27FC236}">
                <a16:creationId xmlns:a16="http://schemas.microsoft.com/office/drawing/2014/main" id="{FD8964E3-4557-45A0-92FF-9CBE231A8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9883" y="2606113"/>
            <a:ext cx="1371600" cy="152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" name="Rectangle 10">
            <a:extLst>
              <a:ext uri="{FF2B5EF4-FFF2-40B4-BE49-F238E27FC236}">
                <a16:creationId xmlns:a16="http://schemas.microsoft.com/office/drawing/2014/main" id="{18796534-0B4D-4C4D-A518-DD373AA254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283" y="2606113"/>
            <a:ext cx="304800" cy="152400"/>
          </a:xfrm>
          <a:prstGeom prst="rect">
            <a:avLst/>
          </a:prstGeom>
          <a:solidFill>
            <a:srgbClr val="FF99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6" name="Rectangle 11">
            <a:extLst>
              <a:ext uri="{FF2B5EF4-FFF2-40B4-BE49-F238E27FC236}">
                <a16:creationId xmlns:a16="http://schemas.microsoft.com/office/drawing/2014/main" id="{764907A2-5A59-4E34-9490-8A5D3A8DDB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9883" y="4587313"/>
            <a:ext cx="1371600" cy="152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" name="Rectangle 11">
            <a:extLst>
              <a:ext uri="{FF2B5EF4-FFF2-40B4-BE49-F238E27FC236}">
                <a16:creationId xmlns:a16="http://schemas.microsoft.com/office/drawing/2014/main" id="{B3205184-88FF-4FD1-80C1-D3CC0C2AE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8295" y="4990538"/>
            <a:ext cx="1371600" cy="152400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25C8783C-E22F-48BB-BB73-66824CF37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0107" y="4595250"/>
            <a:ext cx="307975" cy="144463"/>
          </a:xfrm>
          <a:prstGeom prst="rect">
            <a:avLst/>
          </a:prstGeom>
          <a:solidFill>
            <a:srgbClr val="FF99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" name="Line 8">
            <a:extLst>
              <a:ext uri="{FF2B5EF4-FFF2-40B4-BE49-F238E27FC236}">
                <a16:creationId xmlns:a16="http://schemas.microsoft.com/office/drawing/2014/main" id="{435E570E-F6DE-4F20-A5BA-1BF93C7F01DA}"/>
              </a:ext>
            </a:extLst>
          </p:cNvPr>
          <p:cNvSpPr>
            <a:spLocks noChangeShapeType="1"/>
          </p:cNvSpPr>
          <p:nvPr/>
        </p:nvSpPr>
        <p:spPr bwMode="auto">
          <a:xfrm>
            <a:off x="6087745" y="2758513"/>
            <a:ext cx="0" cy="18097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" name="Rectangle 11">
            <a:extLst>
              <a:ext uri="{FF2B5EF4-FFF2-40B4-BE49-F238E27FC236}">
                <a16:creationId xmlns:a16="http://schemas.microsoft.com/office/drawing/2014/main" id="{A0D24FDA-512E-4FE6-8578-E4C18771A6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470" y="2606113"/>
            <a:ext cx="1371600" cy="152400"/>
          </a:xfrm>
          <a:prstGeom prst="rect">
            <a:avLst/>
          </a:prstGeom>
          <a:solidFill>
            <a:srgbClr val="00B0F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en-US"/>
          </a:p>
        </p:txBody>
      </p:sp>
      <p:grpSp>
        <p:nvGrpSpPr>
          <p:cNvPr id="42" name="Group 18">
            <a:extLst>
              <a:ext uri="{FF2B5EF4-FFF2-40B4-BE49-F238E27FC236}">
                <a16:creationId xmlns:a16="http://schemas.microsoft.com/office/drawing/2014/main" id="{93F121CA-D6D4-46B0-A33B-2762896A3EDC}"/>
              </a:ext>
            </a:extLst>
          </p:cNvPr>
          <p:cNvGrpSpPr>
            <a:grpSpLocks/>
          </p:cNvGrpSpPr>
          <p:nvPr/>
        </p:nvGrpSpPr>
        <p:grpSpPr bwMode="auto">
          <a:xfrm>
            <a:off x="5049520" y="2434663"/>
            <a:ext cx="5435600" cy="919162"/>
            <a:chOff x="2016" y="2304"/>
            <a:chExt cx="3424" cy="579"/>
          </a:xfrm>
        </p:grpSpPr>
        <p:sp>
          <p:nvSpPr>
            <p:cNvPr id="43" name="Oval 13">
              <a:extLst>
                <a:ext uri="{FF2B5EF4-FFF2-40B4-BE49-F238E27FC236}">
                  <a16:creationId xmlns:a16="http://schemas.microsoft.com/office/drawing/2014/main" id="{3F968328-39C1-4492-99AE-0CFAEA220D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2304"/>
              <a:ext cx="1344" cy="28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44" name="Line 14">
              <a:extLst>
                <a:ext uri="{FF2B5EF4-FFF2-40B4-BE49-F238E27FC236}">
                  <a16:creationId xmlns:a16="http://schemas.microsoft.com/office/drawing/2014/main" id="{632B96FC-A74F-4B06-9AEF-CBA5380304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2544"/>
              <a:ext cx="48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Text Box 15">
              <a:extLst>
                <a:ext uri="{FF2B5EF4-FFF2-40B4-BE49-F238E27FC236}">
                  <a16:creationId xmlns:a16="http://schemas.microsoft.com/office/drawing/2014/main" id="{EC4E89EC-D0C9-4C0B-982A-707C767F73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86" y="2592"/>
              <a:ext cx="175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块替换触发写回</a:t>
              </a:r>
              <a:endParaRPr lang="en-US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062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 animBg="1"/>
      <p:bldP spid="37" grpId="1" animBg="1"/>
      <p:bldP spid="38" grpId="0" animBg="1"/>
      <p:bldP spid="41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2240505" cy="737476"/>
            <a:chOff x="635243" y="278221"/>
            <a:chExt cx="2240505" cy="737475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698085"/>
              <a:ext cx="2240505" cy="3176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Write Back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941540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写回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143E36B6-C3C7-48B9-A598-437A15A868ED}"/>
              </a:ext>
            </a:extLst>
          </p:cNvPr>
          <p:cNvSpPr txBox="1"/>
          <p:nvPr/>
        </p:nvSpPr>
        <p:spPr>
          <a:xfrm>
            <a:off x="1052052" y="1995949"/>
            <a:ext cx="10087896" cy="3166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每一行都对应一个“</a:t>
            </a: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脏位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(D)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：当某行被写时，其脏位置“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1”</a:t>
            </a: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当一个脏行被替换时，需要将整个行写入下一级存储（“写回”）</a:t>
            </a:r>
            <a:endParaRPr lang="en-US" altLang="zh-CN" sz="2000" b="1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37">
            <a:extLst>
              <a:ext uri="{FF2B5EF4-FFF2-40B4-BE49-F238E27FC236}">
                <a16:creationId xmlns:a16="http://schemas.microsoft.com/office/drawing/2014/main" id="{568ABF9D-50F8-428A-81EB-2B81BA1556CE}"/>
              </a:ext>
            </a:extLst>
          </p:cNvPr>
          <p:cNvGrpSpPr>
            <a:grpSpLocks/>
          </p:cNvGrpSpPr>
          <p:nvPr/>
        </p:nvGrpSpPr>
        <p:grpSpPr bwMode="auto">
          <a:xfrm>
            <a:off x="3801806" y="3357563"/>
            <a:ext cx="3975509" cy="1027624"/>
            <a:chOff x="755576" y="3577304"/>
            <a:chExt cx="3456384" cy="914400"/>
          </a:xfrm>
        </p:grpSpPr>
        <p:sp>
          <p:nvSpPr>
            <p:cNvPr id="26" name="矩形 3">
              <a:extLst>
                <a:ext uri="{FF2B5EF4-FFF2-40B4-BE49-F238E27FC236}">
                  <a16:creationId xmlns:a16="http://schemas.microsoft.com/office/drawing/2014/main" id="{72A19939-8DB3-4CB0-95EF-96B57EF11D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576" y="4131750"/>
              <a:ext cx="3456384" cy="359954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0000" tIns="46800" rIns="90000" bIns="46800"/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endParaRPr kumimoji="0" lang="zh-CN" altLang="en-US" sz="2400">
                <a:latin typeface="Times New Roman" panose="02020603050405020304" pitchFamily="18" charset="0"/>
              </a:endParaRPr>
            </a:p>
          </p:txBody>
        </p:sp>
        <p:cxnSp>
          <p:nvCxnSpPr>
            <p:cNvPr id="27" name="直接连接符 5">
              <a:extLst>
                <a:ext uri="{FF2B5EF4-FFF2-40B4-BE49-F238E27FC236}">
                  <a16:creationId xmlns:a16="http://schemas.microsoft.com/office/drawing/2014/main" id="{3E2530F6-14D2-42B8-8139-404E2BA4FB4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80497" y="4131750"/>
              <a:ext cx="0" cy="359954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直接连接符 6">
              <a:extLst>
                <a:ext uri="{FF2B5EF4-FFF2-40B4-BE49-F238E27FC236}">
                  <a16:creationId xmlns:a16="http://schemas.microsoft.com/office/drawing/2014/main" id="{29F4BA03-A7B9-4D9E-80B6-89AA63CBDE6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086894" y="4131750"/>
              <a:ext cx="0" cy="359954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9" name="TextBox 7">
              <a:extLst>
                <a:ext uri="{FF2B5EF4-FFF2-40B4-BE49-F238E27FC236}">
                  <a16:creationId xmlns:a16="http://schemas.microsoft.com/office/drawing/2014/main" id="{E1BE8A49-A860-43B0-B136-6E661C6815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9822" y="4139586"/>
              <a:ext cx="432138" cy="3384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1600" b="1">
                  <a:latin typeface="Times New Roman" panose="02020603050405020304" pitchFamily="18" charset="0"/>
                </a:rPr>
                <a:t>V</a:t>
              </a:r>
              <a:endParaRPr kumimoji="0" lang="zh-CN" altLang="en-US" sz="1600" b="1">
                <a:latin typeface="Times New Roman" panose="02020603050405020304" pitchFamily="18" charset="0"/>
              </a:endParaRPr>
            </a:p>
          </p:txBody>
        </p:sp>
        <p:sp>
          <p:nvSpPr>
            <p:cNvPr id="30" name="TextBox 9">
              <a:extLst>
                <a:ext uri="{FF2B5EF4-FFF2-40B4-BE49-F238E27FC236}">
                  <a16:creationId xmlns:a16="http://schemas.microsoft.com/office/drawing/2014/main" id="{39C45E79-49C6-4DED-8527-7023694E10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86894" y="4145395"/>
              <a:ext cx="634556" cy="3384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1600" b="1">
                  <a:latin typeface="Times New Roman" panose="02020603050405020304" pitchFamily="18" charset="0"/>
                </a:rPr>
                <a:t>LRU</a:t>
              </a:r>
              <a:endParaRPr kumimoji="0" lang="zh-CN" altLang="en-US" sz="1600" b="1">
                <a:latin typeface="Times New Roman" panose="02020603050405020304" pitchFamily="18" charset="0"/>
              </a:endParaRPr>
            </a:p>
          </p:txBody>
        </p:sp>
        <p:sp>
          <p:nvSpPr>
            <p:cNvPr id="46" name="TextBox 10">
              <a:extLst>
                <a:ext uri="{FF2B5EF4-FFF2-40B4-BE49-F238E27FC236}">
                  <a16:creationId xmlns:a16="http://schemas.microsoft.com/office/drawing/2014/main" id="{8C0AEE89-D87D-4D78-91F5-9DF4A54C6C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7221" y="4145393"/>
              <a:ext cx="969714" cy="3384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1600" b="1" dirty="0">
                  <a:latin typeface="Times New Roman" panose="02020603050405020304" pitchFamily="18" charset="0"/>
                </a:rPr>
                <a:t>tag bit</a:t>
              </a:r>
              <a:endParaRPr kumimoji="0" lang="zh-CN" altLang="en-US" sz="1600" b="1" dirty="0">
                <a:latin typeface="Times New Roman" panose="02020603050405020304" pitchFamily="18" charset="0"/>
              </a:endParaRPr>
            </a:p>
          </p:txBody>
        </p:sp>
        <p:cxnSp>
          <p:nvCxnSpPr>
            <p:cNvPr id="47" name="直接连接符 11">
              <a:extLst>
                <a:ext uri="{FF2B5EF4-FFF2-40B4-BE49-F238E27FC236}">
                  <a16:creationId xmlns:a16="http://schemas.microsoft.com/office/drawing/2014/main" id="{8304B7B4-3E1D-4D14-84F9-8059BDE1C66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755576" y="3771796"/>
              <a:ext cx="0" cy="287963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" name="直接连接符 13">
              <a:extLst>
                <a:ext uri="{FF2B5EF4-FFF2-40B4-BE49-F238E27FC236}">
                  <a16:creationId xmlns:a16="http://schemas.microsoft.com/office/drawing/2014/main" id="{B9CB99C6-0A23-4F36-A9BE-D0FC78AB8D3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211960" y="3771796"/>
              <a:ext cx="0" cy="287963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" name="直接连接符 15">
              <a:extLst>
                <a:ext uri="{FF2B5EF4-FFF2-40B4-BE49-F238E27FC236}">
                  <a16:creationId xmlns:a16="http://schemas.microsoft.com/office/drawing/2014/main" id="{0C0850E5-2C40-421F-8D62-F1A29603EAB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755576" y="3915640"/>
              <a:ext cx="3456384" cy="137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0" name="TextBox 16">
              <a:extLst>
                <a:ext uri="{FF2B5EF4-FFF2-40B4-BE49-F238E27FC236}">
                  <a16:creationId xmlns:a16="http://schemas.microsoft.com/office/drawing/2014/main" id="{A63E6D21-C282-4940-8FF9-BA086180AE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2088" y="3577304"/>
              <a:ext cx="969714" cy="3384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1600" b="1">
                  <a:latin typeface="Times New Roman" panose="02020603050405020304" pitchFamily="18" charset="0"/>
                </a:rPr>
                <a:t>TAG</a:t>
              </a:r>
              <a:endParaRPr kumimoji="0" lang="zh-CN" altLang="en-US" sz="1600" b="1">
                <a:latin typeface="Times New Roman" panose="02020603050405020304" pitchFamily="18" charset="0"/>
              </a:endParaRPr>
            </a:p>
          </p:txBody>
        </p:sp>
        <p:cxnSp>
          <p:nvCxnSpPr>
            <p:cNvPr id="51" name="直接连接符 5">
              <a:extLst>
                <a:ext uri="{FF2B5EF4-FFF2-40B4-BE49-F238E27FC236}">
                  <a16:creationId xmlns:a16="http://schemas.microsoft.com/office/drawing/2014/main" id="{75483972-C6BA-4A6C-870C-82E607DA923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542128" y="4131664"/>
              <a:ext cx="0" cy="359954"/>
            </a:xfrm>
            <a:prstGeom prst="line">
              <a:avLst/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52" name="TextBox 9">
              <a:extLst>
                <a:ext uri="{FF2B5EF4-FFF2-40B4-BE49-F238E27FC236}">
                  <a16:creationId xmlns:a16="http://schemas.microsoft.com/office/drawing/2014/main" id="{7CA2705C-F6EA-4B63-8386-77A24FAFCF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5776" y="4145312"/>
              <a:ext cx="47299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z"/>
                <a:defRPr kumimoji="1"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y"/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FF0000"/>
                </a:buClr>
                <a:buFont typeface="Monotype Sorts" pitchFamily="2" charset="2"/>
                <a:buChar char="x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FF0000"/>
                </a:buClr>
                <a:buChar char="•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00"/>
                </a:buClr>
                <a:buChar char="–"/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kumimoji="0" lang="en-US" altLang="zh-CN" sz="1600" b="1">
                  <a:solidFill>
                    <a:srgbClr val="00B050"/>
                  </a:solidFill>
                  <a:latin typeface="Times New Roman" panose="02020603050405020304" pitchFamily="18" charset="0"/>
                </a:rPr>
                <a:t>D</a:t>
              </a:r>
              <a:endParaRPr kumimoji="0" lang="zh-CN" altLang="en-US" sz="1600" b="1">
                <a:solidFill>
                  <a:srgbClr val="00B050"/>
                </a:solidFill>
                <a:latin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827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3253555" cy="737476"/>
            <a:chOff x="635243" y="278221"/>
            <a:chExt cx="3253555" cy="737475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698085"/>
              <a:ext cx="2240505" cy="3176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WT vs WB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26913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写直通 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vs 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写回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143E36B6-C3C7-48B9-A598-437A15A868ED}"/>
              </a:ext>
            </a:extLst>
          </p:cNvPr>
          <p:cNvSpPr txBox="1"/>
          <p:nvPr/>
        </p:nvSpPr>
        <p:spPr>
          <a:xfrm>
            <a:off x="1052052" y="1111040"/>
            <a:ext cx="10087896" cy="5485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写回的优点：</a:t>
            </a:r>
            <a:endParaRPr lang="en-US" altLang="zh-CN" sz="2400" b="1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完成写操作（写单字）速度快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对同一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行的多次写操作只会引发对下一级存储的一次写操作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对下一次存储（特别是主存）的访存压力小，带宽利用率高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写回的缺点：</a:t>
            </a:r>
            <a:endParaRPr lang="en-US" altLang="zh-CN" sz="2400" b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实现代价高、破坏了数据一致性（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coherence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写直通的优点：</a:t>
            </a:r>
            <a:endParaRPr lang="en-US" altLang="zh-CN" sz="2400" b="1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易于实现；读缺失处理简单，代价低，不需写回下一级存储；保持了数据一致性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写直通缺点：</a:t>
            </a:r>
            <a:endParaRPr lang="en-US" altLang="zh-CN" sz="2400" b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写操作速度慢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对下一级存储（特别是主存）的访存压力大，带宽利用率低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922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2845374" cy="737475"/>
            <a:chOff x="635243" y="278221"/>
            <a:chExt cx="2845374" cy="737474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707918"/>
              <a:ext cx="284537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Write Miss Policy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207685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写缺失策略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A12E6760-5FF4-440D-8096-99A540C0BF9F}"/>
              </a:ext>
            </a:extLst>
          </p:cNvPr>
          <p:cNvSpPr txBox="1"/>
          <p:nvPr/>
        </p:nvSpPr>
        <p:spPr>
          <a:xfrm>
            <a:off x="1052052" y="1995949"/>
            <a:ext cx="10087896" cy="2992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写分配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WA, Write Allocate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发生写缺失后，将相应主存块调入到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中，再完成写操作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写不分配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WN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Write-No-Allocate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发生写缺失后，不调入主存块，直接更新主存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501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2540574" cy="737476"/>
            <a:chOff x="635243" y="278221"/>
            <a:chExt cx="2540574" cy="737475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698086"/>
              <a:ext cx="2540574" cy="3176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Write Allocate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1319977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写分配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6" name="Rectangle 4">
            <a:extLst>
              <a:ext uri="{FF2B5EF4-FFF2-40B4-BE49-F238E27FC236}">
                <a16:creationId xmlns:a16="http://schemas.microsoft.com/office/drawing/2014/main" id="{99F791DB-0CA7-4E41-9D06-1F68BF276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891" y="2002074"/>
            <a:ext cx="1371600" cy="1066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7" name="Text Box 5">
            <a:extLst>
              <a:ext uri="{FF2B5EF4-FFF2-40B4-BE49-F238E27FC236}">
                <a16:creationId xmlns:a16="http://schemas.microsoft.com/office/drawing/2014/main" id="{C554A6E5-C247-4AB2-9D8B-E10EE99DDE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5091" y="2306874"/>
            <a:ext cx="95250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</a:t>
            </a:r>
            <a:r>
              <a:rPr lang="en-US" altLang="en-US" sz="2400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ache</a:t>
            </a:r>
          </a:p>
        </p:txBody>
      </p:sp>
      <p:sp>
        <p:nvSpPr>
          <p:cNvPr id="31" name="Rectangle 6">
            <a:extLst>
              <a:ext uri="{FF2B5EF4-FFF2-40B4-BE49-F238E27FC236}">
                <a16:creationId xmlns:a16="http://schemas.microsoft.com/office/drawing/2014/main" id="{8450DCBF-C4D1-461E-A3C6-F9BE6BA507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6491" y="4059474"/>
            <a:ext cx="3886200" cy="137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" name="Text Box 7">
            <a:extLst>
              <a:ext uri="{FF2B5EF4-FFF2-40B4-BE49-F238E27FC236}">
                <a16:creationId xmlns:a16="http://schemas.microsoft.com/office/drawing/2014/main" id="{66CE1019-6B1C-46A9-96BC-752EDE0EB6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1666" y="3421299"/>
            <a:ext cx="35687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下一级存储（主存储器）</a:t>
            </a:r>
            <a:endParaRPr lang="en-US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Line 8">
            <a:extLst>
              <a:ext uri="{FF2B5EF4-FFF2-40B4-BE49-F238E27FC236}">
                <a16:creationId xmlns:a16="http://schemas.microsoft.com/office/drawing/2014/main" id="{011DAB41-C2BA-4F92-AED3-762FD4116BE4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7691" y="1621074"/>
            <a:ext cx="0" cy="990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" name="Rectangle 9">
            <a:extLst>
              <a:ext uri="{FF2B5EF4-FFF2-40B4-BE49-F238E27FC236}">
                <a16:creationId xmlns:a16="http://schemas.microsoft.com/office/drawing/2014/main" id="{F6069428-64CF-4C5B-8E5F-AE3F77DEC3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891" y="2611674"/>
            <a:ext cx="13716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5" name="Rectangle 11">
            <a:extLst>
              <a:ext uri="{FF2B5EF4-FFF2-40B4-BE49-F238E27FC236}">
                <a16:creationId xmlns:a16="http://schemas.microsoft.com/office/drawing/2014/main" id="{5D5E6EFE-7F48-46AE-B2F9-216A70FA92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891" y="4592874"/>
            <a:ext cx="1371600" cy="152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7" name="Rectangle 12">
            <a:extLst>
              <a:ext uri="{FF2B5EF4-FFF2-40B4-BE49-F238E27FC236}">
                <a16:creationId xmlns:a16="http://schemas.microsoft.com/office/drawing/2014/main" id="{1BFE093C-7A0A-4848-843A-EEA4DB3C4F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1891" y="2611674"/>
            <a:ext cx="1371600" cy="152400"/>
          </a:xfrm>
          <a:prstGeom prst="rect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9" name="Line 14">
            <a:extLst>
              <a:ext uri="{FF2B5EF4-FFF2-40B4-BE49-F238E27FC236}">
                <a16:creationId xmlns:a16="http://schemas.microsoft.com/office/drawing/2014/main" id="{10B94F04-4120-41C3-B9C2-5D4DA523018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97691" y="2764074"/>
            <a:ext cx="0" cy="182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" name="Text Box 14">
            <a:extLst>
              <a:ext uri="{FF2B5EF4-FFF2-40B4-BE49-F238E27FC236}">
                <a16:creationId xmlns:a16="http://schemas.microsoft.com/office/drawing/2014/main" id="{D091EAF4-0A8F-4623-B2F8-A3E1D008D5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4366" y="1333737"/>
            <a:ext cx="1108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写缺失</a:t>
            </a:r>
            <a:endParaRPr lang="en-US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633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7" grpId="0" animBg="1"/>
      <p:bldP spid="41" grpId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4" y="278225"/>
            <a:ext cx="2963361" cy="717811"/>
            <a:chOff x="635242" y="278221"/>
            <a:chExt cx="2963361" cy="717810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2" y="688254"/>
              <a:ext cx="296336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Write-No-Allocate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写不分配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51" name="Rectangle 4">
            <a:extLst>
              <a:ext uri="{FF2B5EF4-FFF2-40B4-BE49-F238E27FC236}">
                <a16:creationId xmlns:a16="http://schemas.microsoft.com/office/drawing/2014/main" id="{95D828BE-E814-4146-94F6-5D91472178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6278" y="1981762"/>
            <a:ext cx="1371600" cy="10668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2" name="Text Box 5">
            <a:extLst>
              <a:ext uri="{FF2B5EF4-FFF2-40B4-BE49-F238E27FC236}">
                <a16:creationId xmlns:a16="http://schemas.microsoft.com/office/drawing/2014/main" id="{1FBCE251-A182-448B-BE8B-B4AB0BC3FA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9478" y="2286562"/>
            <a:ext cx="95250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ache</a:t>
            </a:r>
          </a:p>
        </p:txBody>
      </p:sp>
      <p:sp>
        <p:nvSpPr>
          <p:cNvPr id="53" name="Rectangle 6">
            <a:extLst>
              <a:ext uri="{FF2B5EF4-FFF2-40B4-BE49-F238E27FC236}">
                <a16:creationId xmlns:a16="http://schemas.microsoft.com/office/drawing/2014/main" id="{C7A1EE4A-C96D-4DD3-BE3C-DDB3AE379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0878" y="4039162"/>
            <a:ext cx="3886200" cy="1371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4" name="Text Box 7">
            <a:extLst>
              <a:ext uri="{FF2B5EF4-FFF2-40B4-BE49-F238E27FC236}">
                <a16:creationId xmlns:a16="http://schemas.microsoft.com/office/drawing/2014/main" id="{F3F6A170-4CD0-477B-9B92-F8CE7A02A3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6040" y="3434324"/>
            <a:ext cx="35687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下一级存储（主存储器）</a:t>
            </a:r>
            <a:endParaRPr lang="en-US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Line 8">
            <a:extLst>
              <a:ext uri="{FF2B5EF4-FFF2-40B4-BE49-F238E27FC236}">
                <a16:creationId xmlns:a16="http://schemas.microsoft.com/office/drawing/2014/main" id="{CA3C2C5B-665F-4ADD-831C-2F19AC1987C7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2078" y="1600762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" name="Rectangle 11">
            <a:extLst>
              <a:ext uri="{FF2B5EF4-FFF2-40B4-BE49-F238E27FC236}">
                <a16:creationId xmlns:a16="http://schemas.microsoft.com/office/drawing/2014/main" id="{A114D631-044C-4782-AE8B-1920384ED9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6278" y="4572562"/>
            <a:ext cx="1371600" cy="1524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7" name="Rectangle 12">
            <a:extLst>
              <a:ext uri="{FF2B5EF4-FFF2-40B4-BE49-F238E27FC236}">
                <a16:creationId xmlns:a16="http://schemas.microsoft.com/office/drawing/2014/main" id="{BB821F88-9661-471D-91B1-D36A26F4A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9678" y="4572562"/>
            <a:ext cx="304800" cy="152400"/>
          </a:xfrm>
          <a:prstGeom prst="rect">
            <a:avLst/>
          </a:prstGeom>
          <a:solidFill>
            <a:srgbClr val="FF9900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8" name="Line 13">
            <a:extLst>
              <a:ext uri="{FF2B5EF4-FFF2-40B4-BE49-F238E27FC236}">
                <a16:creationId xmlns:a16="http://schemas.microsoft.com/office/drawing/2014/main" id="{61027F32-F497-47F9-A8E8-7617DC6865AA}"/>
              </a:ext>
            </a:extLst>
          </p:cNvPr>
          <p:cNvSpPr>
            <a:spLocks noChangeShapeType="1"/>
          </p:cNvSpPr>
          <p:nvPr/>
        </p:nvSpPr>
        <p:spPr bwMode="auto">
          <a:xfrm>
            <a:off x="6092078" y="1981762"/>
            <a:ext cx="0" cy="25908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" name="Text Box 14">
            <a:extLst>
              <a:ext uri="{FF2B5EF4-FFF2-40B4-BE49-F238E27FC236}">
                <a16:creationId xmlns:a16="http://schemas.microsoft.com/office/drawing/2014/main" id="{B8ADE988-76F7-4D15-B352-DD64B3F5B2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4478" y="1448362"/>
            <a:ext cx="11080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写缺失</a:t>
            </a:r>
            <a:endParaRPr lang="en-US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894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9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2570071" cy="747307"/>
            <a:chOff x="635243" y="278221"/>
            <a:chExt cx="2570071" cy="747306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717750"/>
              <a:ext cx="257007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Summarization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941540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总结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143E36B6-C3C7-48B9-A598-437A15A868ED}"/>
              </a:ext>
            </a:extLst>
          </p:cNvPr>
          <p:cNvSpPr txBox="1"/>
          <p:nvPr/>
        </p:nvSpPr>
        <p:spPr>
          <a:xfrm>
            <a:off x="1052052" y="1278194"/>
            <a:ext cx="10087896" cy="5013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使用写回策略的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比采用写直达策略在实现层面要复杂的多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采用写直达，写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和读标记可以同时进行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采用写回，写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和读标记需要两个周期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可通过</a:t>
            </a: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写缓冲（</a:t>
            </a:r>
            <a:r>
              <a:rPr lang="en-US" altLang="zh-CN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Write Buffer</a:t>
            </a: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机制降低写代价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通常，写分配与写回一起使用，称为</a:t>
            </a: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写回写分配（</a:t>
            </a:r>
            <a:r>
              <a:rPr lang="en-US" altLang="zh-CN" sz="2400" b="1" dirty="0" err="1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WBWA</a:t>
            </a: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通常，写不分配与写直达一起使用，称为</a:t>
            </a: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写直达写不分配（</a:t>
            </a:r>
            <a:r>
              <a:rPr lang="en-US" altLang="zh-CN" sz="2400" b="1" dirty="0" err="1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WTWN</a:t>
            </a: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679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6" y="278225"/>
            <a:ext cx="2131717" cy="830998"/>
            <a:chOff x="908364" y="278221"/>
            <a:chExt cx="2131717" cy="83099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4" y="801441"/>
              <a:ext cx="213171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Memory Wall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126188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存储墙</a:t>
              </a:r>
            </a:p>
          </p:txBody>
        </p:sp>
      </p:grpSp>
      <p:pic>
        <p:nvPicPr>
          <p:cNvPr id="7" name="Picture 2" descr="Z:\WOMAT\Production\Artfinal\0000000038\MKCAD\978-0-12-811905-1\0003165541\XMLLowres\f02-02-9780128119051.jpg">
            <a:extLst>
              <a:ext uri="{FF2B5EF4-FFF2-40B4-BE49-F238E27FC236}">
                <a16:creationId xmlns:a16="http://schemas.microsoft.com/office/drawing/2014/main" id="{F89673F5-47C9-431D-9748-8E31A6CA0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38" y="1280378"/>
            <a:ext cx="10407125" cy="4894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47056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E63137F-1545-4A23-8985-F45AD0E643AA}"/>
              </a:ext>
            </a:extLst>
          </p:cNvPr>
          <p:cNvSpPr txBox="1"/>
          <p:nvPr/>
        </p:nvSpPr>
        <p:spPr>
          <a:xfrm>
            <a:off x="904459" y="1287946"/>
            <a:ext cx="8941157" cy="414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Ø"/>
            </a:pP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</a:rPr>
              <a:t>Cache</a:t>
            </a: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综述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Ø"/>
            </a:pPr>
            <a:r>
              <a:rPr lang="en-US" altLang="zh-CN" sz="3200" dirty="0"/>
              <a:t>Cache</a:t>
            </a:r>
            <a:r>
              <a:rPr lang="zh-CN" altLang="en-US" sz="3200" dirty="0"/>
              <a:t>性能的量化</a:t>
            </a:r>
            <a:endParaRPr lang="en-US" altLang="zh-CN" sz="3200" dirty="0"/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Ø"/>
            </a:pP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</a:rPr>
              <a:t>Cache</a:t>
            </a: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性能的优化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Ø"/>
            </a:pP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</a:rPr>
              <a:t>Cache</a:t>
            </a: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控制器的实现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6" y="278225"/>
            <a:ext cx="4954371" cy="830999"/>
            <a:chOff x="908364" y="278221"/>
            <a:chExt cx="4954371" cy="8309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4" y="801441"/>
              <a:ext cx="1383572" cy="3077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Cache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466525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高速缓冲存储器（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Cache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）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57940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4" y="278225"/>
            <a:ext cx="4863356" cy="747307"/>
            <a:chOff x="635242" y="278221"/>
            <a:chExt cx="4863356" cy="747306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2" y="717750"/>
              <a:ext cx="405474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Average Memory Access Time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43011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平均访存时间（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AMAT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）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2">
                <a:extLst>
                  <a:ext uri="{FF2B5EF4-FFF2-40B4-BE49-F238E27FC236}">
                    <a16:creationId xmlns:a16="http://schemas.microsoft.com/office/drawing/2014/main" id="{D7456FC6-C21E-47D0-BED2-0F6F18B91AB2}"/>
                  </a:ext>
                </a:extLst>
              </p:cNvPr>
              <p:cNvSpPr txBox="1"/>
              <p:nvPr/>
            </p:nvSpPr>
            <p:spPr bwMode="auto">
              <a:xfrm>
                <a:off x="3336418" y="1523231"/>
                <a:ext cx="5534025" cy="9995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AMAT</m:t>
                      </m:r>
                      <m:r>
                        <m:rPr>
                          <m:nor/>
                        </m:rPr>
                        <a:rPr lang="zh-CN" altLang="en-US" sz="2000" i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 = 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总访存时间</m:t>
                          </m:r>
                        </m:num>
                        <m:den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访存次数</m:t>
                          </m:r>
                        </m:den>
                      </m:f>
                    </m:oMath>
                  </m:oMathPara>
                </a14:m>
                <a:endParaRPr lang="zh-CN" altLang="en-US" sz="20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Object 2">
                <a:extLst>
                  <a:ext uri="{FF2B5EF4-FFF2-40B4-BE49-F238E27FC236}">
                    <a16:creationId xmlns:a16="http://schemas.microsoft.com/office/drawing/2014/main" id="{D7456FC6-C21E-47D0-BED2-0F6F18B91A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36418" y="1523231"/>
                <a:ext cx="5534025" cy="9995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3">
                <a:extLst>
                  <a:ext uri="{FF2B5EF4-FFF2-40B4-BE49-F238E27FC236}">
                    <a16:creationId xmlns:a16="http://schemas.microsoft.com/office/drawing/2014/main" id="{8D455B05-EE67-47EF-A0A6-4816CDCA6D7D}"/>
                  </a:ext>
                </a:extLst>
              </p:cNvPr>
              <p:cNvSpPr txBox="1"/>
              <p:nvPr/>
            </p:nvSpPr>
            <p:spPr bwMode="auto">
              <a:xfrm>
                <a:off x="2019943" y="2719076"/>
                <a:ext cx="8154219" cy="7083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 fontScale="85000" lnSpcReduction="1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总访存</m:t>
                            </m:r>
                            <m:r>
                              <a:rPr lang="zh-CN" altLang="en-US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时间</m:t>
                            </m:r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访存次数</m:t>
                                </m:r>
                              </m:e>
                            </m:d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ctrlP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命中时间</m:t>
                                </m:r>
                              </m:e>
                            </m:d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缺失</m:t>
                                </m:r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次数</m:t>
                                </m:r>
                              </m:e>
                            </m:d>
                            <m:r>
                              <a:rPr lang="zh-CN" alt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ctrlP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缺失代价</m:t>
                                </m:r>
                              </m:e>
                            </m:d>
                          </m:e>
                        </m:mr>
                        <m:mr>
                          <m:e>
                            <m:r>
                              <m:rPr>
                                <m:nor/>
                              </m:rPr>
                              <a:rPr lang="zh-CN" altLang="en-US" sz="2400" i="0">
                                <a:solidFill>
                                  <a:srgbClr val="000000"/>
                                </a:solidFill>
                                <a:latin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Object 3">
                <a:extLst>
                  <a:ext uri="{FF2B5EF4-FFF2-40B4-BE49-F238E27FC236}">
                    <a16:creationId xmlns:a16="http://schemas.microsoft.com/office/drawing/2014/main" id="{8D455B05-EE67-47EF-A0A6-4816CDCA6D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19943" y="2719076"/>
                <a:ext cx="8154219" cy="7083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4">
                <a:extLst>
                  <a:ext uri="{FF2B5EF4-FFF2-40B4-BE49-F238E27FC236}">
                    <a16:creationId xmlns:a16="http://schemas.microsoft.com/office/drawing/2014/main" id="{E63BB967-0C6F-4AAC-829C-EB5CD43366E0}"/>
                  </a:ext>
                </a:extLst>
              </p:cNvPr>
              <p:cNvSpPr txBox="1"/>
              <p:nvPr/>
            </p:nvSpPr>
            <p:spPr bwMode="auto">
              <a:xfrm>
                <a:off x="3307330" y="3977356"/>
                <a:ext cx="5614987" cy="5165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00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m:rPr>
                        <m:sty m:val="p"/>
                      </m:rPr>
                      <a:rPr lang="en-US" altLang="zh-CN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MA</m:t>
                    </m:r>
                    <m:r>
                      <m:rPr>
                        <m:nor/>
                      </m:rPr>
                      <a:rPr lang="zh-CN" altLang="en-US" sz="200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zh-CN" altLang="en-US" sz="200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zh-CN" altLang="en-US" sz="2000" b="1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命中</m:t>
                    </m:r>
                    <m:r>
                      <a:rPr lang="zh-CN" altLang="en-US" sz="2000" b="1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时间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000" b="1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缺失</m:t>
                    </m:r>
                    <m:r>
                      <a:rPr lang="zh-CN" altLang="en-US" sz="2000" b="1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率</m:t>
                    </m:r>
                    <m:r>
                      <a:rPr lang="zh-CN" altLang="en-US" sz="2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zh-CN" altLang="en-US" sz="2000" b="0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缺失</m:t>
                    </m:r>
                  </m:oMath>
                </a14:m>
                <a:r>
                  <a:rPr lang="zh-CN" altLang="en-US" sz="2000" dirty="0">
                    <a:solidFill>
                      <a:srgbClr val="0066FF"/>
                    </a:solidFill>
                  </a:rPr>
                  <a:t>代价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9" name="Object 4">
                <a:extLst>
                  <a:ext uri="{FF2B5EF4-FFF2-40B4-BE49-F238E27FC236}">
                    <a16:creationId xmlns:a16="http://schemas.microsoft.com/office/drawing/2014/main" id="{E63BB967-0C6F-4AAC-829C-EB5CD4336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07330" y="3977356"/>
                <a:ext cx="5614987" cy="516516"/>
              </a:xfrm>
              <a:prstGeom prst="rect">
                <a:avLst/>
              </a:prstGeom>
              <a:blipFill>
                <a:blip r:embed="rId5"/>
                <a:stretch>
                  <a:fillRect t="-588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CF707EB6-5FB8-46C8-AF55-B0F53BFF9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8430" y="3704306"/>
            <a:ext cx="5759450" cy="935038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CN" altLang="en-US" sz="2400"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5">
                <a:extLst>
                  <a:ext uri="{FF2B5EF4-FFF2-40B4-BE49-F238E27FC236}">
                    <a16:creationId xmlns:a16="http://schemas.microsoft.com/office/drawing/2014/main" id="{3A278C38-3172-4620-BFD1-DDE378DA08FD}"/>
                  </a:ext>
                </a:extLst>
              </p:cNvPr>
              <p:cNvSpPr txBox="1"/>
              <p:nvPr/>
            </p:nvSpPr>
            <p:spPr bwMode="auto">
              <a:xfrm>
                <a:off x="3218430" y="5037034"/>
                <a:ext cx="2776331" cy="8651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000" b="1" i="1" smtClean="0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缺失</m:t>
                      </m:r>
                      <m:r>
                        <a:rPr lang="zh-CN" altLang="en-US" sz="2000" b="1" i="1">
                          <a:solidFill>
                            <a:srgbClr val="FF0066"/>
                          </a:solidFill>
                          <a:latin typeface="Cambria Math" panose="02040503050406030204" pitchFamily="18" charset="0"/>
                        </a:rPr>
                        <m:t>率</m:t>
                      </m:r>
                      <m:r>
                        <m:rPr>
                          <m:nor/>
                        </m:rPr>
                        <a:rPr lang="zh-CN" alt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缺失次数</m:t>
                          </m:r>
                        </m:num>
                        <m:den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访存次数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2" name="Object 5">
                <a:extLst>
                  <a:ext uri="{FF2B5EF4-FFF2-40B4-BE49-F238E27FC236}">
                    <a16:creationId xmlns:a16="http://schemas.microsoft.com/office/drawing/2014/main" id="{3A278C38-3172-4620-BFD1-DDE378DA08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18430" y="5037034"/>
                <a:ext cx="2776331" cy="8651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1">
            <a:extLst>
              <a:ext uri="{FF2B5EF4-FFF2-40B4-BE49-F238E27FC236}">
                <a16:creationId xmlns:a16="http://schemas.microsoft.com/office/drawing/2014/main" id="{50F68E39-DB56-457A-94CA-0F2016FDE4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3045" y="5047495"/>
            <a:ext cx="33115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000" dirty="0">
                <a:solidFill>
                  <a:srgbClr val="000000"/>
                </a:solidFill>
                <a:latin typeface="Cambria Math" panose="02040503050406030204" pitchFamily="18" charset="0"/>
              </a:rPr>
              <a:t>缺   失  率 </a:t>
            </a:r>
            <a:r>
              <a:rPr lang="en-US" altLang="zh-CN" sz="2000" dirty="0">
                <a:solidFill>
                  <a:srgbClr val="000000"/>
                </a:solidFill>
                <a:latin typeface="Cambria Math" panose="02040503050406030204" pitchFamily="18" charset="0"/>
              </a:rPr>
              <a:t>—— Miss Rate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2000" dirty="0">
                <a:solidFill>
                  <a:srgbClr val="000000"/>
                </a:solidFill>
                <a:latin typeface="Cambria Math" panose="02040503050406030204" pitchFamily="18" charset="0"/>
              </a:rPr>
              <a:t>缺失代价 </a:t>
            </a:r>
            <a:r>
              <a:rPr lang="en-US" altLang="zh-CN" sz="2000" dirty="0">
                <a:solidFill>
                  <a:srgbClr val="000000"/>
                </a:solidFill>
                <a:latin typeface="Cambria Math" panose="02040503050406030204" pitchFamily="18" charset="0"/>
              </a:rPr>
              <a:t>—— Miss Penalty</a:t>
            </a:r>
            <a:endParaRPr lang="zh-CN" altLang="en-US" sz="2000" dirty="0">
              <a:solidFill>
                <a:srgbClr val="000000"/>
              </a:solidFill>
              <a:latin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498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 animBg="1"/>
      <p:bldP spid="12" grpId="0"/>
      <p:bldP spid="1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4" y="278225"/>
            <a:ext cx="1999801" cy="727643"/>
            <a:chOff x="635242" y="278221"/>
            <a:chExt cx="1999801" cy="72764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2" y="698086"/>
              <a:ext cx="199980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Example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941540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例题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4">
                <a:extLst>
                  <a:ext uri="{FF2B5EF4-FFF2-40B4-BE49-F238E27FC236}">
                    <a16:creationId xmlns:a16="http://schemas.microsoft.com/office/drawing/2014/main" id="{E63BB967-0C6F-4AAC-829C-EB5CD43366E0}"/>
                  </a:ext>
                </a:extLst>
              </p:cNvPr>
              <p:cNvSpPr txBox="1"/>
              <p:nvPr/>
            </p:nvSpPr>
            <p:spPr bwMode="auto">
              <a:xfrm>
                <a:off x="1302184" y="3291762"/>
                <a:ext cx="5614987" cy="5165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40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m:rPr>
                        <m:sty m:val="p"/>
                      </m:rP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MA</m:t>
                    </m:r>
                    <m:r>
                      <m:rPr>
                        <m:nor/>
                      </m:rPr>
                      <a:rPr lang="zh-CN" altLang="en-US" sz="240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zh-CN" altLang="en-US" sz="240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zh-CN" altLang="en-US" sz="2400" b="1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命中</m:t>
                    </m:r>
                    <m:r>
                      <a:rPr lang="zh-CN" altLang="en-US" sz="2400" b="1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时间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400" b="1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缺失</m:t>
                    </m:r>
                    <m:r>
                      <a:rPr lang="zh-CN" altLang="en-US" sz="2400" b="1" i="1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率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zh-CN" altLang="en-US" sz="2400" b="0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缺失</m:t>
                    </m:r>
                  </m:oMath>
                </a14:m>
                <a:r>
                  <a:rPr lang="zh-CN" altLang="en-US" sz="2400" dirty="0">
                    <a:solidFill>
                      <a:srgbClr val="0066FF"/>
                    </a:solidFill>
                  </a:rPr>
                  <a:t>代价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9" name="Object 4">
                <a:extLst>
                  <a:ext uri="{FF2B5EF4-FFF2-40B4-BE49-F238E27FC236}">
                    <a16:creationId xmlns:a16="http://schemas.microsoft.com/office/drawing/2014/main" id="{E63BB967-0C6F-4AAC-829C-EB5CD43366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02184" y="3291762"/>
                <a:ext cx="5614987" cy="516516"/>
              </a:xfrm>
              <a:prstGeom prst="rect">
                <a:avLst/>
              </a:prstGeom>
              <a:blipFill>
                <a:blip r:embed="rId3"/>
                <a:stretch>
                  <a:fillRect t="-8235" b="-164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B08D2BE5-3608-4F9A-BCEE-DDEB6DC37664}"/>
              </a:ext>
            </a:extLst>
          </p:cNvPr>
          <p:cNvSpPr txBox="1"/>
          <p:nvPr/>
        </p:nvSpPr>
        <p:spPr>
          <a:xfrm>
            <a:off x="1052052" y="1278191"/>
            <a:ext cx="10087896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处理器时钟周期的时间为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1ns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，缺失率为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1%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，一级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的访问时间为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个时钟周期，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行大小为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64B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。主存访问延迟为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100ns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，主存带宽为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8GB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。假设读操作和写操作的缺失代价相同，请计算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AMAT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bject 5">
                <a:extLst>
                  <a:ext uri="{FF2B5EF4-FFF2-40B4-BE49-F238E27FC236}">
                    <a16:creationId xmlns:a16="http://schemas.microsoft.com/office/drawing/2014/main" id="{7ED2A933-AA82-4C6C-8FBC-95E90B90ADDA}"/>
                  </a:ext>
                </a:extLst>
              </p:cNvPr>
              <p:cNvSpPr txBox="1"/>
              <p:nvPr/>
            </p:nvSpPr>
            <p:spPr bwMode="auto">
              <a:xfrm>
                <a:off x="1419126" y="3994814"/>
                <a:ext cx="9543842" cy="8651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b="1" i="1" smtClean="0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缺失</m:t>
                    </m:r>
                    <m:r>
                      <a:rPr lang="zh-CN" altLang="en-US" sz="2400" b="1" i="1">
                        <a:solidFill>
                          <a:srgbClr val="FF0066"/>
                        </a:solidFill>
                        <a:latin typeface="Cambria Math" panose="02040503050406030204" pitchFamily="18" charset="0"/>
                      </a:rPr>
                      <m:t>代价</m:t>
                    </m:r>
                    <m:r>
                      <m:rPr>
                        <m:nor/>
                      </m:rPr>
                      <a:rPr lang="zh-CN" altLang="en-US" sz="2400" i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= </m:t>
                    </m:r>
                    <m:r>
                      <a:rPr lang="zh-CN" alt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主存访问延迟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块大小</m:t>
                        </m:r>
                      </m:num>
                      <m:den>
                        <m: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主存带宽</m:t>
                        </m:r>
                      </m:den>
                    </m:f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4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= </m:t>
                    </m:r>
                    <m:r>
                      <a:rPr lang="en-US" altLang="zh-CN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100</m:t>
                    </m:r>
                    <m:r>
                      <m:rPr>
                        <m:sty m:val="p"/>
                      </m:rPr>
                      <a:rPr lang="en-US" altLang="zh-CN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ns</m:t>
                    </m:r>
                    <m:r>
                      <a:rPr lang="en-US" altLang="zh-CN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zh-CN" alt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64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B</m:t>
                        </m:r>
                      </m:num>
                      <m:den>
                        <m:r>
                          <a:rPr lang="en-US" altLang="zh-CN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8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B</m:t>
                        </m:r>
                        <m:r>
                          <a:rPr lang="en-US" altLang="zh-CN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/</m:t>
                        </m:r>
                        <m:r>
                          <a:rPr lang="en-US" altLang="zh-CN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𝑛𝑠</m:t>
                        </m:r>
                      </m:den>
                    </m:f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40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108ns</a:t>
                </a:r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15" name="Object 5">
                <a:extLst>
                  <a:ext uri="{FF2B5EF4-FFF2-40B4-BE49-F238E27FC236}">
                    <a16:creationId xmlns:a16="http://schemas.microsoft.com/office/drawing/2014/main" id="{7ED2A933-AA82-4C6C-8FBC-95E90B90A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19126" y="3994814"/>
                <a:ext cx="9543842" cy="8651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4">
                <a:extLst>
                  <a:ext uri="{FF2B5EF4-FFF2-40B4-BE49-F238E27FC236}">
                    <a16:creationId xmlns:a16="http://schemas.microsoft.com/office/drawing/2014/main" id="{2E3064E4-7BD3-4C39-A9B2-CE36E6EB7D77}"/>
                  </a:ext>
                </a:extLst>
              </p:cNvPr>
              <p:cNvSpPr txBox="1"/>
              <p:nvPr/>
            </p:nvSpPr>
            <p:spPr bwMode="auto">
              <a:xfrm>
                <a:off x="1405420" y="5213971"/>
                <a:ext cx="5614987" cy="5165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240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sty m:val="p"/>
                        </m:rPr>
                        <a:rPr lang="en-US" altLang="zh-CN" sz="2400" b="0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MA</m:t>
                      </m:r>
                      <m:r>
                        <m:rPr>
                          <m:nor/>
                        </m:rPr>
                        <a:rPr lang="zh-CN" altLang="en-US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  <m:r>
                        <m:rPr>
                          <m:nor/>
                        </m:rPr>
                        <a:rPr lang="zh-CN" altLang="en-US" sz="24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zh-CN" alt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0.01</m:t>
                      </m:r>
                      <m:r>
                        <a:rPr lang="zh-CN" altLang="en-US" sz="2400" b="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108</m:t>
                      </m:r>
                      <m:r>
                        <m:rPr>
                          <m:nor/>
                        </m:rPr>
                        <a:rPr lang="en-US" altLang="zh-CN" sz="24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sz="2400" i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2.08</m:t>
                      </m:r>
                      <m:r>
                        <m:rPr>
                          <m:nor/>
                        </m:rPr>
                        <a:rPr lang="en-US" altLang="zh-CN" sz="2400" i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ns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Object 4">
                <a:extLst>
                  <a:ext uri="{FF2B5EF4-FFF2-40B4-BE49-F238E27FC236}">
                    <a16:creationId xmlns:a16="http://schemas.microsoft.com/office/drawing/2014/main" id="{2E3064E4-7BD3-4C39-A9B2-CE36E6EB7D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05420" y="5213971"/>
                <a:ext cx="5614987" cy="516516"/>
              </a:xfrm>
              <a:prstGeom prst="rect">
                <a:avLst/>
              </a:prstGeom>
              <a:blipFill>
                <a:blip r:embed="rId5"/>
                <a:stretch>
                  <a:fillRect l="-32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9E9E52F8-E5B1-4A09-8CB7-B4A6DE8CEA33}"/>
              </a:ext>
            </a:extLst>
          </p:cNvPr>
          <p:cNvSpPr txBox="1"/>
          <p:nvPr/>
        </p:nvSpPr>
        <p:spPr>
          <a:xfrm>
            <a:off x="11141704" y="5954486"/>
            <a:ext cx="865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hlinkClick r:id="rId6" action="ppaction://hlinksldjump"/>
              </a:rPr>
              <a:t>Skip</a:t>
            </a:r>
            <a:endParaRPr lang="zh-CN" altLang="en-US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94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2550408" cy="747307"/>
            <a:chOff x="635243" y="278221"/>
            <a:chExt cx="2550408" cy="747306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717750"/>
              <a:ext cx="255040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Execution Time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执行时间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B08D2BE5-3608-4F9A-BCEE-DDEB6DC37664}"/>
              </a:ext>
            </a:extLst>
          </p:cNvPr>
          <p:cNvSpPr txBox="1"/>
          <p:nvPr/>
        </p:nvSpPr>
        <p:spPr>
          <a:xfrm>
            <a:off x="1052052" y="1278191"/>
            <a:ext cx="10087896" cy="3084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第一章中假设执行时间与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时间相等，即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执行程序的时间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如果考虑访存操作，执行时间将发生什么变化？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只考虑顺序处理器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访问缺失势必导致访存阻塞（为什么？）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执行时间由两部分组成：</a:t>
            </a:r>
            <a:r>
              <a:rPr lang="en-US" altLang="zh-CN" sz="20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0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执行程序的时间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0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访存阻塞的时间</a:t>
            </a:r>
            <a:endParaRPr lang="en-US" altLang="zh-CN" sz="2000" b="1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DA534817-AF21-4E1F-A78D-7E73BDC16A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1800" y="4664432"/>
            <a:ext cx="901720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Execution time = CPU execution time + Memory stall time</a:t>
            </a: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en-US" altLang="zh-CN" sz="2400" dirty="0">
                <a:latin typeface="Times New Roman" panose="02020603050405020304" pitchFamily="18" charset="0"/>
              </a:rPr>
              <a:t>                         = (CPU execution cycles + Memory stall cycles) × CT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DBCBF5D-6EB4-4DF7-A24A-15E3D21E5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5846" y="4591407"/>
            <a:ext cx="9370142" cy="1008062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CN" altLang="en-US" sz="2400">
              <a:latin typeface="Times New Roman" panose="02020603050405020304" pitchFamily="18" charset="0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EA86F7A-F4D0-4057-9E49-D4E4B218FC2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960990" y="5483582"/>
            <a:ext cx="2447925" cy="0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B35EBDC3-93B2-4064-A68D-5EE5F98E614F}"/>
              </a:ext>
            </a:extLst>
          </p:cNvPr>
          <p:cNvSpPr txBox="1"/>
          <p:nvPr/>
        </p:nvSpPr>
        <p:spPr>
          <a:xfrm>
            <a:off x="1386348" y="5614220"/>
            <a:ext cx="55746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命中时间包含在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CPU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执行程序的时间之内</a:t>
            </a:r>
          </a:p>
        </p:txBody>
      </p:sp>
    </p:spTree>
    <p:extLst>
      <p:ext uri="{BB962C8B-B14F-4D97-AF65-F5344CB8AC3E}">
        <p14:creationId xmlns:p14="http://schemas.microsoft.com/office/powerpoint/2010/main" val="4422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2550408" cy="747307"/>
            <a:chOff x="635243" y="278221"/>
            <a:chExt cx="2550408" cy="747306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717750"/>
              <a:ext cx="255040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Execution Time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执行时间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bject 4">
                <a:extLst>
                  <a:ext uri="{FF2B5EF4-FFF2-40B4-BE49-F238E27FC236}">
                    <a16:creationId xmlns:a16="http://schemas.microsoft.com/office/drawing/2014/main" id="{CA900ADC-523B-4CCF-8634-1C9EDA76D539}"/>
                  </a:ext>
                </a:extLst>
              </p:cNvPr>
              <p:cNvSpPr txBox="1"/>
              <p:nvPr/>
            </p:nvSpPr>
            <p:spPr bwMode="auto">
              <a:xfrm>
                <a:off x="2396362" y="2030259"/>
                <a:ext cx="4986337" cy="8255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IC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Number</m:t>
                          </m:r>
                          <m:r>
                            <m:rPr>
                              <m:nor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misses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IC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Miss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penalty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3" name="Object 4">
                <a:extLst>
                  <a:ext uri="{FF2B5EF4-FFF2-40B4-BE49-F238E27FC236}">
                    <a16:creationId xmlns:a16="http://schemas.microsoft.com/office/drawing/2014/main" id="{CA900ADC-523B-4CCF-8634-1C9EDA76D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96362" y="2030259"/>
                <a:ext cx="4986337" cy="8255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bject 5">
                <a:extLst>
                  <a:ext uri="{FF2B5EF4-FFF2-40B4-BE49-F238E27FC236}">
                    <a16:creationId xmlns:a16="http://schemas.microsoft.com/office/drawing/2014/main" id="{CA4BAE36-EA68-456A-BD60-A45D4E03EE89}"/>
                  </a:ext>
                </a:extLst>
              </p:cNvPr>
              <p:cNvSpPr txBox="1"/>
              <p:nvPr/>
            </p:nvSpPr>
            <p:spPr bwMode="auto">
              <a:xfrm>
                <a:off x="2425700" y="1454150"/>
                <a:ext cx="7343775" cy="433388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Memory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stall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cycles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Number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misses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Miss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penalty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5" name="Object 5">
                <a:extLst>
                  <a:ext uri="{FF2B5EF4-FFF2-40B4-BE49-F238E27FC236}">
                    <a16:creationId xmlns:a16="http://schemas.microsoft.com/office/drawing/2014/main" id="{CA4BAE36-EA68-456A-BD60-A45D4E03EE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25700" y="1454150"/>
                <a:ext cx="7343775" cy="433388"/>
              </a:xfrm>
              <a:prstGeom prst="rect">
                <a:avLst/>
              </a:prstGeom>
              <a:blipFill>
                <a:blip r:embed="rId4"/>
                <a:stretch>
                  <a:fillRect l="-24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bject 6">
                <a:extLst>
                  <a:ext uri="{FF2B5EF4-FFF2-40B4-BE49-F238E27FC236}">
                    <a16:creationId xmlns:a16="http://schemas.microsoft.com/office/drawing/2014/main" id="{D0F04C94-B0D3-406E-8611-145639736F57}"/>
                  </a:ext>
                </a:extLst>
              </p:cNvPr>
              <p:cNvSpPr txBox="1"/>
              <p:nvPr/>
            </p:nvSpPr>
            <p:spPr bwMode="auto">
              <a:xfrm>
                <a:off x="2397949" y="3078009"/>
                <a:ext cx="7731125" cy="8255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IC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Number</m:t>
                          </m:r>
                          <m:r>
                            <m:rPr>
                              <m:nor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m:rPr>
                              <m:nor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memory</m:t>
                          </m:r>
                          <m:r>
                            <m:rPr>
                              <m:nor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accesses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zh-CN" altLang="en-US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IC</m:t>
                          </m:r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Miss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rate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Miss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penalty</m:t>
                      </m:r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6" name="Object 6">
                <a:extLst>
                  <a:ext uri="{FF2B5EF4-FFF2-40B4-BE49-F238E27FC236}">
                    <a16:creationId xmlns:a16="http://schemas.microsoft.com/office/drawing/2014/main" id="{D0F04C94-B0D3-406E-8611-145639736F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97949" y="3078009"/>
                <a:ext cx="7731125" cy="8255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>
            <a:extLst>
              <a:ext uri="{FF2B5EF4-FFF2-40B4-BE49-F238E27FC236}">
                <a16:creationId xmlns:a16="http://schemas.microsoft.com/office/drawing/2014/main" id="{011AD89E-E743-4BDB-9A3A-49587826C3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5082" y="3038322"/>
            <a:ext cx="2912595" cy="865187"/>
          </a:xfrm>
          <a:prstGeom prst="rect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18" name="TextBox 9">
            <a:extLst>
              <a:ext uri="{FF2B5EF4-FFF2-40B4-BE49-F238E27FC236}">
                <a16:creationId xmlns:a16="http://schemas.microsoft.com/office/drawing/2014/main" id="{0D9D2B4D-D88A-4FD2-B796-688D22A0AF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9837" y="4881409"/>
            <a:ext cx="446563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平均每条指令的访存次数</a:t>
            </a:r>
            <a:endParaRPr kumimoji="0"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Bef>
                <a:spcPct val="0"/>
              </a:spcBef>
              <a:buClrTx/>
              <a:buFontTx/>
              <a:buNone/>
            </a:pPr>
            <a:r>
              <a:rPr kumimoji="0"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注：</a:t>
            </a:r>
            <a:r>
              <a:rPr kumimoji="0" lang="zh-CN" altLang="en-US" sz="2400" dirty="0">
                <a:solidFill>
                  <a:srgbClr val="0033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访存次数 </a:t>
            </a:r>
            <a:r>
              <a:rPr kumimoji="0"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vs.</a:t>
            </a:r>
            <a:r>
              <a:rPr kumimoji="0" lang="en-US" altLang="zh-CN" sz="2400" dirty="0">
                <a:solidFill>
                  <a:srgbClr val="0033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2400" dirty="0">
                <a:solidFill>
                  <a:srgbClr val="0033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访问数据次数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0B0B3AA9-4CDB-40C2-9494-031AFAE64C71}"/>
              </a:ext>
            </a:extLst>
          </p:cNvPr>
          <p:cNvCxnSpPr>
            <a:cxnSpLocks noChangeShapeType="1"/>
            <a:stCxn id="17" idx="2"/>
            <a:endCxn id="18" idx="0"/>
          </p:cNvCxnSpPr>
          <p:nvPr/>
        </p:nvCxnSpPr>
        <p:spPr bwMode="auto">
          <a:xfrm>
            <a:off x="4541380" y="3903509"/>
            <a:ext cx="2491276" cy="97790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71526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2550408" cy="747307"/>
            <a:chOff x="635243" y="278221"/>
            <a:chExt cx="2550408" cy="747306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717750"/>
              <a:ext cx="255040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Execution Time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执行时间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bject 6">
                <a:extLst>
                  <a:ext uri="{FF2B5EF4-FFF2-40B4-BE49-F238E27FC236}">
                    <a16:creationId xmlns:a16="http://schemas.microsoft.com/office/drawing/2014/main" id="{1A6524D5-3768-40BE-8E28-9BD3FAE006F0}"/>
                  </a:ext>
                </a:extLst>
              </p:cNvPr>
              <p:cNvSpPr txBox="1"/>
              <p:nvPr/>
            </p:nvSpPr>
            <p:spPr bwMode="auto">
              <a:xfrm>
                <a:off x="1392238" y="1274763"/>
                <a:ext cx="9418637" cy="125253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nor/>
                              </m:rPr>
                              <a:rPr lang="zh-CN" altLang="en-US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Execution</m:t>
                            </m:r>
                            <m:r>
                              <m:rPr>
                                <m:nor/>
                              </m:rPr>
                              <a:rPr lang="zh-CN" altLang="en-US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zh-CN" altLang="en-US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time</m:t>
                            </m:r>
                            <m:r>
                              <m:rPr>
                                <m:nor/>
                              </m:rPr>
                              <a:rPr lang="zh-CN" altLang="en-US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= </m:t>
                            </m:r>
                            <m:d>
                              <m:d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zh-CN" altLang="en-US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CPU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cycles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Memory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stall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cycles</m:t>
                                </m:r>
                              </m:e>
                            </m:d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m:rPr>
                                <m:nor/>
                              </m:rPr>
                              <a:rPr lang="zh-CN" altLang="en-US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CT</m:t>
                            </m:r>
                          </m:e>
                        </m:mr>
                        <m:m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nor/>
                              </m:rPr>
                              <a:rPr lang="zh-CN" altLang="en-US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IC</m:t>
                            </m:r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zh-CN" altLang="en-US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CPI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zh-CN" altLang="en-US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Number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CN" altLang="en-US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CN" altLang="en-US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of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CN" altLang="en-US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CN" altLang="en-US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memory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CN" altLang="en-US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CN" altLang="en-US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accesses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zh-CN" altLang="en-US" i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IC</m:t>
                                    </m:r>
                                  </m:den>
                                </m:f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Miss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rate</m:t>
                                </m:r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Miss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i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penalty</m:t>
                                </m:r>
                              </m:e>
                            </m:d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m:rPr>
                                <m:nor/>
                              </m:rPr>
                              <a:rPr lang="zh-CN" altLang="en-US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CT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/>
              </a:p>
            </p:txBody>
          </p:sp>
        </mc:Choice>
        <mc:Fallback xmlns="">
          <p:sp>
            <p:nvSpPr>
              <p:cNvPr id="12" name="Object 6">
                <a:extLst>
                  <a:ext uri="{FF2B5EF4-FFF2-40B4-BE49-F238E27FC236}">
                    <a16:creationId xmlns:a16="http://schemas.microsoft.com/office/drawing/2014/main" id="{1A6524D5-3768-40BE-8E28-9BD3FAE00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92238" y="1274763"/>
                <a:ext cx="9418637" cy="12525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8D39178A-0088-4824-AEB5-196D9B2C07B7}"/>
              </a:ext>
            </a:extLst>
          </p:cNvPr>
          <p:cNvSpPr txBox="1"/>
          <p:nvPr/>
        </p:nvSpPr>
        <p:spPr>
          <a:xfrm>
            <a:off x="1061884" y="2713700"/>
            <a:ext cx="10087896" cy="3351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CPI</a:t>
            </a: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越小</a:t>
            </a:r>
            <a:r>
              <a:rPr lang="en-US" altLang="zh-CN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(CPU</a:t>
            </a: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性能越好</a:t>
            </a:r>
            <a:r>
              <a:rPr lang="en-US" altLang="zh-CN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缺失时钟周期数对执行时间影响越高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通常，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的缺失代价是按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的时钟周期统计的，所以</a:t>
            </a: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主频越高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发生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缺失时占用更多的时钟周期数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对于高性能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的设计对于机器整体性能的影响至关重要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061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4" y="278225"/>
            <a:ext cx="1999801" cy="727643"/>
            <a:chOff x="635242" y="278221"/>
            <a:chExt cx="1999801" cy="72764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2" y="698086"/>
              <a:ext cx="199980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Example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941540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例题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B08D2BE5-3608-4F9A-BCEE-DDEB6DC37664}"/>
              </a:ext>
            </a:extLst>
          </p:cNvPr>
          <p:cNvSpPr txBox="1"/>
          <p:nvPr/>
        </p:nvSpPr>
        <p:spPr>
          <a:xfrm>
            <a:off x="1052052" y="1278191"/>
            <a:ext cx="10087896" cy="390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假设指令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的缺失率为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2%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，数据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的缺失率为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4%,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处理器没有发生任何访存阻塞时的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CPI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，每次缺失的代价为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个时钟周期，那么配置理想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（不发生缺失）的处理器的加速比是多少？假定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store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两条指令的出现频率为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36%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通过改进流水线，在不改变时钟频率的情况下，将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CPI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，访存阻塞占总执行时间的比例如何变化？加速比如何变化？</a:t>
            </a:r>
          </a:p>
        </p:txBody>
      </p:sp>
    </p:spTree>
    <p:extLst>
      <p:ext uri="{BB962C8B-B14F-4D97-AF65-F5344CB8AC3E}">
        <p14:creationId xmlns:p14="http://schemas.microsoft.com/office/powerpoint/2010/main" val="2918729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4" y="278225"/>
            <a:ext cx="1999801" cy="727643"/>
            <a:chOff x="635242" y="278221"/>
            <a:chExt cx="1999801" cy="72764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2" y="698086"/>
              <a:ext cx="199980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Example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941540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例题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568A220-6A9A-44DE-9260-04BCF6E7B715}"/>
              </a:ext>
            </a:extLst>
          </p:cNvPr>
          <p:cNvSpPr txBox="1"/>
          <p:nvPr/>
        </p:nvSpPr>
        <p:spPr>
          <a:xfrm>
            <a:off x="619432" y="1278194"/>
            <a:ext cx="62729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指令缺失的代价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 IC × 2% × 100 = 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2×IC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FDCF28D-8DE3-4B18-9FFA-36E6FFD8F358}"/>
              </a:ext>
            </a:extLst>
          </p:cNvPr>
          <p:cNvSpPr txBox="1"/>
          <p:nvPr/>
        </p:nvSpPr>
        <p:spPr>
          <a:xfrm>
            <a:off x="614515" y="1812084"/>
            <a:ext cx="7595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数据缺失的代价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 IC × 36% × 4% × 100 = 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1.44×IC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10A12AE-3BF7-4C14-BF60-23FD013859C1}"/>
              </a:ext>
            </a:extLst>
          </p:cNvPr>
          <p:cNvSpPr txBox="1"/>
          <p:nvPr/>
        </p:nvSpPr>
        <p:spPr>
          <a:xfrm>
            <a:off x="530937" y="2345974"/>
            <a:ext cx="75954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总缺失代价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 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2×IC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+ 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1.44×IC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3.44×IC</a:t>
            </a:r>
            <a:endParaRPr lang="zh-CN" altLang="en-US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FB851F0-67F8-42F6-85A3-E5D9ABFACE55}"/>
              </a:ext>
            </a:extLst>
          </p:cNvPr>
          <p:cNvSpPr txBox="1"/>
          <p:nvPr/>
        </p:nvSpPr>
        <p:spPr>
          <a:xfrm>
            <a:off x="1922201" y="2879864"/>
            <a:ext cx="94733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加速比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有访存阻塞的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CPU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执行时间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带理想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CPU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执行时间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8796D27-B4C6-4A6A-AC52-C8A2B51FA5FC}"/>
              </a:ext>
            </a:extLst>
          </p:cNvPr>
          <p:cNvSpPr txBox="1"/>
          <p:nvPr/>
        </p:nvSpPr>
        <p:spPr>
          <a:xfrm>
            <a:off x="2127045" y="3413754"/>
            <a:ext cx="7261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 (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IC×CPI</a:t>
            </a:r>
            <a:r>
              <a:rPr lang="zh-CN" altLang="en-US" sz="24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阻塞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×CT)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IC×CPI</a:t>
            </a:r>
            <a:r>
              <a:rPr lang="zh-CN" altLang="en-US" sz="24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理想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×CT)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8A65A4C-86E0-4434-967D-D97A01E21070}"/>
              </a:ext>
            </a:extLst>
          </p:cNvPr>
          <p:cNvSpPr txBox="1"/>
          <p:nvPr/>
        </p:nvSpPr>
        <p:spPr>
          <a:xfrm>
            <a:off x="2993919" y="3947646"/>
            <a:ext cx="5432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 CPI</a:t>
            </a:r>
            <a:r>
              <a:rPr lang="zh-CN" altLang="en-US" sz="24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阻塞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CPI</a:t>
            </a:r>
            <a:r>
              <a:rPr lang="zh-CN" altLang="en-US" sz="24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理想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 (3.44+2) / 2 = 2.72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D80ADF0-360F-445D-8F3C-E4C86DAD5D3F}"/>
              </a:ext>
            </a:extLst>
          </p:cNvPr>
          <p:cNvSpPr txBox="1"/>
          <p:nvPr/>
        </p:nvSpPr>
        <p:spPr>
          <a:xfrm>
            <a:off x="1184779" y="4763728"/>
            <a:ext cx="982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CPI = 2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时，访存阻塞的时间占整个执行时间的比例为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3.44 / 5.44 = 63%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162C957-2946-4BAE-8B43-FE1D000EA57D}"/>
              </a:ext>
            </a:extLst>
          </p:cNvPr>
          <p:cNvSpPr txBox="1"/>
          <p:nvPr/>
        </p:nvSpPr>
        <p:spPr>
          <a:xfrm>
            <a:off x="1189696" y="5358579"/>
            <a:ext cx="982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CPI = 1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时，访存阻塞的时间占整个执行时间的比例为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3.44 / 4.44 = 77%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E716234D-E13F-4FB0-8086-85D8C9FDC85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0" y="4565286"/>
            <a:ext cx="12192000" cy="0"/>
          </a:xfrm>
          <a:prstGeom prst="line">
            <a:avLst/>
          </a:prstGeom>
          <a:noFill/>
          <a:ln w="28575" algn="ctr">
            <a:solidFill>
              <a:srgbClr val="0033CC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B5705B88-3F11-46B5-844E-519B26866AE6}"/>
              </a:ext>
            </a:extLst>
          </p:cNvPr>
          <p:cNvSpPr txBox="1"/>
          <p:nvPr/>
        </p:nvSpPr>
        <p:spPr>
          <a:xfrm>
            <a:off x="6725265" y="0"/>
            <a:ext cx="5466735" cy="961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结论：</a:t>
            </a:r>
            <a:r>
              <a:rPr lang="zh-CN" altLang="en-US" sz="2000" dirty="0">
                <a:solidFill>
                  <a:srgbClr val="FF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处理器性能得到改善，但存储器系统性能不改善，反而会加剧性能损失（</a:t>
            </a:r>
            <a:r>
              <a:rPr lang="en-US" altLang="zh-CN" sz="2000" dirty="0" err="1">
                <a:solidFill>
                  <a:srgbClr val="FF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Amdal</a:t>
            </a:r>
            <a:r>
              <a:rPr lang="zh-CN" altLang="en-US" sz="2000" dirty="0">
                <a:solidFill>
                  <a:srgbClr val="FF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定律）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88059C8-F48A-405B-97CB-D13476EFAA0F}"/>
              </a:ext>
            </a:extLst>
          </p:cNvPr>
          <p:cNvSpPr txBox="1"/>
          <p:nvPr/>
        </p:nvSpPr>
        <p:spPr>
          <a:xfrm>
            <a:off x="1047132" y="5953431"/>
            <a:ext cx="9827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CPI = 1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时，加速比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 CPI</a:t>
            </a:r>
            <a:r>
              <a:rPr lang="zh-CN" altLang="en-US" sz="24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阻塞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CPI</a:t>
            </a:r>
            <a:r>
              <a:rPr lang="zh-CN" altLang="en-US" sz="2400" baseline="-25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理想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= (3.44+1) / 1 = 4.44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，性能变差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9">
            <a:extLst>
              <a:ext uri="{FF2B5EF4-FFF2-40B4-BE49-F238E27FC236}">
                <a16:creationId xmlns:a16="http://schemas.microsoft.com/office/drawing/2014/main" id="{173970A3-9AE3-49FF-8A60-75424999B2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6826" y="3947644"/>
            <a:ext cx="5213352" cy="475308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24" name="圆角矩形 9">
            <a:extLst>
              <a:ext uri="{FF2B5EF4-FFF2-40B4-BE49-F238E27FC236}">
                <a16:creationId xmlns:a16="http://schemas.microsoft.com/office/drawing/2014/main" id="{B729EAE2-1469-4717-97EA-36010B61EF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2225" y="5946609"/>
            <a:ext cx="4692446" cy="475308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CN" altLang="en-US" sz="24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097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9" grpId="0"/>
      <p:bldP spid="10" grpId="0"/>
      <p:bldP spid="11" grpId="0"/>
      <p:bldP spid="12" grpId="0"/>
      <p:bldP spid="13" grpId="0"/>
      <p:bldP spid="15" grpId="0"/>
      <p:bldP spid="17" grpId="0"/>
      <p:bldP spid="18" grpId="0"/>
      <p:bldP spid="21" grpId="0" animBg="1"/>
      <p:bldP spid="2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4" y="278225"/>
            <a:ext cx="1999801" cy="727643"/>
            <a:chOff x="635242" y="278221"/>
            <a:chExt cx="1999801" cy="72764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2" y="698086"/>
              <a:ext cx="199980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Example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941540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例题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B08D2BE5-3608-4F9A-BCEE-DDEB6DC37664}"/>
              </a:ext>
            </a:extLst>
          </p:cNvPr>
          <p:cNvSpPr txBox="1"/>
          <p:nvPr/>
        </p:nvSpPr>
        <p:spPr>
          <a:xfrm>
            <a:off x="1052052" y="1278191"/>
            <a:ext cx="10087896" cy="390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请计算两种不同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组织形式对于处理器性能的影响是多少？假定处理器的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CPI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1.6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，时钟周期为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0.35ns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，每条指令有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次存储器引用。两个缓存的容量和块大小都相同，一个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是直接相联，另一个是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路组相联。因为处理器速度与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命中的速度直接相关，所以对于组相联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，时钟周期为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1.35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倍。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访问缺失的代价是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65ns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。首先计算存储器的平均访问时间，然后计算处理器性能。假设命中时间为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个时钟周期，直接映射的缺失率为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2.1%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路组相联缺失率为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1.9%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9943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4" y="278225"/>
            <a:ext cx="1999801" cy="727643"/>
            <a:chOff x="635242" y="278221"/>
            <a:chExt cx="1999801" cy="72764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2" y="698086"/>
              <a:ext cx="199980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Example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941540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例题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2">
                <a:extLst>
                  <a:ext uri="{FF2B5EF4-FFF2-40B4-BE49-F238E27FC236}">
                    <a16:creationId xmlns:a16="http://schemas.microsoft.com/office/drawing/2014/main" id="{42C9E610-0349-4498-8511-98FF5B2B841C}"/>
                  </a:ext>
                </a:extLst>
              </p:cNvPr>
              <p:cNvSpPr txBox="1"/>
              <p:nvPr/>
            </p:nvSpPr>
            <p:spPr bwMode="auto">
              <a:xfrm>
                <a:off x="3295650" y="1697549"/>
                <a:ext cx="5614988" cy="4333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00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AMAT</m:t>
                      </m:r>
                      <m:r>
                        <m:rPr>
                          <m:nor/>
                        </m:rPr>
                        <a:rPr lang="zh-CN" altLang="en-US" sz="2000" i="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m:t> = </m:t>
                      </m:r>
                      <m:r>
                        <m:rPr>
                          <m:nor/>
                        </m:rPr>
                        <a:rPr lang="zh-CN" altLang="en-US" sz="2000" i="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m:t>Hit</m:t>
                      </m:r>
                      <m:r>
                        <m:rPr>
                          <m:nor/>
                        </m:rPr>
                        <a:rPr lang="zh-CN" altLang="en-US" sz="2000" i="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 i="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m:t>time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CN" altLang="en-US" sz="2000" i="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m:t>Miss</m:t>
                      </m:r>
                      <m:r>
                        <m:rPr>
                          <m:nor/>
                        </m:rPr>
                        <a:rPr lang="zh-CN" altLang="en-US" sz="2000" i="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 i="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m:t>rate</m:t>
                      </m:r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m:rPr>
                          <m:nor/>
                        </m:rPr>
                        <a:rPr lang="zh-CN" altLang="en-US" sz="2000" i="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m:t>Miss</m:t>
                      </m:r>
                      <m:r>
                        <m:rPr>
                          <m:nor/>
                        </m:rPr>
                        <a:rPr lang="zh-CN" altLang="en-US" sz="2000" i="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zh-CN" altLang="en-US" sz="2000" i="0">
                          <a:solidFill>
                            <a:srgbClr val="000000"/>
                          </a:solidFill>
                          <a:latin typeface="Tahoma" panose="020B0604030504040204" pitchFamily="34" charset="0"/>
                          <a:cs typeface="Tahoma" panose="020B0604030504040204" pitchFamily="34" charset="0"/>
                        </a:rPr>
                        <m:t>penalty</m:t>
                      </m:r>
                    </m:oMath>
                  </m:oMathPara>
                </a14:m>
                <a:endParaRPr lang="zh-CN" altLang="en-US" sz="2000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7" name="Object 2">
                <a:extLst>
                  <a:ext uri="{FF2B5EF4-FFF2-40B4-BE49-F238E27FC236}">
                    <a16:creationId xmlns:a16="http://schemas.microsoft.com/office/drawing/2014/main" id="{42C9E610-0349-4498-8511-98FF5B2B84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95650" y="1697549"/>
                <a:ext cx="5614988" cy="433387"/>
              </a:xfrm>
              <a:prstGeom prst="rect">
                <a:avLst/>
              </a:prstGeom>
              <a:blipFill>
                <a:blip r:embed="rId3"/>
                <a:stretch>
                  <a:fillRect b="-694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4">
            <a:extLst>
              <a:ext uri="{FF2B5EF4-FFF2-40B4-BE49-F238E27FC236}">
                <a16:creationId xmlns:a16="http://schemas.microsoft.com/office/drawing/2014/main" id="{A3835BE8-2264-48D1-A13E-F3FFE879FC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7426" y="2349652"/>
            <a:ext cx="7129462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000" dirty="0" err="1"/>
              <a:t>AMAT</a:t>
            </a:r>
            <a:r>
              <a:rPr kumimoji="0" lang="en-US" altLang="zh-CN" sz="2000" baseline="-25000" dirty="0" err="1"/>
              <a:t>1</a:t>
            </a:r>
            <a:r>
              <a:rPr kumimoji="0" lang="en-US" altLang="zh-CN" sz="2000" baseline="-25000" dirty="0"/>
              <a:t>-way</a:t>
            </a:r>
            <a:r>
              <a:rPr kumimoji="0" lang="en-US" altLang="zh-CN" sz="2000" dirty="0"/>
              <a:t> = 0.35 + (2.1% × 65) = </a:t>
            </a:r>
            <a:r>
              <a:rPr kumimoji="0" lang="en-US" altLang="zh-CN" sz="2000" dirty="0" err="1"/>
              <a:t>1.72ns</a:t>
            </a:r>
            <a:endParaRPr kumimoji="0" lang="en-US" altLang="zh-CN" sz="2000" dirty="0"/>
          </a:p>
          <a:p>
            <a:pPr algn="ctr">
              <a:spcBef>
                <a:spcPct val="0"/>
              </a:spcBef>
              <a:buClrTx/>
              <a:buFontTx/>
              <a:buNone/>
            </a:pPr>
            <a:endParaRPr kumimoji="0" lang="en-US" altLang="zh-CN" sz="2400" dirty="0"/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000" dirty="0" err="1"/>
              <a:t>AMAT</a:t>
            </a:r>
            <a:r>
              <a:rPr kumimoji="0" lang="en-US" altLang="zh-CN" sz="2000" baseline="-25000" dirty="0" err="1"/>
              <a:t>2</a:t>
            </a:r>
            <a:r>
              <a:rPr kumimoji="0" lang="en-US" altLang="zh-CN" sz="2000" baseline="-25000" dirty="0"/>
              <a:t>-way</a:t>
            </a:r>
            <a:r>
              <a:rPr kumimoji="0" lang="en-US" altLang="zh-CN" sz="2000" dirty="0"/>
              <a:t> = 0.35 × 1.35 + (1.9% × 65) = </a:t>
            </a:r>
            <a:r>
              <a:rPr kumimoji="0" lang="en-US" altLang="zh-CN" sz="2000" dirty="0" err="1"/>
              <a:t>1.71ns</a:t>
            </a:r>
            <a:endParaRPr kumimoji="0"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bject 3">
                <a:extLst>
                  <a:ext uri="{FF2B5EF4-FFF2-40B4-BE49-F238E27FC236}">
                    <a16:creationId xmlns:a16="http://schemas.microsoft.com/office/drawing/2014/main" id="{1928B30E-74D3-465F-B677-D678B902C2F3}"/>
                  </a:ext>
                </a:extLst>
              </p:cNvPr>
              <p:cNvSpPr txBox="1"/>
              <p:nvPr/>
            </p:nvSpPr>
            <p:spPr bwMode="auto">
              <a:xfrm>
                <a:off x="2033538" y="3860390"/>
                <a:ext cx="8963025" cy="115252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nor/>
                              </m:rPr>
                              <a:rPr lang="zh-CN" altLang="en-US" sz="2000" i="0">
                                <a:solidFill>
                                  <a:srgbClr val="000000"/>
                                </a:solidFill>
                                <a:latin typeface="Tahoma" panose="020B0604030504040204" pitchFamily="34" charset="0"/>
                                <a:cs typeface="Tahoma" panose="020B0604030504040204" pitchFamily="34" charset="0"/>
                              </a:rPr>
                              <m:t>Execution</m:t>
                            </m:r>
                            <m:r>
                              <m:rPr>
                                <m:nor/>
                              </m:rPr>
                              <a:rPr lang="zh-CN" altLang="en-US" sz="2000" i="0">
                                <a:solidFill>
                                  <a:srgbClr val="000000"/>
                                </a:solidFill>
                                <a:latin typeface="Tahoma" panose="020B0604030504040204" pitchFamily="34" charset="0"/>
                                <a:cs typeface="Tahoma" panose="020B0604030504040204" pitchFamily="34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zh-CN" altLang="en-US" sz="2000" i="0">
                                <a:solidFill>
                                  <a:srgbClr val="000000"/>
                                </a:solidFill>
                                <a:latin typeface="Tahoma" panose="020B0604030504040204" pitchFamily="34" charset="0"/>
                                <a:cs typeface="Tahoma" panose="020B0604030504040204" pitchFamily="34" charset="0"/>
                              </a:rPr>
                              <m:t>time</m:t>
                            </m:r>
                            <m:r>
                              <m:rPr>
                                <m:nor/>
                              </m:rPr>
                              <a:rPr lang="zh-CN" altLang="en-US" sz="2000" i="0">
                                <a:solidFill>
                                  <a:srgbClr val="000000"/>
                                </a:solidFill>
                                <a:latin typeface="Tahoma" panose="020B0604030504040204" pitchFamily="34" charset="0"/>
                                <a:cs typeface="Tahoma" panose="020B0604030504040204" pitchFamily="34" charset="0"/>
                              </a:rPr>
                              <m:t> = </m:t>
                            </m:r>
                            <m:d>
                              <m:dPr>
                                <m:ctrlP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2000" i="0">
                                    <a:solidFill>
                                      <a:srgbClr val="000000"/>
                                    </a:solidFill>
                                    <a:latin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CPU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000" i="0">
                                    <a:solidFill>
                                      <a:srgbClr val="000000"/>
                                    </a:solidFill>
                                    <a:latin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000" i="0">
                                    <a:solidFill>
                                      <a:srgbClr val="000000"/>
                                    </a:solidFill>
                                    <a:latin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cycles</m:t>
                                </m:r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000" i="0">
                                    <a:solidFill>
                                      <a:srgbClr val="000000"/>
                                    </a:solidFill>
                                    <a:latin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Memory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000" i="0">
                                    <a:solidFill>
                                      <a:srgbClr val="000000"/>
                                    </a:solidFill>
                                    <a:latin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000" i="0">
                                    <a:solidFill>
                                      <a:srgbClr val="000000"/>
                                    </a:solidFill>
                                    <a:latin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stall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000" i="0">
                                    <a:solidFill>
                                      <a:srgbClr val="000000"/>
                                    </a:solidFill>
                                    <a:latin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000" i="0">
                                    <a:solidFill>
                                      <a:srgbClr val="000000"/>
                                    </a:solidFill>
                                    <a:latin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cycles</m:t>
                                </m:r>
                              </m:e>
                            </m:d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m:rPr>
                                <m:nor/>
                              </m:rPr>
                              <a:rPr lang="zh-CN" altLang="en-US" sz="2000" i="0">
                                <a:solidFill>
                                  <a:srgbClr val="000000"/>
                                </a:solidFill>
                                <a:latin typeface="Tahoma" panose="020B0604030504040204" pitchFamily="34" charset="0"/>
                                <a:cs typeface="Tahoma" panose="020B0604030504040204" pitchFamily="34" charset="0"/>
                              </a:rPr>
                              <m:t>CT</m:t>
                            </m:r>
                          </m:e>
                        </m:mr>
                        <m:mr>
                          <m:e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nor/>
                              </m:rPr>
                              <a:rPr lang="zh-CN" altLang="en-US" sz="2000" i="0">
                                <a:solidFill>
                                  <a:srgbClr val="000000"/>
                                </a:solidFill>
                                <a:latin typeface="Tahoma" panose="020B0604030504040204" pitchFamily="34" charset="0"/>
                                <a:cs typeface="Tahoma" panose="020B0604030504040204" pitchFamily="34" charset="0"/>
                              </a:rPr>
                              <m:t>IC</m:t>
                            </m:r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d>
                              <m:dPr>
                                <m:ctrlP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nor/>
                                  </m:rPr>
                                  <a:rPr lang="zh-CN" altLang="en-US" sz="2000" i="0">
                                    <a:solidFill>
                                      <a:srgbClr val="000000"/>
                                    </a:solidFill>
                                    <a:latin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CPI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000" i="0">
                                    <a:solidFill>
                                      <a:srgbClr val="000000"/>
                                    </a:solidFill>
                                    <a:latin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zh-CN" alt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nor/>
                                      </m:rPr>
                                      <a:rPr lang="zh-CN" altLang="en-US" sz="2000" i="0">
                                        <a:solidFill>
                                          <a:srgbClr val="000000"/>
                                        </a:solidFill>
                                        <a:latin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Number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CN" altLang="en-US" sz="2000" i="0">
                                        <a:solidFill>
                                          <a:srgbClr val="000000"/>
                                        </a:solidFill>
                                        <a:latin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CN" altLang="en-US" sz="2000" i="0">
                                        <a:solidFill>
                                          <a:srgbClr val="000000"/>
                                        </a:solidFill>
                                        <a:latin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of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CN" altLang="en-US" sz="2000" i="0">
                                        <a:solidFill>
                                          <a:srgbClr val="000000"/>
                                        </a:solidFill>
                                        <a:latin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CN" altLang="en-US" sz="2000" i="0">
                                        <a:solidFill>
                                          <a:srgbClr val="000000"/>
                                        </a:solidFill>
                                        <a:latin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memory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CN" altLang="en-US" sz="2000" i="0">
                                        <a:solidFill>
                                          <a:srgbClr val="000000"/>
                                        </a:solidFill>
                                        <a:latin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zh-CN" altLang="en-US" sz="2000" i="0">
                                        <a:solidFill>
                                          <a:srgbClr val="000000"/>
                                        </a:solidFill>
                                        <a:latin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accesses</m:t>
                                    </m:r>
                                  </m:num>
                                  <m:den>
                                    <m:r>
                                      <m:rPr>
                                        <m:nor/>
                                      </m:rPr>
                                      <a:rPr lang="zh-CN" altLang="en-US" sz="2000" i="0">
                                        <a:solidFill>
                                          <a:srgbClr val="000000"/>
                                        </a:solidFill>
                                        <a:latin typeface="Tahoma" panose="020B0604030504040204" pitchFamily="34" charset="0"/>
                                        <a:cs typeface="Tahoma" panose="020B0604030504040204" pitchFamily="34" charset="0"/>
                                      </a:rPr>
                                      <m:t>IC</m:t>
                                    </m:r>
                                  </m:den>
                                </m:f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000" i="0">
                                    <a:solidFill>
                                      <a:srgbClr val="000000"/>
                                    </a:solidFill>
                                    <a:latin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Miss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000" i="0">
                                    <a:solidFill>
                                      <a:srgbClr val="000000"/>
                                    </a:solidFill>
                                    <a:latin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000" i="0">
                                    <a:solidFill>
                                      <a:srgbClr val="000000"/>
                                    </a:solidFill>
                                    <a:latin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rate</m:t>
                                </m:r>
                                <m:r>
                                  <a:rPr lang="zh-CN" altLang="en-US" sz="2000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×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000" i="0">
                                    <a:solidFill>
                                      <a:srgbClr val="000000"/>
                                    </a:solidFill>
                                    <a:latin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Miss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000" i="0">
                                    <a:solidFill>
                                      <a:srgbClr val="000000"/>
                                    </a:solidFill>
                                    <a:latin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zh-CN" altLang="en-US" sz="2000" i="0">
                                    <a:solidFill>
                                      <a:srgbClr val="000000"/>
                                    </a:solidFill>
                                    <a:latin typeface="Tahoma" panose="020B0604030504040204" pitchFamily="34" charset="0"/>
                                    <a:cs typeface="Tahoma" panose="020B0604030504040204" pitchFamily="34" charset="0"/>
                                  </a:rPr>
                                  <m:t>penalty</m:t>
                                </m:r>
                              </m:e>
                            </m:d>
                            <m:r>
                              <a:rPr lang="zh-CN" altLang="en-US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×</m:t>
                            </m:r>
                            <m:r>
                              <m:rPr>
                                <m:nor/>
                              </m:rPr>
                              <a:rPr lang="zh-CN" altLang="en-US" sz="2000" i="0">
                                <a:solidFill>
                                  <a:srgbClr val="000000"/>
                                </a:solidFill>
                                <a:latin typeface="Tahoma" panose="020B0604030504040204" pitchFamily="34" charset="0"/>
                                <a:cs typeface="Tahoma" panose="020B0604030504040204" pitchFamily="34" charset="0"/>
                              </a:rPr>
                              <m:t>CT</m:t>
                            </m:r>
                          </m:e>
                        </m:mr>
                      </m:m>
                    </m:oMath>
                  </m:oMathPara>
                </a14:m>
                <a:endParaRPr lang="zh-CN" altLang="en-US" dirty="0">
                  <a:latin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9" name="Object 3">
                <a:extLst>
                  <a:ext uri="{FF2B5EF4-FFF2-40B4-BE49-F238E27FC236}">
                    <a16:creationId xmlns:a16="http://schemas.microsoft.com/office/drawing/2014/main" id="{1928B30E-74D3-465F-B677-D678B902C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33538" y="3860390"/>
                <a:ext cx="8963025" cy="11525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6">
            <a:extLst>
              <a:ext uri="{FF2B5EF4-FFF2-40B4-BE49-F238E27FC236}">
                <a16:creationId xmlns:a16="http://schemas.microsoft.com/office/drawing/2014/main" id="{B1879FFB-C479-4C3E-8755-0E509E8C8F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6300" y="5157378"/>
            <a:ext cx="9720263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000" dirty="0"/>
              <a:t>Execution </a:t>
            </a:r>
            <a:r>
              <a:rPr kumimoji="0" lang="en-US" altLang="zh-CN" sz="2000" dirty="0" err="1"/>
              <a:t>Time</a:t>
            </a:r>
            <a:r>
              <a:rPr kumimoji="0" lang="en-US" altLang="zh-CN" sz="2000" baseline="-25000" dirty="0" err="1"/>
              <a:t>1</a:t>
            </a:r>
            <a:r>
              <a:rPr kumimoji="0" lang="en-US" altLang="zh-CN" sz="2000" baseline="-25000" dirty="0"/>
              <a:t>-way</a:t>
            </a:r>
            <a:r>
              <a:rPr kumimoji="0" lang="en-US" altLang="zh-CN" sz="2000" dirty="0"/>
              <a:t>=IC×[1.6×0.35+1.4×2.1%×65]=</a:t>
            </a:r>
            <a:r>
              <a:rPr kumimoji="0" lang="en-US" altLang="zh-CN" sz="2000" dirty="0" err="1"/>
              <a:t>2.47×IC</a:t>
            </a:r>
            <a:endParaRPr kumimoji="0" lang="en-US" altLang="zh-CN" sz="2000" dirty="0"/>
          </a:p>
          <a:p>
            <a:pPr algn="ctr">
              <a:spcBef>
                <a:spcPct val="0"/>
              </a:spcBef>
              <a:buClrTx/>
              <a:buFontTx/>
              <a:buNone/>
            </a:pPr>
            <a:endParaRPr kumimoji="0" lang="en-US" altLang="zh-CN" sz="2400" dirty="0"/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kumimoji="0" lang="en-US" altLang="zh-CN" sz="2000" dirty="0"/>
              <a:t>Execution </a:t>
            </a:r>
            <a:r>
              <a:rPr kumimoji="0" lang="en-US" altLang="zh-CN" sz="2000" dirty="0" err="1"/>
              <a:t>Time</a:t>
            </a:r>
            <a:r>
              <a:rPr kumimoji="0" lang="en-US" altLang="zh-CN" sz="2000" baseline="-25000" dirty="0" err="1"/>
              <a:t>2way</a:t>
            </a:r>
            <a:r>
              <a:rPr kumimoji="0" lang="en-US" altLang="zh-CN" sz="2000" dirty="0"/>
              <a:t>=IC×[1.6×0.35×1.35+1.4×1.9%×65]=</a:t>
            </a:r>
            <a:r>
              <a:rPr kumimoji="0" lang="en-US" altLang="zh-CN" sz="2000" dirty="0" err="1"/>
              <a:t>2.49×IC</a:t>
            </a:r>
            <a:endParaRPr kumimoji="0" lang="en-US" altLang="zh-CN" sz="2000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AE4DBE39-72F3-4380-B5CA-6D8C0A105EE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0" y="3729542"/>
            <a:ext cx="12192000" cy="0"/>
          </a:xfrm>
          <a:prstGeom prst="line">
            <a:avLst/>
          </a:prstGeom>
          <a:noFill/>
          <a:ln w="28575" algn="ctr">
            <a:solidFill>
              <a:srgbClr val="0033CC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圆角矩形 9">
            <a:extLst>
              <a:ext uri="{FF2B5EF4-FFF2-40B4-BE49-F238E27FC236}">
                <a16:creationId xmlns:a16="http://schemas.microsoft.com/office/drawing/2014/main" id="{91E3E2C0-6597-46BC-9FFE-658B0E2E0B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2051" y="2952902"/>
            <a:ext cx="6697662" cy="576262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CN" altLang="en-US" sz="2400">
              <a:latin typeface="Times New Roman" panose="02020603050405020304" pitchFamily="18" charset="0"/>
            </a:endParaRPr>
          </a:p>
        </p:txBody>
      </p:sp>
      <p:sp>
        <p:nvSpPr>
          <p:cNvPr id="13" name="圆角矩形 10">
            <a:extLst>
              <a:ext uri="{FF2B5EF4-FFF2-40B4-BE49-F238E27FC236}">
                <a16:creationId xmlns:a16="http://schemas.microsoft.com/office/drawing/2014/main" id="{0027B886-3B2F-4A7D-AD1E-20BBF0B74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7425" y="5112928"/>
            <a:ext cx="7129463" cy="574675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/>
          <a:lstStyle>
            <a:lvl1pPr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z"/>
              <a:defRPr kumimoji="1"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y"/>
              <a:defRPr kumimoji="1"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FF0000"/>
              </a:buClr>
              <a:buFont typeface="Monotype Sorts" pitchFamily="2" charset="2"/>
              <a:buChar char="x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FF0000"/>
              </a:buClr>
              <a:buChar char="•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00"/>
              </a:buClr>
              <a:buChar char="–"/>
              <a:defRPr kumimoji="1"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kumimoji="0" lang="zh-CN" altLang="en-US" sz="2400">
              <a:latin typeface="Times New Roman" panose="02020603050405020304" pitchFamily="18" charset="0"/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C15D9DFF-93BC-4607-9443-E330653E842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659388" y="6236878"/>
            <a:ext cx="1295400" cy="0"/>
          </a:xfrm>
          <a:prstGeom prst="lin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550926E4-5D96-470A-BFA0-FA59548F74CF}"/>
              </a:ext>
            </a:extLst>
          </p:cNvPr>
          <p:cNvSpPr txBox="1"/>
          <p:nvPr/>
        </p:nvSpPr>
        <p:spPr>
          <a:xfrm>
            <a:off x="7472516" y="13147"/>
            <a:ext cx="4713443" cy="1422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结论：</a:t>
            </a:r>
            <a:r>
              <a:rPr lang="zh-CN" altLang="en-US" sz="2000" dirty="0">
                <a:solidFill>
                  <a:srgbClr val="FF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有时大容量或高相联度</a:t>
            </a:r>
            <a:r>
              <a:rPr lang="en-US" altLang="zh-CN" sz="2000" dirty="0">
                <a:solidFill>
                  <a:srgbClr val="FF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000" dirty="0">
                <a:solidFill>
                  <a:srgbClr val="FF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命中时间的增加反而会抵消命中率的改进所起的作用，从而导致处理器性能的下降</a:t>
            </a:r>
          </a:p>
        </p:txBody>
      </p:sp>
    </p:spTree>
    <p:extLst>
      <p:ext uri="{BB962C8B-B14F-4D97-AF65-F5344CB8AC3E}">
        <p14:creationId xmlns:p14="http://schemas.microsoft.com/office/powerpoint/2010/main" val="230329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 animBg="1"/>
      <p:bldP spid="13" grpId="0" animBg="1"/>
      <p:bldP spid="2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6" y="278225"/>
            <a:ext cx="4008018" cy="830998"/>
            <a:chOff x="908364" y="278221"/>
            <a:chExt cx="4008018" cy="83099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4" y="801441"/>
              <a:ext cx="400801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Memory Hierarchy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：</a:t>
              </a:r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An Overview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3416320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存储器层次结构概览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2ED876DB-A52C-47D9-8BE8-99E3FC672A6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45056" y="1280377"/>
            <a:ext cx="8705231" cy="513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81021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E63137F-1545-4A23-8985-F45AD0E643AA}"/>
              </a:ext>
            </a:extLst>
          </p:cNvPr>
          <p:cNvSpPr txBox="1"/>
          <p:nvPr/>
        </p:nvSpPr>
        <p:spPr>
          <a:xfrm>
            <a:off x="904459" y="1287946"/>
            <a:ext cx="8941157" cy="414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Ø"/>
            </a:pP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</a:rPr>
              <a:t>Cache</a:t>
            </a: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综述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Ø"/>
            </a:pP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</a:rPr>
              <a:t>Cache</a:t>
            </a: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性能的量化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Ø"/>
            </a:pPr>
            <a:r>
              <a:rPr lang="en-US" altLang="zh-CN" sz="3200" dirty="0"/>
              <a:t>Cache</a:t>
            </a:r>
            <a:r>
              <a:rPr lang="zh-CN" altLang="en-US" sz="3200" dirty="0"/>
              <a:t>性能的优化</a:t>
            </a:r>
            <a:endParaRPr lang="en-US" altLang="zh-CN" sz="3200" dirty="0"/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Ø"/>
            </a:pP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</a:rPr>
              <a:t>Cache</a:t>
            </a: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控制器的实现</a:t>
            </a:r>
            <a:endParaRPr lang="en-US" altLang="zh-CN" sz="3200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6" y="278225"/>
            <a:ext cx="4954371" cy="830999"/>
            <a:chOff x="908364" y="278221"/>
            <a:chExt cx="4954371" cy="83099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4" y="801441"/>
              <a:ext cx="1383572" cy="3077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Cache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466525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高速缓冲存储器（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Cache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）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44393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4693839" cy="737475"/>
            <a:chOff x="635243" y="278221"/>
            <a:chExt cx="4693839" cy="737474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707918"/>
              <a:ext cx="469383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Review Average Memory Access Time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3057247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重温平均访存时间</a:t>
              </a:r>
            </a:p>
          </p:txBody>
        </p:sp>
      </p:grpSp>
      <p:sp>
        <p:nvSpPr>
          <p:cNvPr id="7" name="Object 2">
            <a:extLst>
              <a:ext uri="{FF2B5EF4-FFF2-40B4-BE49-F238E27FC236}">
                <a16:creationId xmlns:a16="http://schemas.microsoft.com/office/drawing/2014/main" id="{532EB90B-4F3F-4513-8A5E-3BF1659376A8}"/>
              </a:ext>
            </a:extLst>
          </p:cNvPr>
          <p:cNvSpPr txBox="1"/>
          <p:nvPr/>
        </p:nvSpPr>
        <p:spPr bwMode="auto">
          <a:xfrm>
            <a:off x="3286125" y="1274763"/>
            <a:ext cx="5614988" cy="433387"/>
          </a:xfrm>
          <a:prstGeom prst="rect">
            <a:avLst/>
          </a:prstGeom>
          <a:noFill/>
        </p:spPr>
        <p:txBody>
          <a:bodyPr>
            <a:no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AMAT =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命中时间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缺失率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× 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缺失代价</a:t>
            </a: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1D43D6DB-4B68-4A86-B9E0-A23BD51804D4}"/>
              </a:ext>
            </a:extLst>
          </p:cNvPr>
          <p:cNvSpPr txBox="1"/>
          <p:nvPr/>
        </p:nvSpPr>
        <p:spPr>
          <a:xfrm>
            <a:off x="2468669" y="2000249"/>
            <a:ext cx="7273925" cy="522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800" b="1" dirty="0">
                <a:solidFill>
                  <a:srgbClr val="0066FF"/>
                </a:solidFill>
                <a:latin typeface="+mn-lt"/>
              </a:rPr>
              <a:t>如何降低</a:t>
            </a:r>
            <a:r>
              <a:rPr lang="en-US" altLang="zh-CN" sz="2800" b="1" dirty="0">
                <a:solidFill>
                  <a:srgbClr val="0066FF"/>
                </a:solidFill>
                <a:latin typeface="+mn-lt"/>
              </a:rPr>
              <a:t>AMAT?</a:t>
            </a:r>
            <a:endParaRPr lang="zh-CN" altLang="en-US" sz="2800" b="1" dirty="0">
              <a:solidFill>
                <a:srgbClr val="0066FF"/>
              </a:solidFill>
              <a:latin typeface="+mn-lt"/>
            </a:endParaRPr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8FD3B343-4708-4E30-AEA8-02C8BFA4F5FC}"/>
              </a:ext>
            </a:extLst>
          </p:cNvPr>
          <p:cNvSpPr txBox="1"/>
          <p:nvPr/>
        </p:nvSpPr>
        <p:spPr>
          <a:xfrm>
            <a:off x="2363432" y="3263540"/>
            <a:ext cx="17557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命中时间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AB1DF3DB-B57C-4DAD-8BB5-6195E2744B22}"/>
              </a:ext>
            </a:extLst>
          </p:cNvPr>
          <p:cNvSpPr txBox="1"/>
          <p:nvPr/>
        </p:nvSpPr>
        <p:spPr>
          <a:xfrm>
            <a:off x="2363432" y="4277952"/>
            <a:ext cx="1944688" cy="522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缺失率</a:t>
            </a:r>
          </a:p>
        </p:txBody>
      </p:sp>
      <p:sp>
        <p:nvSpPr>
          <p:cNvPr id="12" name="TextBox 8">
            <a:extLst>
              <a:ext uri="{FF2B5EF4-FFF2-40B4-BE49-F238E27FC236}">
                <a16:creationId xmlns:a16="http://schemas.microsoft.com/office/drawing/2014/main" id="{0AF46425-758C-4A56-8CB3-DD5C91CB4B30}"/>
              </a:ext>
            </a:extLst>
          </p:cNvPr>
          <p:cNvSpPr txBox="1"/>
          <p:nvPr/>
        </p:nvSpPr>
        <p:spPr>
          <a:xfrm>
            <a:off x="2246268" y="5294208"/>
            <a:ext cx="1944688" cy="522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缺失代价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27B7C70-E117-417B-B929-7C92CA086B5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303357" y="3290527"/>
            <a:ext cx="0" cy="576263"/>
          </a:xfrm>
          <a:prstGeom prst="straightConnector1">
            <a:avLst/>
          </a:prstGeom>
          <a:noFill/>
          <a:ln w="28575" algn="ctr">
            <a:solidFill>
              <a:srgbClr val="FF0000"/>
            </a:solidFill>
            <a:round/>
            <a:headEnd/>
            <a:tailEnd type="triangle" w="lg" len="med"/>
          </a:ln>
        </p:spPr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FC12FB8-E3F6-44D7-A6DF-DD1C5AD0CC1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308120" y="4298590"/>
            <a:ext cx="0" cy="576262"/>
          </a:xfrm>
          <a:prstGeom prst="straightConnector1">
            <a:avLst/>
          </a:prstGeom>
          <a:noFill/>
          <a:ln w="28575" algn="ctr">
            <a:solidFill>
              <a:srgbClr val="FF0000"/>
            </a:solidFill>
            <a:round/>
            <a:headEnd/>
            <a:tailEnd type="triangle" w="lg" len="med"/>
          </a:ln>
        </p:spPr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AB98115-84F3-4E52-8268-90F5CDE88A9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308120" y="5262202"/>
            <a:ext cx="0" cy="576263"/>
          </a:xfrm>
          <a:prstGeom prst="straightConnector1">
            <a:avLst/>
          </a:prstGeom>
          <a:noFill/>
          <a:ln w="28575" algn="ctr">
            <a:solidFill>
              <a:srgbClr val="FF0000"/>
            </a:solidFill>
            <a:round/>
            <a:headEnd/>
            <a:tailEnd type="triangle" w="lg" len="med"/>
          </a:ln>
        </p:spPr>
      </p:cxnSp>
      <p:pic>
        <p:nvPicPr>
          <p:cNvPr id="16" name="图片 15" descr="tradeoff.jpg">
            <a:extLst>
              <a:ext uri="{FF2B5EF4-FFF2-40B4-BE49-F238E27FC236}">
                <a16:creationId xmlns:a16="http://schemas.microsoft.com/office/drawing/2014/main" id="{1D7EA459-75BD-48CA-9983-C07C332F18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A8C5D5"/>
              </a:clrFrom>
              <a:clrTo>
                <a:srgbClr val="A8C5D5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63895" y="2880595"/>
            <a:ext cx="3851275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3BCFB8E-CD71-4F13-A15B-AEE03C80B6B6}"/>
              </a:ext>
            </a:extLst>
          </p:cNvPr>
          <p:cNvSpPr txBox="1"/>
          <p:nvPr/>
        </p:nvSpPr>
        <p:spPr>
          <a:xfrm>
            <a:off x="5612020" y="3437807"/>
            <a:ext cx="19431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缺失率</a:t>
            </a:r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4555887A-D1CA-48F3-9186-E9FE862A81C0}"/>
              </a:ext>
            </a:extLst>
          </p:cNvPr>
          <p:cNvSpPr txBox="1"/>
          <p:nvPr/>
        </p:nvSpPr>
        <p:spPr>
          <a:xfrm>
            <a:off x="8843085" y="4609382"/>
            <a:ext cx="17122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命中时间</a:t>
            </a:r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9F126026-A6D0-492E-8C66-B50645F4BD72}"/>
              </a:ext>
            </a:extLst>
          </p:cNvPr>
          <p:cNvSpPr txBox="1"/>
          <p:nvPr/>
        </p:nvSpPr>
        <p:spPr>
          <a:xfrm>
            <a:off x="6737975" y="5228867"/>
            <a:ext cx="25141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设计权衡（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Tradeoff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56267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7" grpId="0"/>
      <p:bldP spid="18" grpId="0"/>
      <p:bldP spid="2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4271052" cy="737475"/>
            <a:chOff x="635243" y="278221"/>
            <a:chExt cx="4271052" cy="737474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707918"/>
              <a:ext cx="427105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Cache Performance Optimization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295786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Cache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性能的优化</a:t>
              </a:r>
            </a:p>
          </p:txBody>
        </p:sp>
      </p:grpSp>
      <p:sp>
        <p:nvSpPr>
          <p:cNvPr id="14" name="缺角矩形 13">
            <a:extLst>
              <a:ext uri="{FF2B5EF4-FFF2-40B4-BE49-F238E27FC236}">
                <a16:creationId xmlns:a16="http://schemas.microsoft.com/office/drawing/2014/main" id="{C0E06774-EE30-47E7-9946-56E8FACD33F5}"/>
              </a:ext>
            </a:extLst>
          </p:cNvPr>
          <p:cNvSpPr/>
          <p:nvPr/>
        </p:nvSpPr>
        <p:spPr>
          <a:xfrm>
            <a:off x="947705" y="1847334"/>
            <a:ext cx="2890422" cy="3258066"/>
          </a:xfrm>
          <a:prstGeom prst="plaque">
            <a:avLst>
              <a:gd name="adj" fmla="val 4344"/>
            </a:avLst>
          </a:prstGeom>
          <a:noFill/>
          <a:ln w="50800" cmpd="thickThin">
            <a:solidFill>
              <a:srgbClr val="FF65A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5400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25F6687-1565-4B18-88FD-89282FA19559}"/>
              </a:ext>
            </a:extLst>
          </p:cNvPr>
          <p:cNvSpPr/>
          <p:nvPr/>
        </p:nvSpPr>
        <p:spPr>
          <a:xfrm>
            <a:off x="1152871" y="2526557"/>
            <a:ext cx="2425685" cy="507205"/>
          </a:xfrm>
          <a:prstGeom prst="rect">
            <a:avLst/>
          </a:prstGeom>
          <a:gradFill flip="none" rotWithShape="1">
            <a:gsLst>
              <a:gs pos="0">
                <a:srgbClr val="FF0066">
                  <a:tint val="66000"/>
                  <a:satMod val="160000"/>
                </a:srgbClr>
              </a:gs>
              <a:gs pos="50000">
                <a:srgbClr val="FF0066">
                  <a:tint val="44500"/>
                  <a:satMod val="160000"/>
                </a:srgbClr>
              </a:gs>
              <a:gs pos="100000">
                <a:srgbClr val="FF0066">
                  <a:tint val="23500"/>
                  <a:satMod val="160000"/>
                </a:srgbClr>
              </a:gs>
            </a:gsLst>
            <a:lin ang="13500000" scaled="1"/>
            <a:tileRect/>
          </a:gradFill>
          <a:ln w="15875" cmpd="thinThick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调整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</a:p>
        </p:txBody>
      </p:sp>
      <p:sp>
        <p:nvSpPr>
          <p:cNvPr id="25" name="缺角矩形 24">
            <a:extLst>
              <a:ext uri="{FF2B5EF4-FFF2-40B4-BE49-F238E27FC236}">
                <a16:creationId xmlns:a16="http://schemas.microsoft.com/office/drawing/2014/main" id="{87691274-64ED-4394-8EB4-69823DB36247}"/>
              </a:ext>
            </a:extLst>
          </p:cNvPr>
          <p:cNvSpPr/>
          <p:nvPr/>
        </p:nvSpPr>
        <p:spPr>
          <a:xfrm>
            <a:off x="4632735" y="1847334"/>
            <a:ext cx="2936078" cy="3258066"/>
          </a:xfrm>
          <a:prstGeom prst="plaque">
            <a:avLst>
              <a:gd name="adj" fmla="val 4344"/>
            </a:avLst>
          </a:prstGeom>
          <a:noFill/>
          <a:ln w="50800" cmpd="thickThin">
            <a:solidFill>
              <a:srgbClr val="0099CC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5400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FDC1086-F929-4BC9-A8EA-F8E90E7977E2}"/>
              </a:ext>
            </a:extLst>
          </p:cNvPr>
          <p:cNvSpPr txBox="1"/>
          <p:nvPr/>
        </p:nvSpPr>
        <p:spPr>
          <a:xfrm>
            <a:off x="4633621" y="1981171"/>
            <a:ext cx="29360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srgbClr val="0053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降低缺失代价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A7795D0-6DBF-44A5-B670-0B3895C4AD5C}"/>
              </a:ext>
            </a:extLst>
          </p:cNvPr>
          <p:cNvSpPr/>
          <p:nvPr/>
        </p:nvSpPr>
        <p:spPr>
          <a:xfrm>
            <a:off x="4816301" y="2520401"/>
            <a:ext cx="2568946" cy="513360"/>
          </a:xfrm>
          <a:prstGeom prst="rect">
            <a:avLst/>
          </a:prstGeom>
          <a:gradFill>
            <a:gsLst>
              <a:gs pos="0">
                <a:srgbClr val="006BBC">
                  <a:alpha val="15000"/>
                </a:srgbClr>
              </a:gs>
              <a:gs pos="100000">
                <a:srgbClr val="003192">
                  <a:alpha val="8000"/>
                </a:srgbClr>
              </a:gs>
            </a:gsLst>
            <a:lin ang="2700000" scaled="1"/>
          </a:gradFill>
          <a:ln w="15875" cmpd="thinThick">
            <a:solidFill>
              <a:srgbClr val="006B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多级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</a:p>
        </p:txBody>
      </p:sp>
      <p:sp>
        <p:nvSpPr>
          <p:cNvPr id="32" name="缺角矩形 31">
            <a:extLst>
              <a:ext uri="{FF2B5EF4-FFF2-40B4-BE49-F238E27FC236}">
                <a16:creationId xmlns:a16="http://schemas.microsoft.com/office/drawing/2014/main" id="{A5741256-D8E9-4133-9DFB-8288B5BF1F89}"/>
              </a:ext>
            </a:extLst>
          </p:cNvPr>
          <p:cNvSpPr/>
          <p:nvPr/>
        </p:nvSpPr>
        <p:spPr>
          <a:xfrm>
            <a:off x="8392894" y="1847334"/>
            <a:ext cx="2936078" cy="3258066"/>
          </a:xfrm>
          <a:prstGeom prst="plaque">
            <a:avLst>
              <a:gd name="adj" fmla="val 4344"/>
            </a:avLst>
          </a:prstGeom>
          <a:noFill/>
          <a:ln w="50800" cmpd="thickThin"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5400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1409967-F71F-4B15-A8EF-CDF9924F601C}"/>
              </a:ext>
            </a:extLst>
          </p:cNvPr>
          <p:cNvSpPr/>
          <p:nvPr/>
        </p:nvSpPr>
        <p:spPr>
          <a:xfrm>
            <a:off x="8576460" y="2520401"/>
            <a:ext cx="2568946" cy="51336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13500000" scaled="1"/>
            <a:tileRect/>
          </a:gradFill>
          <a:ln w="15875" cmpd="thinThick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简洁的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L1 Cache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BC8A998-60C7-4986-92D2-26D97580A65D}"/>
              </a:ext>
            </a:extLst>
          </p:cNvPr>
          <p:cNvSpPr txBox="1"/>
          <p:nvPr/>
        </p:nvSpPr>
        <p:spPr>
          <a:xfrm>
            <a:off x="921935" y="1976252"/>
            <a:ext cx="29360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srgbClr val="0053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降低缺失率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59A5764-52BD-4047-BD6E-3A78C1A7D8E2}"/>
              </a:ext>
            </a:extLst>
          </p:cNvPr>
          <p:cNvSpPr txBox="1"/>
          <p:nvPr/>
        </p:nvSpPr>
        <p:spPr>
          <a:xfrm>
            <a:off x="8394471" y="1976255"/>
            <a:ext cx="29360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srgbClr val="0053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降低命中时间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28769671-D9E8-4A01-B3B0-DF176EB48CFC}"/>
              </a:ext>
            </a:extLst>
          </p:cNvPr>
          <p:cNvSpPr/>
          <p:nvPr/>
        </p:nvSpPr>
        <p:spPr>
          <a:xfrm>
            <a:off x="1147952" y="3118133"/>
            <a:ext cx="2425685" cy="507205"/>
          </a:xfrm>
          <a:prstGeom prst="rect">
            <a:avLst/>
          </a:prstGeom>
          <a:gradFill flip="none" rotWithShape="1">
            <a:gsLst>
              <a:gs pos="0">
                <a:srgbClr val="FF0066">
                  <a:tint val="66000"/>
                  <a:satMod val="160000"/>
                </a:srgbClr>
              </a:gs>
              <a:gs pos="50000">
                <a:srgbClr val="FF0066">
                  <a:tint val="44500"/>
                  <a:satMod val="160000"/>
                </a:srgbClr>
              </a:gs>
              <a:gs pos="100000">
                <a:srgbClr val="FF0066">
                  <a:tint val="23500"/>
                  <a:satMod val="160000"/>
                </a:srgbClr>
              </a:gs>
            </a:gsLst>
            <a:lin ang="13500000" scaled="1"/>
            <a:tileRect/>
          </a:gradFill>
          <a:ln w="15875" cmpd="thinThick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Victim Cache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02972B6B-D59E-40CA-8475-8CC5204BCF7B}"/>
              </a:ext>
            </a:extLst>
          </p:cNvPr>
          <p:cNvSpPr/>
          <p:nvPr/>
        </p:nvSpPr>
        <p:spPr>
          <a:xfrm>
            <a:off x="1143034" y="3709709"/>
            <a:ext cx="2425685" cy="507205"/>
          </a:xfrm>
          <a:prstGeom prst="rect">
            <a:avLst/>
          </a:prstGeom>
          <a:gradFill flip="none" rotWithShape="1">
            <a:gsLst>
              <a:gs pos="0">
                <a:srgbClr val="FF0066">
                  <a:tint val="66000"/>
                  <a:satMod val="160000"/>
                </a:srgbClr>
              </a:gs>
              <a:gs pos="50000">
                <a:srgbClr val="FF0066">
                  <a:tint val="44500"/>
                  <a:satMod val="160000"/>
                </a:srgbClr>
              </a:gs>
              <a:gs pos="100000">
                <a:srgbClr val="FF0066">
                  <a:tint val="23500"/>
                  <a:satMod val="160000"/>
                </a:srgbClr>
              </a:gs>
            </a:gsLst>
            <a:lin ang="13500000" scaled="1"/>
            <a:tileRect/>
          </a:gradFill>
          <a:ln w="15875" cmpd="thinThick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编译器优化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FF3CA5D-9364-47F3-8C44-8AF58E2420AA}"/>
              </a:ext>
            </a:extLst>
          </p:cNvPr>
          <p:cNvSpPr/>
          <p:nvPr/>
        </p:nvSpPr>
        <p:spPr>
          <a:xfrm>
            <a:off x="1138117" y="4301285"/>
            <a:ext cx="2425685" cy="507205"/>
          </a:xfrm>
          <a:prstGeom prst="rect">
            <a:avLst/>
          </a:prstGeom>
          <a:gradFill flip="none" rotWithShape="1">
            <a:gsLst>
              <a:gs pos="0">
                <a:srgbClr val="FF0066">
                  <a:tint val="66000"/>
                  <a:satMod val="160000"/>
                </a:srgbClr>
              </a:gs>
              <a:gs pos="50000">
                <a:srgbClr val="FF0066">
                  <a:tint val="44500"/>
                  <a:satMod val="160000"/>
                </a:srgbClr>
              </a:gs>
              <a:gs pos="100000">
                <a:srgbClr val="FF0066">
                  <a:tint val="23500"/>
                  <a:satMod val="160000"/>
                </a:srgbClr>
              </a:gs>
            </a:gsLst>
            <a:lin ang="13500000" scaled="1"/>
            <a:tileRect/>
          </a:gradFill>
          <a:ln w="15875" cmpd="thinThick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预取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C2EDB3A2-C288-4A7A-B582-419B815C1687}"/>
              </a:ext>
            </a:extLst>
          </p:cNvPr>
          <p:cNvSpPr/>
          <p:nvPr/>
        </p:nvSpPr>
        <p:spPr>
          <a:xfrm>
            <a:off x="4791720" y="3381284"/>
            <a:ext cx="2568946" cy="513360"/>
          </a:xfrm>
          <a:prstGeom prst="rect">
            <a:avLst/>
          </a:prstGeom>
          <a:gradFill>
            <a:gsLst>
              <a:gs pos="0">
                <a:srgbClr val="006BBC">
                  <a:alpha val="15000"/>
                </a:srgbClr>
              </a:gs>
              <a:gs pos="100000">
                <a:srgbClr val="003192">
                  <a:alpha val="8000"/>
                </a:srgbClr>
              </a:gs>
            </a:gsLst>
            <a:lin ang="2700000" scaled="1"/>
          </a:gradFill>
          <a:ln w="15875" cmpd="thinThick">
            <a:solidFill>
              <a:srgbClr val="006B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写缓存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E7A3D32-93BD-42BA-A671-50C743E4A192}"/>
              </a:ext>
            </a:extLst>
          </p:cNvPr>
          <p:cNvSpPr/>
          <p:nvPr/>
        </p:nvSpPr>
        <p:spPr>
          <a:xfrm>
            <a:off x="4791720" y="4242166"/>
            <a:ext cx="2568946" cy="513360"/>
          </a:xfrm>
          <a:prstGeom prst="rect">
            <a:avLst/>
          </a:prstGeom>
          <a:gradFill>
            <a:gsLst>
              <a:gs pos="0">
                <a:srgbClr val="006BBC">
                  <a:alpha val="15000"/>
                </a:srgbClr>
              </a:gs>
              <a:gs pos="100000">
                <a:srgbClr val="003192">
                  <a:alpha val="8000"/>
                </a:srgbClr>
              </a:gs>
            </a:gsLst>
            <a:lin ang="2700000" scaled="1"/>
          </a:gradFill>
          <a:ln w="15875" cmpd="thinThick">
            <a:solidFill>
              <a:srgbClr val="006B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非阻塞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9A55DD1-E9F0-4D7B-9CE2-D7F83BA1BCE6}"/>
              </a:ext>
            </a:extLst>
          </p:cNvPr>
          <p:cNvSpPr/>
          <p:nvPr/>
        </p:nvSpPr>
        <p:spPr>
          <a:xfrm>
            <a:off x="8576460" y="3381284"/>
            <a:ext cx="2568946" cy="51336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13500000" scaled="1"/>
            <a:tileRect/>
          </a:gradFill>
          <a:ln w="15875" cmpd="thinThick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路预测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6EA31EAF-9EAE-40AF-81E0-2093556CE10B}"/>
              </a:ext>
            </a:extLst>
          </p:cNvPr>
          <p:cNvSpPr/>
          <p:nvPr/>
        </p:nvSpPr>
        <p:spPr>
          <a:xfrm>
            <a:off x="8576460" y="4216914"/>
            <a:ext cx="2568946" cy="51336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4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4">
                  <a:lumMod val="60000"/>
                  <a:lumOff val="40000"/>
                  <a:tint val="23500"/>
                  <a:satMod val="160000"/>
                </a:schemeClr>
              </a:gs>
            </a:gsLst>
            <a:lin ang="13500000" scaled="1"/>
            <a:tileRect/>
          </a:gradFill>
          <a:ln w="15875" cmpd="thinThick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流水线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5104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4271052" cy="737475"/>
            <a:chOff x="635243" y="278221"/>
            <a:chExt cx="4271052" cy="737474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707918"/>
              <a:ext cx="427105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Cache Performance Optimization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295786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Cache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性能的优化</a:t>
              </a:r>
            </a:p>
          </p:txBody>
        </p:sp>
      </p:grpSp>
      <p:sp>
        <p:nvSpPr>
          <p:cNvPr id="14" name="缺角矩形 13">
            <a:extLst>
              <a:ext uri="{FF2B5EF4-FFF2-40B4-BE49-F238E27FC236}">
                <a16:creationId xmlns:a16="http://schemas.microsoft.com/office/drawing/2014/main" id="{C0E06774-EE30-47E7-9946-56E8FACD33F5}"/>
              </a:ext>
            </a:extLst>
          </p:cNvPr>
          <p:cNvSpPr/>
          <p:nvPr/>
        </p:nvSpPr>
        <p:spPr>
          <a:xfrm>
            <a:off x="947705" y="1847334"/>
            <a:ext cx="2890422" cy="3258066"/>
          </a:xfrm>
          <a:prstGeom prst="plaque">
            <a:avLst>
              <a:gd name="adj" fmla="val 4344"/>
            </a:avLst>
          </a:prstGeom>
          <a:noFill/>
          <a:ln w="50800" cmpd="thickThin">
            <a:solidFill>
              <a:srgbClr val="FF65A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5400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25F6687-1565-4B18-88FD-89282FA19559}"/>
              </a:ext>
            </a:extLst>
          </p:cNvPr>
          <p:cNvSpPr/>
          <p:nvPr/>
        </p:nvSpPr>
        <p:spPr>
          <a:xfrm>
            <a:off x="1152871" y="2526557"/>
            <a:ext cx="2425685" cy="507205"/>
          </a:xfrm>
          <a:prstGeom prst="rect">
            <a:avLst/>
          </a:prstGeom>
          <a:gradFill flip="none" rotWithShape="1">
            <a:gsLst>
              <a:gs pos="0">
                <a:srgbClr val="FF0066">
                  <a:tint val="66000"/>
                  <a:satMod val="160000"/>
                </a:srgbClr>
              </a:gs>
              <a:gs pos="50000">
                <a:srgbClr val="FF0066">
                  <a:tint val="44500"/>
                  <a:satMod val="160000"/>
                </a:srgbClr>
              </a:gs>
              <a:gs pos="100000">
                <a:srgbClr val="FF0066">
                  <a:tint val="23500"/>
                  <a:satMod val="160000"/>
                </a:srgbClr>
              </a:gs>
            </a:gsLst>
            <a:lin ang="13500000" scaled="1"/>
            <a:tileRect/>
          </a:gradFill>
          <a:ln w="15875" cmpd="thinThick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调整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</a:p>
        </p:txBody>
      </p:sp>
      <p:sp>
        <p:nvSpPr>
          <p:cNvPr id="25" name="缺角矩形 24">
            <a:extLst>
              <a:ext uri="{FF2B5EF4-FFF2-40B4-BE49-F238E27FC236}">
                <a16:creationId xmlns:a16="http://schemas.microsoft.com/office/drawing/2014/main" id="{87691274-64ED-4394-8EB4-69823DB36247}"/>
              </a:ext>
            </a:extLst>
          </p:cNvPr>
          <p:cNvSpPr/>
          <p:nvPr/>
        </p:nvSpPr>
        <p:spPr>
          <a:xfrm>
            <a:off x="4632735" y="1847334"/>
            <a:ext cx="2936078" cy="3258066"/>
          </a:xfrm>
          <a:prstGeom prst="plaque">
            <a:avLst>
              <a:gd name="adj" fmla="val 4344"/>
            </a:avLst>
          </a:prstGeom>
          <a:noFill/>
          <a:ln w="50800" cmpd="thickThin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5400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FDC1086-F929-4BC9-A8EA-F8E90E7977E2}"/>
              </a:ext>
            </a:extLst>
          </p:cNvPr>
          <p:cNvSpPr txBox="1"/>
          <p:nvPr/>
        </p:nvSpPr>
        <p:spPr>
          <a:xfrm>
            <a:off x="4633621" y="1981171"/>
            <a:ext cx="29360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降低缺失代价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A7795D0-6DBF-44A5-B670-0B3895C4AD5C}"/>
              </a:ext>
            </a:extLst>
          </p:cNvPr>
          <p:cNvSpPr/>
          <p:nvPr/>
        </p:nvSpPr>
        <p:spPr>
          <a:xfrm>
            <a:off x="4816301" y="2520401"/>
            <a:ext cx="2568946" cy="513360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 cmpd="thinThick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多级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</a:p>
        </p:txBody>
      </p:sp>
      <p:sp>
        <p:nvSpPr>
          <p:cNvPr id="32" name="缺角矩形 31">
            <a:extLst>
              <a:ext uri="{FF2B5EF4-FFF2-40B4-BE49-F238E27FC236}">
                <a16:creationId xmlns:a16="http://schemas.microsoft.com/office/drawing/2014/main" id="{A5741256-D8E9-4133-9DFB-8288B5BF1F89}"/>
              </a:ext>
            </a:extLst>
          </p:cNvPr>
          <p:cNvSpPr/>
          <p:nvPr/>
        </p:nvSpPr>
        <p:spPr>
          <a:xfrm>
            <a:off x="8392894" y="1847334"/>
            <a:ext cx="2936078" cy="3258066"/>
          </a:xfrm>
          <a:prstGeom prst="plaque">
            <a:avLst>
              <a:gd name="adj" fmla="val 4344"/>
            </a:avLst>
          </a:prstGeom>
          <a:noFill/>
          <a:ln w="50800" cmpd="thickThin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5400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1409967-F71F-4B15-A8EF-CDF9924F601C}"/>
              </a:ext>
            </a:extLst>
          </p:cNvPr>
          <p:cNvSpPr/>
          <p:nvPr/>
        </p:nvSpPr>
        <p:spPr>
          <a:xfrm>
            <a:off x="8576460" y="2520401"/>
            <a:ext cx="2568946" cy="513360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 cmpd="thinThick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简洁的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L1 Cache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BC8A998-60C7-4986-92D2-26D97580A65D}"/>
              </a:ext>
            </a:extLst>
          </p:cNvPr>
          <p:cNvSpPr txBox="1"/>
          <p:nvPr/>
        </p:nvSpPr>
        <p:spPr>
          <a:xfrm>
            <a:off x="921935" y="1976252"/>
            <a:ext cx="29360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srgbClr val="00539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降低缺失率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59A5764-52BD-4047-BD6E-3A78C1A7D8E2}"/>
              </a:ext>
            </a:extLst>
          </p:cNvPr>
          <p:cNvSpPr txBox="1"/>
          <p:nvPr/>
        </p:nvSpPr>
        <p:spPr>
          <a:xfrm>
            <a:off x="8394471" y="1976255"/>
            <a:ext cx="29360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降低命中时间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28769671-D9E8-4A01-B3B0-DF176EB48CFC}"/>
              </a:ext>
            </a:extLst>
          </p:cNvPr>
          <p:cNvSpPr/>
          <p:nvPr/>
        </p:nvSpPr>
        <p:spPr>
          <a:xfrm>
            <a:off x="1147952" y="3118133"/>
            <a:ext cx="2425685" cy="507205"/>
          </a:xfrm>
          <a:prstGeom prst="rect">
            <a:avLst/>
          </a:prstGeom>
          <a:gradFill flip="none" rotWithShape="1">
            <a:gsLst>
              <a:gs pos="0">
                <a:srgbClr val="FF0066">
                  <a:tint val="66000"/>
                  <a:satMod val="160000"/>
                </a:srgbClr>
              </a:gs>
              <a:gs pos="50000">
                <a:srgbClr val="FF0066">
                  <a:tint val="44500"/>
                  <a:satMod val="160000"/>
                </a:srgbClr>
              </a:gs>
              <a:gs pos="100000">
                <a:srgbClr val="FF0066">
                  <a:tint val="23500"/>
                  <a:satMod val="160000"/>
                </a:srgbClr>
              </a:gs>
            </a:gsLst>
            <a:lin ang="13500000" scaled="1"/>
            <a:tileRect/>
          </a:gradFill>
          <a:ln w="15875" cmpd="thinThick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Victim Cache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02972B6B-D59E-40CA-8475-8CC5204BCF7B}"/>
              </a:ext>
            </a:extLst>
          </p:cNvPr>
          <p:cNvSpPr/>
          <p:nvPr/>
        </p:nvSpPr>
        <p:spPr>
          <a:xfrm>
            <a:off x="1143034" y="3709709"/>
            <a:ext cx="2425685" cy="507205"/>
          </a:xfrm>
          <a:prstGeom prst="rect">
            <a:avLst/>
          </a:prstGeom>
          <a:gradFill flip="none" rotWithShape="1">
            <a:gsLst>
              <a:gs pos="0">
                <a:srgbClr val="FF0066">
                  <a:tint val="66000"/>
                  <a:satMod val="160000"/>
                </a:srgbClr>
              </a:gs>
              <a:gs pos="50000">
                <a:srgbClr val="FF0066">
                  <a:tint val="44500"/>
                  <a:satMod val="160000"/>
                </a:srgbClr>
              </a:gs>
              <a:gs pos="100000">
                <a:srgbClr val="FF0066">
                  <a:tint val="23500"/>
                  <a:satMod val="160000"/>
                </a:srgbClr>
              </a:gs>
            </a:gsLst>
            <a:lin ang="13500000" scaled="1"/>
            <a:tileRect/>
          </a:gradFill>
          <a:ln w="15875" cmpd="thinThick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编译器优化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FF3CA5D-9364-47F3-8C44-8AF58E2420AA}"/>
              </a:ext>
            </a:extLst>
          </p:cNvPr>
          <p:cNvSpPr/>
          <p:nvPr/>
        </p:nvSpPr>
        <p:spPr>
          <a:xfrm>
            <a:off x="1138117" y="4301285"/>
            <a:ext cx="2425685" cy="507205"/>
          </a:xfrm>
          <a:prstGeom prst="rect">
            <a:avLst/>
          </a:prstGeom>
          <a:gradFill flip="none" rotWithShape="1">
            <a:gsLst>
              <a:gs pos="0">
                <a:srgbClr val="FF0066">
                  <a:tint val="66000"/>
                  <a:satMod val="160000"/>
                </a:srgbClr>
              </a:gs>
              <a:gs pos="50000">
                <a:srgbClr val="FF0066">
                  <a:tint val="44500"/>
                  <a:satMod val="160000"/>
                </a:srgbClr>
              </a:gs>
              <a:gs pos="100000">
                <a:srgbClr val="FF0066">
                  <a:tint val="23500"/>
                  <a:satMod val="160000"/>
                </a:srgbClr>
              </a:gs>
            </a:gsLst>
            <a:lin ang="13500000" scaled="1"/>
            <a:tileRect/>
          </a:gradFill>
          <a:ln w="15875" cmpd="thinThick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预取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C2EDB3A2-C288-4A7A-B582-419B815C1687}"/>
              </a:ext>
            </a:extLst>
          </p:cNvPr>
          <p:cNvSpPr/>
          <p:nvPr/>
        </p:nvSpPr>
        <p:spPr>
          <a:xfrm>
            <a:off x="4791720" y="3381284"/>
            <a:ext cx="2568946" cy="513360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 cmpd="thinThick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写缓存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E7A3D32-93BD-42BA-A671-50C743E4A192}"/>
              </a:ext>
            </a:extLst>
          </p:cNvPr>
          <p:cNvSpPr/>
          <p:nvPr/>
        </p:nvSpPr>
        <p:spPr>
          <a:xfrm>
            <a:off x="4791720" y="4242166"/>
            <a:ext cx="2568946" cy="513360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 cmpd="thinThick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非阻塞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9A55DD1-E9F0-4D7B-9CE2-D7F83BA1BCE6}"/>
              </a:ext>
            </a:extLst>
          </p:cNvPr>
          <p:cNvSpPr/>
          <p:nvPr/>
        </p:nvSpPr>
        <p:spPr>
          <a:xfrm>
            <a:off x="8576460" y="3381284"/>
            <a:ext cx="2568946" cy="513360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 cmpd="thinThick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路预测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6EA31EAF-9EAE-40AF-81E0-2093556CE10B}"/>
              </a:ext>
            </a:extLst>
          </p:cNvPr>
          <p:cNvSpPr/>
          <p:nvPr/>
        </p:nvSpPr>
        <p:spPr>
          <a:xfrm>
            <a:off x="8576460" y="4216914"/>
            <a:ext cx="2568946" cy="513360"/>
          </a:xfrm>
          <a:prstGeom prst="rect">
            <a:avLst/>
          </a:prstGeom>
          <a:solidFill>
            <a:schemeClr val="bg1">
              <a:lumMod val="85000"/>
            </a:schemeClr>
          </a:solidFill>
          <a:ln w="15875" cmpd="thinThick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流水线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810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2107955" cy="737476"/>
            <a:chOff x="635243" y="278221"/>
            <a:chExt cx="2107955" cy="737475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698085"/>
              <a:ext cx="2107955" cy="3176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</a:t>
              </a:r>
              <a:r>
                <a:rPr lang="en-US" altLang="zh-CN" sz="1400" spc="15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3C</a:t>
              </a:r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Model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1324402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3C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模型</a:t>
              </a: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D7FC990C-1EF3-4B9E-B2F4-D06B0A7B23C0}"/>
              </a:ext>
            </a:extLst>
          </p:cNvPr>
          <p:cNvSpPr txBox="1"/>
          <p:nvPr/>
        </p:nvSpPr>
        <p:spPr>
          <a:xfrm>
            <a:off x="1052052" y="3146322"/>
            <a:ext cx="10087896" cy="3361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用于描述三种类型的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缺失，由三类名称的英文首字母构成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强制缺失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ompulsory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）：也称冷启动缺失，对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行的</a:t>
            </a:r>
            <a:r>
              <a:rPr lang="zh-CN" altLang="en-US" sz="20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首次引用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导致的缺失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容量缺失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apacity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）：采用</a:t>
            </a:r>
            <a:r>
              <a:rPr lang="zh-CN" altLang="en-US" sz="20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全相联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结构也不能容纳所有请求的块所导致的缺失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冲突缺失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onflict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）：也称碰撞缺失，很多块</a:t>
            </a:r>
            <a:r>
              <a:rPr lang="zh-CN" altLang="en-US" sz="20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竞争同一组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导致的缺失，并且这种缺失在使用相同大小的全相联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中不存在</a:t>
            </a:r>
            <a:endParaRPr lang="en-US" altLang="zh-CN" sz="2000" b="1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3A602F-F6C4-4B12-A590-07B460C3299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19980" y="896224"/>
            <a:ext cx="7362557" cy="209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19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>
            <a:extLst>
              <a:ext uri="{FF2B5EF4-FFF2-40B4-BE49-F238E27FC236}">
                <a16:creationId xmlns:a16="http://schemas.microsoft.com/office/drawing/2014/main" id="{6CFAF1D0-FA28-4D6F-8FD4-5E0B3A62966B}"/>
              </a:ext>
            </a:extLst>
          </p:cNvPr>
          <p:cNvSpPr txBox="1"/>
          <p:nvPr/>
        </p:nvSpPr>
        <p:spPr>
          <a:xfrm>
            <a:off x="10412377" y="4822246"/>
            <a:ext cx="344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FF0066"/>
                </a:solidFill>
              </a:rPr>
              <a:t>√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AEC151F-4275-4639-8D29-FDCD6124F8F9}"/>
              </a:ext>
            </a:extLst>
          </p:cNvPr>
          <p:cNvSpPr txBox="1"/>
          <p:nvPr/>
        </p:nvSpPr>
        <p:spPr>
          <a:xfrm>
            <a:off x="5923939" y="5210624"/>
            <a:ext cx="344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b="1" dirty="0">
                <a:solidFill>
                  <a:srgbClr val="FF0066"/>
                </a:solidFill>
              </a:rPr>
              <a:t>√</a:t>
            </a:r>
            <a:endParaRPr lang="zh-CN" altLang="en-US" b="1" dirty="0">
              <a:solidFill>
                <a:srgbClr val="FF0066"/>
              </a:solidFill>
            </a:endParaRPr>
          </a:p>
        </p:txBody>
      </p:sp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2107955" cy="737476"/>
            <a:chOff x="635243" y="278221"/>
            <a:chExt cx="2107955" cy="737475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698085"/>
              <a:ext cx="2107955" cy="3176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</a:t>
              </a:r>
              <a:r>
                <a:rPr lang="en-US" altLang="zh-CN" sz="1400" spc="15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3C</a:t>
              </a:r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Model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1324402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3C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模型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C2B4D7C-893E-41CF-9EBC-909965F063E3}"/>
              </a:ext>
            </a:extLst>
          </p:cNvPr>
          <p:cNvSpPr txBox="1"/>
          <p:nvPr/>
        </p:nvSpPr>
        <p:spPr>
          <a:xfrm>
            <a:off x="1052052" y="1278191"/>
            <a:ext cx="10087896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假设某直接相联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，容量是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32B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，块大小是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8B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。对下列访存地址流，识别前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次访问中所出现的缺失的类型是什么？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Trace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A+8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A+32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A+16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A+24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A+40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A+8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.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访存地址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对应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中第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行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32DA5239-BAC2-45BD-878F-A5B441B742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2970972"/>
              </p:ext>
            </p:extLst>
          </p:nvPr>
        </p:nvGraphicFramePr>
        <p:xfrm>
          <a:off x="1052052" y="3623023"/>
          <a:ext cx="10087893" cy="19812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238864">
                  <a:extLst>
                    <a:ext uri="{9D8B030D-6E8A-4147-A177-3AD203B41FA5}">
                      <a16:colId xmlns:a16="http://schemas.microsoft.com/office/drawing/2014/main" val="1202443440"/>
                    </a:ext>
                  </a:extLst>
                </a:gridCol>
                <a:gridCol w="1002890">
                  <a:extLst>
                    <a:ext uri="{9D8B030D-6E8A-4147-A177-3AD203B41FA5}">
                      <a16:colId xmlns:a16="http://schemas.microsoft.com/office/drawing/2014/main" val="2839247279"/>
                    </a:ext>
                  </a:extLst>
                </a:gridCol>
                <a:gridCol w="1120877">
                  <a:extLst>
                    <a:ext uri="{9D8B030D-6E8A-4147-A177-3AD203B41FA5}">
                      <a16:colId xmlns:a16="http://schemas.microsoft.com/office/drawing/2014/main" val="3014768572"/>
                    </a:ext>
                  </a:extLst>
                </a:gridCol>
                <a:gridCol w="1120877">
                  <a:extLst>
                    <a:ext uri="{9D8B030D-6E8A-4147-A177-3AD203B41FA5}">
                      <a16:colId xmlns:a16="http://schemas.microsoft.com/office/drawing/2014/main" val="2362575764"/>
                    </a:ext>
                  </a:extLst>
                </a:gridCol>
                <a:gridCol w="1120877">
                  <a:extLst>
                    <a:ext uri="{9D8B030D-6E8A-4147-A177-3AD203B41FA5}">
                      <a16:colId xmlns:a16="http://schemas.microsoft.com/office/drawing/2014/main" val="3682335812"/>
                    </a:ext>
                  </a:extLst>
                </a:gridCol>
                <a:gridCol w="1120877">
                  <a:extLst>
                    <a:ext uri="{9D8B030D-6E8A-4147-A177-3AD203B41FA5}">
                      <a16:colId xmlns:a16="http://schemas.microsoft.com/office/drawing/2014/main" val="2634019220"/>
                    </a:ext>
                  </a:extLst>
                </a:gridCol>
                <a:gridCol w="1120877">
                  <a:extLst>
                    <a:ext uri="{9D8B030D-6E8A-4147-A177-3AD203B41FA5}">
                      <a16:colId xmlns:a16="http://schemas.microsoft.com/office/drawing/2014/main" val="4117665786"/>
                    </a:ext>
                  </a:extLst>
                </a:gridCol>
                <a:gridCol w="1120877">
                  <a:extLst>
                    <a:ext uri="{9D8B030D-6E8A-4147-A177-3AD203B41FA5}">
                      <a16:colId xmlns:a16="http://schemas.microsoft.com/office/drawing/2014/main" val="2586853575"/>
                    </a:ext>
                  </a:extLst>
                </a:gridCol>
                <a:gridCol w="1120877">
                  <a:extLst>
                    <a:ext uri="{9D8B030D-6E8A-4147-A177-3AD203B41FA5}">
                      <a16:colId xmlns:a16="http://schemas.microsoft.com/office/drawing/2014/main" val="200453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>
                          <a:solidFill>
                            <a:schemeClr val="tx1"/>
                          </a:solidFill>
                        </a:rPr>
                        <a:t>A+8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>
                          <a:solidFill>
                            <a:schemeClr val="tx1"/>
                          </a:solidFill>
                        </a:rPr>
                        <a:t>A+32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>
                          <a:solidFill>
                            <a:schemeClr val="tx1"/>
                          </a:solidFill>
                        </a:rPr>
                        <a:t>A+16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>
                          <a:solidFill>
                            <a:schemeClr val="tx1"/>
                          </a:solidFill>
                        </a:rPr>
                        <a:t>A+24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>
                          <a:solidFill>
                            <a:schemeClr val="tx1"/>
                          </a:solidFill>
                        </a:rPr>
                        <a:t>A+40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>
                          <a:solidFill>
                            <a:schemeClr val="tx1"/>
                          </a:solidFill>
                        </a:rPr>
                        <a:t>A+8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075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命中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367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强制缺失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1321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容量缺失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8797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冲突缺失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9857568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ED9AD1CD-8AE1-43F5-B6F2-951A8A9C2D32}"/>
              </a:ext>
            </a:extLst>
          </p:cNvPr>
          <p:cNvSpPr txBox="1"/>
          <p:nvPr/>
        </p:nvSpPr>
        <p:spPr>
          <a:xfrm>
            <a:off x="2644878" y="4428957"/>
            <a:ext cx="344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/>
              <a:t>√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3D3FA61-F146-46C4-9F09-4CAF62048B4B}"/>
              </a:ext>
            </a:extLst>
          </p:cNvPr>
          <p:cNvSpPr txBox="1"/>
          <p:nvPr/>
        </p:nvSpPr>
        <p:spPr>
          <a:xfrm>
            <a:off x="3701848" y="4424042"/>
            <a:ext cx="344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/>
              <a:t>√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3F29816-9236-4EF3-BA6E-A7C36D2FF9C3}"/>
              </a:ext>
            </a:extLst>
          </p:cNvPr>
          <p:cNvSpPr txBox="1"/>
          <p:nvPr/>
        </p:nvSpPr>
        <p:spPr>
          <a:xfrm>
            <a:off x="4758816" y="4428957"/>
            <a:ext cx="344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/>
              <a:t>√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A534B32-580C-4D70-B3E3-B9B36F575767}"/>
              </a:ext>
            </a:extLst>
          </p:cNvPr>
          <p:cNvSpPr txBox="1"/>
          <p:nvPr/>
        </p:nvSpPr>
        <p:spPr>
          <a:xfrm>
            <a:off x="7054657" y="4424040"/>
            <a:ext cx="344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/>
              <a:t>√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A387A84-1045-4CC7-B8CD-9C59395D2EF4}"/>
              </a:ext>
            </a:extLst>
          </p:cNvPr>
          <p:cNvSpPr txBox="1"/>
          <p:nvPr/>
        </p:nvSpPr>
        <p:spPr>
          <a:xfrm>
            <a:off x="8111627" y="4419125"/>
            <a:ext cx="344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/>
              <a:t>√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BD016E8-B264-4774-B471-7B47CDA34F37}"/>
              </a:ext>
            </a:extLst>
          </p:cNvPr>
          <p:cNvSpPr txBox="1"/>
          <p:nvPr/>
        </p:nvSpPr>
        <p:spPr>
          <a:xfrm>
            <a:off x="9227587" y="4424040"/>
            <a:ext cx="344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dirty="0"/>
              <a:t>√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1C88FD7-4ED6-4CBB-842E-5EA292A8908F}"/>
              </a:ext>
            </a:extLst>
          </p:cNvPr>
          <p:cNvSpPr txBox="1"/>
          <p:nvPr/>
        </p:nvSpPr>
        <p:spPr>
          <a:xfrm>
            <a:off x="1031415" y="5730304"/>
            <a:ext cx="8910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冲突缺失：在组相联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中缺失，但同样容量的全相联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中不缺失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22889A0-A73C-46D6-A3E2-94E8FE87BF62}"/>
              </a:ext>
            </a:extLst>
          </p:cNvPr>
          <p:cNvSpPr txBox="1"/>
          <p:nvPr/>
        </p:nvSpPr>
        <p:spPr>
          <a:xfrm>
            <a:off x="1026499" y="6187504"/>
            <a:ext cx="8910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容量缺失：在组相联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中缺失，在同样容量的全相联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中也缺失</a:t>
            </a:r>
          </a:p>
        </p:txBody>
      </p:sp>
    </p:spTree>
    <p:extLst>
      <p:ext uri="{BB962C8B-B14F-4D97-AF65-F5344CB8AC3E}">
        <p14:creationId xmlns:p14="http://schemas.microsoft.com/office/powerpoint/2010/main" val="386143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6" grpId="0"/>
      <p:bldP spid="4" grpId="0"/>
      <p:bldP spid="11" grpId="0"/>
      <p:bldP spid="12" grpId="0"/>
      <p:bldP spid="13" grpId="0"/>
      <p:bldP spid="14" grpId="0"/>
      <p:bldP spid="15" grpId="0"/>
      <p:bldP spid="5" grpId="0"/>
      <p:bldP spid="1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1984139C-BE33-44DD-A32F-D53BFC05FDCD}"/>
              </a:ext>
            </a:extLst>
          </p:cNvPr>
          <p:cNvSpPr/>
          <p:nvPr/>
        </p:nvSpPr>
        <p:spPr>
          <a:xfrm>
            <a:off x="3430050" y="2716758"/>
            <a:ext cx="53339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调整</a:t>
            </a:r>
            <a:r>
              <a:rPr lang="en-US" altLang="zh-CN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Cache</a:t>
            </a:r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结构</a:t>
            </a:r>
            <a:endParaRPr lang="en-US" altLang="zh-CN" sz="4800" b="1" dirty="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43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5745890" cy="727642"/>
            <a:chOff x="635243" y="278221"/>
            <a:chExt cx="5745890" cy="727641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697225"/>
              <a:ext cx="5745890" cy="30863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Modify Cache Organization——Larger Block Size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475322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调整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Cache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结构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——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更大的块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pic>
        <p:nvPicPr>
          <p:cNvPr id="18" name="Picture 6" descr="f05-11-9780124077263">
            <a:extLst>
              <a:ext uri="{FF2B5EF4-FFF2-40B4-BE49-F238E27FC236}">
                <a16:creationId xmlns:a16="http://schemas.microsoft.com/office/drawing/2014/main" id="{E28B61CA-1BC1-4FA4-BDED-0770F72FA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48775" y="1280303"/>
            <a:ext cx="6700378" cy="3547356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926439CF-2DC8-4112-A002-D6C55D1E2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2543" y="1280302"/>
            <a:ext cx="2908592" cy="3161069"/>
          </a:xfrm>
          <a:prstGeom prst="rect">
            <a:avLst/>
          </a:prstGeom>
          <a:noFill/>
          <a:ln w="28575" algn="ctr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0E456BD-B2B8-4F7D-BB8B-88D5E340D9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2113" y="1300949"/>
            <a:ext cx="2413916" cy="3140422"/>
          </a:xfrm>
          <a:prstGeom prst="rect">
            <a:avLst/>
          </a:prstGeom>
          <a:noFill/>
          <a:ln w="28575" algn="ctr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0000" tIns="46800" rIns="90000" bIns="46800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endParaRPr lang="zh-CN" altLang="en-US"/>
          </a:p>
        </p:txBody>
      </p:sp>
      <p:sp>
        <p:nvSpPr>
          <p:cNvPr id="25" name="TextBox 8">
            <a:extLst>
              <a:ext uri="{FF2B5EF4-FFF2-40B4-BE49-F238E27FC236}">
                <a16:creationId xmlns:a16="http://schemas.microsoft.com/office/drawing/2014/main" id="{4656A14F-F903-4D42-8FAD-3CF920A913FF}"/>
              </a:ext>
            </a:extLst>
          </p:cNvPr>
          <p:cNvSpPr txBox="1"/>
          <p:nvPr/>
        </p:nvSpPr>
        <p:spPr>
          <a:xfrm>
            <a:off x="4324656" y="2476520"/>
            <a:ext cx="1081087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help</a:t>
            </a:r>
            <a:endParaRPr lang="zh-CN" altLang="en-US" sz="2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9">
            <a:extLst>
              <a:ext uri="{FF2B5EF4-FFF2-40B4-BE49-F238E27FC236}">
                <a16:creationId xmlns:a16="http://schemas.microsoft.com/office/drawing/2014/main" id="{5C3DAF6B-9114-4EF5-8B68-5500B840FEA3}"/>
              </a:ext>
            </a:extLst>
          </p:cNvPr>
          <p:cNvSpPr txBox="1"/>
          <p:nvPr/>
        </p:nvSpPr>
        <p:spPr>
          <a:xfrm>
            <a:off x="7312491" y="2476520"/>
            <a:ext cx="107950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altLang="zh-CN" sz="2400" dirty="0">
                <a:solidFill>
                  <a:srgbClr val="FF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hurt</a:t>
            </a:r>
            <a:endParaRPr lang="zh-CN" altLang="en-US" sz="2400" dirty="0">
              <a:solidFill>
                <a:srgbClr val="FF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64F920C-F44E-4F98-BF64-7CC112F9FF55}"/>
              </a:ext>
            </a:extLst>
          </p:cNvPr>
          <p:cNvSpPr txBox="1"/>
          <p:nvPr/>
        </p:nvSpPr>
        <p:spPr>
          <a:xfrm>
            <a:off x="1779640" y="4876806"/>
            <a:ext cx="8632721" cy="1687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3C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模型中哪种缺失会受到块大小的影响？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为什么更大的块既会降低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缺失率也会导致其上升？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更大的块带来的负面影响是什么？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2B62891-C693-463B-B84A-CE5DC89C3191}"/>
              </a:ext>
            </a:extLst>
          </p:cNvPr>
          <p:cNvSpPr txBox="1"/>
          <p:nvPr/>
        </p:nvSpPr>
        <p:spPr>
          <a:xfrm>
            <a:off x="11141704" y="5954486"/>
            <a:ext cx="865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hlinkClick r:id="rId4" action="ppaction://hlinksldjump"/>
              </a:rPr>
              <a:t>Back</a:t>
            </a:r>
            <a:endParaRPr lang="zh-CN" altLang="en-US" i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853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5" grpId="0"/>
      <p:bldP spid="2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5765555" cy="738212"/>
            <a:chOff x="635243" y="278221"/>
            <a:chExt cx="5765555" cy="738211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708655"/>
              <a:ext cx="576555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Modify Cache Organization——Larger Block Size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475322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调整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Cache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结构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——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更大的块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D5186097-A629-4E38-9C30-41FE4AE5E07E}"/>
              </a:ext>
            </a:extLst>
          </p:cNvPr>
          <p:cNvSpPr txBox="1"/>
          <p:nvPr/>
        </p:nvSpPr>
        <p:spPr>
          <a:xfrm>
            <a:off x="1052052" y="1278194"/>
            <a:ext cx="10087896" cy="4745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核心思想：利用空间局部性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强制缺失减少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#. compulsory = (working set) / (block size)</a:t>
            </a: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可能导致更多的冲突缺失（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 thrashing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增加了缺失代价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#.transfers = (block size) / (bus width)</a:t>
            </a:r>
          </a:p>
        </p:txBody>
      </p:sp>
    </p:spTree>
    <p:extLst>
      <p:ext uri="{BB962C8B-B14F-4D97-AF65-F5344CB8AC3E}">
        <p14:creationId xmlns:p14="http://schemas.microsoft.com/office/powerpoint/2010/main" val="6880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5460755" cy="727643"/>
            <a:chOff x="635243" y="278221"/>
            <a:chExt cx="5460755" cy="72764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698086"/>
              <a:ext cx="546075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Modify Cache Organization——Larger Cache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475322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调整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Cache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结构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——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更大容量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3A53FB99-D1EF-4693-B801-AD25A50A2456}"/>
              </a:ext>
            </a:extLst>
          </p:cNvPr>
          <p:cNvSpPr txBox="1"/>
          <p:nvPr/>
        </p:nvSpPr>
        <p:spPr>
          <a:xfrm>
            <a:off x="1052052" y="3599103"/>
            <a:ext cx="10087896" cy="2992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优势：</a:t>
            </a:r>
            <a:endParaRPr lang="en-US" altLang="zh-CN" sz="2400" b="1" dirty="0">
              <a:solidFill>
                <a:srgbClr val="0066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容纳更多数据，可减少容量缺失甚至冲突缺失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劣势：</a:t>
            </a:r>
            <a:endParaRPr lang="en-US" altLang="zh-CN" sz="2400" b="1" dirty="0">
              <a:solidFill>
                <a:srgbClr val="0066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增加了命中时间（基本事实：存储器容量越大，访存越慢）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产生“收益递减”现象，双倍容量并不意味这双倍性能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更高的实现成本和功耗损失，不适用于片上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</a:p>
        </p:txBody>
      </p:sp>
      <p:sp>
        <p:nvSpPr>
          <p:cNvPr id="8" name="Rectangle 20">
            <a:extLst>
              <a:ext uri="{FF2B5EF4-FFF2-40B4-BE49-F238E27FC236}">
                <a16:creationId xmlns:a16="http://schemas.microsoft.com/office/drawing/2014/main" id="{15D048C0-BD03-43E3-922F-7D57222D34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5283" y="1533670"/>
            <a:ext cx="1524000" cy="1600200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>
              <a:defRPr/>
            </a:pPr>
            <a:endParaRPr lang="en-US" altLang="en-US"/>
          </a:p>
        </p:txBody>
      </p:sp>
      <p:sp>
        <p:nvSpPr>
          <p:cNvPr id="9" name="Line 13">
            <a:extLst>
              <a:ext uri="{FF2B5EF4-FFF2-40B4-BE49-F238E27FC236}">
                <a16:creationId xmlns:a16="http://schemas.microsoft.com/office/drawing/2014/main" id="{0D0AAAC6-C129-44E4-84C6-B7A0E353F095}"/>
              </a:ext>
            </a:extLst>
          </p:cNvPr>
          <p:cNvSpPr>
            <a:spLocks noChangeShapeType="1"/>
          </p:cNvSpPr>
          <p:nvPr/>
        </p:nvSpPr>
        <p:spPr bwMode="auto">
          <a:xfrm>
            <a:off x="2100108" y="1457470"/>
            <a:ext cx="0" cy="1828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F91DAEC5-341F-41E4-A9C7-7C907A061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7352" y="1889270"/>
            <a:ext cx="399385" cy="1016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缺失率</a:t>
            </a:r>
            <a:endParaRPr lang="en-US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Line 15">
            <a:extLst>
              <a:ext uri="{FF2B5EF4-FFF2-40B4-BE49-F238E27FC236}">
                <a16:creationId xmlns:a16="http://schemas.microsoft.com/office/drawing/2014/main" id="{6BEDD8EE-C2FA-4ADB-A83D-938E70C12AC5}"/>
              </a:ext>
            </a:extLst>
          </p:cNvPr>
          <p:cNvSpPr>
            <a:spLocks noChangeShapeType="1"/>
          </p:cNvSpPr>
          <p:nvPr/>
        </p:nvSpPr>
        <p:spPr bwMode="auto">
          <a:xfrm>
            <a:off x="1968346" y="3124345"/>
            <a:ext cx="2497137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Arc 16">
            <a:extLst>
              <a:ext uri="{FF2B5EF4-FFF2-40B4-BE49-F238E27FC236}">
                <a16:creationId xmlns:a16="http://schemas.microsoft.com/office/drawing/2014/main" id="{6BF408A1-7426-45BB-A472-1A42CA5608E5}"/>
              </a:ext>
            </a:extLst>
          </p:cNvPr>
          <p:cNvSpPr>
            <a:spLocks/>
          </p:cNvSpPr>
          <p:nvPr/>
        </p:nvSpPr>
        <p:spPr bwMode="auto">
          <a:xfrm>
            <a:off x="2408083" y="1889270"/>
            <a:ext cx="611188" cy="714375"/>
          </a:xfrm>
          <a:custGeom>
            <a:avLst/>
            <a:gdLst>
              <a:gd name="T0" fmla="*/ 2147483647 w 21600"/>
              <a:gd name="T1" fmla="*/ 2147483647 h 21648"/>
              <a:gd name="T2" fmla="*/ 0 w 21600"/>
              <a:gd name="T3" fmla="*/ 0 h 21648"/>
              <a:gd name="T4" fmla="*/ 2147483647 w 21600"/>
              <a:gd name="T5" fmla="*/ 2147483647 h 21648"/>
              <a:gd name="T6" fmla="*/ 0 60000 65536"/>
              <a:gd name="T7" fmla="*/ 0 60000 65536"/>
              <a:gd name="T8" fmla="*/ 0 60000 65536"/>
              <a:gd name="T9" fmla="*/ 0 w 21600"/>
              <a:gd name="T10" fmla="*/ 0 h 21648"/>
              <a:gd name="T11" fmla="*/ 21600 w 21600"/>
              <a:gd name="T12" fmla="*/ 21648 h 2164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48" fill="none" extrusionOk="0">
                <a:moveTo>
                  <a:pt x="21487" y="21647"/>
                </a:moveTo>
                <a:cubicBezTo>
                  <a:pt x="9601" y="21585"/>
                  <a:pt x="0" y="11933"/>
                  <a:pt x="0" y="48"/>
                </a:cubicBezTo>
                <a:cubicBezTo>
                  <a:pt x="-1" y="32"/>
                  <a:pt x="0" y="16"/>
                  <a:pt x="0" y="0"/>
                </a:cubicBezTo>
              </a:path>
              <a:path w="21600" h="21648" stroke="0" extrusionOk="0">
                <a:moveTo>
                  <a:pt x="21487" y="21647"/>
                </a:moveTo>
                <a:cubicBezTo>
                  <a:pt x="9601" y="21585"/>
                  <a:pt x="0" y="11933"/>
                  <a:pt x="0" y="48"/>
                </a:cubicBezTo>
                <a:cubicBezTo>
                  <a:pt x="-1" y="32"/>
                  <a:pt x="0" y="16"/>
                  <a:pt x="0" y="0"/>
                </a:cubicBezTo>
                <a:lnTo>
                  <a:pt x="21600" y="48"/>
                </a:lnTo>
                <a:lnTo>
                  <a:pt x="21487" y="21647"/>
                </a:lnTo>
                <a:close/>
              </a:path>
            </a:pathLst>
          </a:custGeom>
          <a:noFill/>
          <a:ln w="12700" cap="rnd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147C95A1-BBC3-4B3C-A2EA-3D433D0DCB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4359" y="1722582"/>
            <a:ext cx="1407437" cy="708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algn="ctr">
              <a:defRPr/>
            </a:pPr>
            <a:r>
              <a:rPr lang="en-US" altLang="zh-CN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diminishing</a:t>
            </a:r>
          </a:p>
          <a:p>
            <a:pPr algn="ctr">
              <a:defRPr/>
            </a:pPr>
            <a:r>
              <a:rPr lang="en-US" altLang="zh-CN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returns</a:t>
            </a:r>
          </a:p>
        </p:txBody>
      </p:sp>
      <p:sp>
        <p:nvSpPr>
          <p:cNvPr id="15" name="Line 18">
            <a:extLst>
              <a:ext uri="{FF2B5EF4-FFF2-40B4-BE49-F238E27FC236}">
                <a16:creationId xmlns:a16="http://schemas.microsoft.com/office/drawing/2014/main" id="{0D3B41DF-44E6-48C4-9117-98A78A80B2AE}"/>
              </a:ext>
            </a:extLst>
          </p:cNvPr>
          <p:cNvSpPr>
            <a:spLocks noChangeShapeType="1"/>
          </p:cNvSpPr>
          <p:nvPr/>
        </p:nvSpPr>
        <p:spPr bwMode="auto">
          <a:xfrm>
            <a:off x="2941483" y="2600470"/>
            <a:ext cx="1219200" cy="7620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Rectangle 19">
            <a:extLst>
              <a:ext uri="{FF2B5EF4-FFF2-40B4-BE49-F238E27FC236}">
                <a16:creationId xmlns:a16="http://schemas.microsoft.com/office/drawing/2014/main" id="{5104707E-6E45-4093-8793-9D30A18FD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710" y="3248170"/>
            <a:ext cx="1340110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algn="ctr"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容量</a:t>
            </a:r>
            <a:endParaRPr lang="en-US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7" name="Rectangle 11">
            <a:extLst>
              <a:ext uri="{FF2B5EF4-FFF2-40B4-BE49-F238E27FC236}">
                <a16:creationId xmlns:a16="http://schemas.microsoft.com/office/drawing/2014/main" id="{DA728A91-224C-4E4D-98D4-A0A4F8C94D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59186" y="1696374"/>
            <a:ext cx="3210247" cy="1016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en-US" altLang="en-US" sz="2000" i="1" dirty="0"/>
              <a:t>The larger this distance,</a:t>
            </a:r>
          </a:p>
          <a:p>
            <a:pPr algn="just" eaLnBrk="1" hangingPunct="1"/>
            <a:r>
              <a:rPr lang="en-US" altLang="en-US" sz="2000" i="1" dirty="0"/>
              <a:t>the longer it takes to drive</a:t>
            </a:r>
          </a:p>
          <a:p>
            <a:pPr algn="just" eaLnBrk="1" hangingPunct="1"/>
            <a:r>
              <a:rPr lang="en-US" altLang="en-US" sz="2000" i="1" dirty="0"/>
              <a:t>and latch contents of a block</a:t>
            </a:r>
            <a:endParaRPr lang="en-US" altLang="en-US" sz="1800" i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F265ED-4F83-41EB-B8EC-97A3097DB6B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26710" y="1327266"/>
            <a:ext cx="3671068" cy="220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85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6" y="278225"/>
            <a:ext cx="3705440" cy="830998"/>
            <a:chOff x="908364" y="278221"/>
            <a:chExt cx="3705440" cy="83099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4" y="801441"/>
              <a:ext cx="370544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Memory Hierarchy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：</a:t>
              </a:r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Parameter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3416320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存储器层次架构参数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6D37C7E-FACF-4E83-A1DB-6A7DBAFCDB2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51259" y="1231179"/>
            <a:ext cx="7505262" cy="531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9507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5674538" cy="727643"/>
            <a:chOff x="635243" y="278221"/>
            <a:chExt cx="5674538" cy="72764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698086"/>
              <a:ext cx="567453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Modify Cache Organization——Increase Assoc.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5112297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调整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Cache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结构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——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更大相联度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3A53FB99-D1EF-4693-B801-AD25A50A2456}"/>
              </a:ext>
            </a:extLst>
          </p:cNvPr>
          <p:cNvSpPr txBox="1"/>
          <p:nvPr/>
        </p:nvSpPr>
        <p:spPr>
          <a:xfrm>
            <a:off x="4663603" y="1704079"/>
            <a:ext cx="7345711" cy="4008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优势：</a:t>
            </a:r>
            <a:endParaRPr lang="en-US" altLang="zh-CN" sz="2400" b="1" dirty="0">
              <a:solidFill>
                <a:srgbClr val="0066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降低了冲突缺失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容量相同前提下，相联度越高，缺失率越低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劣势：</a:t>
            </a:r>
            <a:endParaRPr lang="en-US" altLang="zh-CN" sz="2400" b="1" dirty="0">
              <a:solidFill>
                <a:srgbClr val="0066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增加了命中时间（相比直接相联）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也会产生“收益递减”现象，通常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路组相联接近全相联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增加了功耗损失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822E0EB-121A-449C-811F-1E6F6C9C070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4136" y="1675054"/>
            <a:ext cx="3467347" cy="2644400"/>
          </a:xfrm>
          <a:prstGeom prst="rect">
            <a:avLst/>
          </a:prstGeom>
        </p:spPr>
      </p:pic>
      <p:pic>
        <p:nvPicPr>
          <p:cNvPr id="31" name="Picture 6" descr="f05-16-9780124077263">
            <a:extLst>
              <a:ext uri="{FF2B5EF4-FFF2-40B4-BE49-F238E27FC236}">
                <a16:creationId xmlns:a16="http://schemas.microsoft.com/office/drawing/2014/main" id="{42F8EAB5-1FC0-4DEE-A757-507EC80C9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8426" y="4421483"/>
            <a:ext cx="4217864" cy="1545794"/>
          </a:xfrm>
          <a:prstGeom prst="rect">
            <a:avLst/>
          </a:prstGeom>
        </p:spPr>
      </p:pic>
      <p:sp>
        <p:nvSpPr>
          <p:cNvPr id="32" name="Rectangle 19">
            <a:extLst>
              <a:ext uri="{FF2B5EF4-FFF2-40B4-BE49-F238E27FC236}">
                <a16:creationId xmlns:a16="http://schemas.microsoft.com/office/drawing/2014/main" id="{21C7891C-B32C-4D27-941B-FC18FBB23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415" y="6062156"/>
            <a:ext cx="4005905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algn="ctr"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容量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64KB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，块大小为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16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个字</a:t>
            </a:r>
            <a:endParaRPr lang="en-US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9047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6051305" cy="727643"/>
            <a:chOff x="635243" y="278221"/>
            <a:chExt cx="6051305" cy="72764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698086"/>
              <a:ext cx="605130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Miss Rate Effects of Cache Organization Parameters.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5112297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Cache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结构参数对缺失率的影响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3A53FB99-D1EF-4693-B801-AD25A50A2456}"/>
              </a:ext>
            </a:extLst>
          </p:cNvPr>
          <p:cNvSpPr txBox="1"/>
          <p:nvPr/>
        </p:nvSpPr>
        <p:spPr>
          <a:xfrm>
            <a:off x="1062990" y="1277144"/>
            <a:ext cx="10069830" cy="4469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容量：</a:t>
            </a:r>
            <a:endParaRPr lang="en-US" altLang="zh-CN" sz="2400" b="1" dirty="0">
              <a:solidFill>
                <a:srgbClr val="0066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在一定程度上，越大越好，更低的容量缺失，更低的冲突缺失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相联度：</a:t>
            </a:r>
            <a:endParaRPr lang="en-US" altLang="zh-CN" sz="2400" b="1" dirty="0">
              <a:solidFill>
                <a:srgbClr val="0066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高相联度降低了冲突缺失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当相联度超过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，其所带来的缺失率收益微乎其微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块大小：</a:t>
            </a:r>
            <a:endParaRPr lang="en-US" altLang="zh-CN" sz="2400" b="1" dirty="0">
              <a:solidFill>
                <a:srgbClr val="0066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越大的块挖掘了越多的空间局部性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通常当块大小在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64B~256B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范围内变化时，可带来缺失率的改善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超过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512B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，则可能导致缺失率的增加（更高的冲突缺失）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63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1984139C-BE33-44DD-A32F-D53BFC05FDCD}"/>
              </a:ext>
            </a:extLst>
          </p:cNvPr>
          <p:cNvSpPr/>
          <p:nvPr/>
        </p:nvSpPr>
        <p:spPr>
          <a:xfrm>
            <a:off x="3430050" y="2716758"/>
            <a:ext cx="53339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Victim Cache</a:t>
            </a:r>
          </a:p>
        </p:txBody>
      </p:sp>
    </p:spTree>
    <p:extLst>
      <p:ext uri="{BB962C8B-B14F-4D97-AF65-F5344CB8AC3E}">
        <p14:creationId xmlns:p14="http://schemas.microsoft.com/office/powerpoint/2010/main" val="200220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3109733" cy="752565"/>
            <a:chOff x="635243" y="278221"/>
            <a:chExt cx="3109733" cy="752564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723008"/>
              <a:ext cx="254749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Victim Cache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2547492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“牺牲块”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Cache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A66F9E29-4A18-46BF-AD57-794DEBCE0CB9}"/>
              </a:ext>
            </a:extLst>
          </p:cNvPr>
          <p:cNvSpPr txBox="1"/>
          <p:nvPr/>
        </p:nvSpPr>
        <p:spPr>
          <a:xfrm>
            <a:off x="1062990" y="1274220"/>
            <a:ext cx="10069830" cy="4654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L1 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旁放置的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小容量、全相联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一般可放置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3~16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行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Victim 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VC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）的工作方式：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L1 Cache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驱逐（替换）一个块（“受害块”）时，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VC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则保存该块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L1 Cache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缺失，从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VC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搜索最近被驱逐的块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VC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命中表示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L1 Cache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不需要访问下一级存储，直接从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VC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中获取相应块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否则，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VC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不命中，则访问下一级存储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354FA6-E674-47D9-B27C-F566C9960B4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65623" y="754912"/>
            <a:ext cx="2228891" cy="277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68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3827879" cy="752565"/>
            <a:chOff x="635243" y="278221"/>
            <a:chExt cx="3827879" cy="752564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723008"/>
              <a:ext cx="342639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Victim Cache Example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3265638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“牺牲块”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Cache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示例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A66F9E29-4A18-46BF-AD57-794DEBCE0CB9}"/>
              </a:ext>
            </a:extLst>
          </p:cNvPr>
          <p:cNvSpPr txBox="1"/>
          <p:nvPr/>
        </p:nvSpPr>
        <p:spPr>
          <a:xfrm>
            <a:off x="1062990" y="1997243"/>
            <a:ext cx="10069830" cy="2796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Victim 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具有两行，开始时保存块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，其中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是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LRU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块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L1 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采用直接相联，块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映射到同一组中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Trace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   B   A   B   A   B. . . .</a:t>
            </a:r>
          </a:p>
        </p:txBody>
      </p:sp>
    </p:spTree>
    <p:extLst>
      <p:ext uri="{BB962C8B-B14F-4D97-AF65-F5344CB8AC3E}">
        <p14:creationId xmlns:p14="http://schemas.microsoft.com/office/powerpoint/2010/main" val="4199551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3827879" cy="752565"/>
            <a:chOff x="635243" y="278221"/>
            <a:chExt cx="3827879" cy="752564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723008"/>
              <a:ext cx="342639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Victim Cache Example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3265638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“牺牲块”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Cache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示例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7" name="Rectangle 2">
            <a:extLst>
              <a:ext uri="{FF2B5EF4-FFF2-40B4-BE49-F238E27FC236}">
                <a16:creationId xmlns:a16="http://schemas.microsoft.com/office/drawing/2014/main" id="{ACC859A8-D3E9-4E64-92B5-6A388E036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9298" y="1994490"/>
            <a:ext cx="2514600" cy="2757488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9" name="Text Box 3">
            <a:extLst>
              <a:ext uri="{FF2B5EF4-FFF2-40B4-BE49-F238E27FC236}">
                <a16:creationId xmlns:a16="http://schemas.microsoft.com/office/drawing/2014/main" id="{870A5F14-914C-4954-BACC-6F62B6D7DE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7898" y="3123021"/>
            <a:ext cx="2514600" cy="40011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10" name="Text Box 4">
            <a:extLst>
              <a:ext uri="{FF2B5EF4-FFF2-40B4-BE49-F238E27FC236}">
                <a16:creationId xmlns:a16="http://schemas.microsoft.com/office/drawing/2014/main" id="{5178163A-8CD7-494E-A871-445DC0E4AB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7898" y="3523253"/>
            <a:ext cx="2514600" cy="40011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 (LRU</a:t>
            </a:r>
            <a:r>
              <a:rPr lang="en-US" altLang="en-US" dirty="0">
                <a:latin typeface="+mn-lt"/>
                <a:ea typeface="+mn-ea"/>
              </a:rPr>
              <a:t>)</a:t>
            </a: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EFE9AFF8-8BEC-4CA6-92F1-0EE9748A2E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9298" y="2770778"/>
            <a:ext cx="2514600" cy="40011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2" name="Text Box 6">
            <a:extLst>
              <a:ext uri="{FF2B5EF4-FFF2-40B4-BE49-F238E27FC236}">
                <a16:creationId xmlns:a16="http://schemas.microsoft.com/office/drawing/2014/main" id="{4ED59192-FB12-414F-8A69-9CD699A63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2698" y="4917078"/>
            <a:ext cx="117532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L1 Cache</a:t>
            </a:r>
          </a:p>
        </p:txBody>
      </p:sp>
      <p:sp>
        <p:nvSpPr>
          <p:cNvPr id="13" name="Text Box 7">
            <a:extLst>
              <a:ext uri="{FF2B5EF4-FFF2-40B4-BE49-F238E27FC236}">
                <a16:creationId xmlns:a16="http://schemas.microsoft.com/office/drawing/2014/main" id="{6F3651B1-FF51-44C6-AE83-A7F02B2718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45098" y="4142378"/>
            <a:ext cx="158472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Victim Cache</a:t>
            </a:r>
          </a:p>
        </p:txBody>
      </p:sp>
    </p:spTree>
    <p:extLst>
      <p:ext uri="{BB962C8B-B14F-4D97-AF65-F5344CB8AC3E}">
        <p14:creationId xmlns:p14="http://schemas.microsoft.com/office/powerpoint/2010/main" val="3450000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3827879" cy="752565"/>
            <a:chOff x="635243" y="278221"/>
            <a:chExt cx="3827879" cy="752564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723008"/>
              <a:ext cx="342639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Victim Cache Example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3265638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“牺牲块”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Cache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示例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4" name="Rectangle 2">
            <a:extLst>
              <a:ext uri="{FF2B5EF4-FFF2-40B4-BE49-F238E27FC236}">
                <a16:creationId xmlns:a16="http://schemas.microsoft.com/office/drawing/2014/main" id="{7EE6EBB2-C648-4D03-934B-9A10181E81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172" y="2950868"/>
            <a:ext cx="2514600" cy="2768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15" name="Text Box 3">
            <a:extLst>
              <a:ext uri="{FF2B5EF4-FFF2-40B4-BE49-F238E27FC236}">
                <a16:creationId xmlns:a16="http://schemas.microsoft.com/office/drawing/2014/main" id="{FA572228-AFAB-43D5-9D7E-353A883F2C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9772" y="4117499"/>
            <a:ext cx="2514600" cy="40011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 (LRU)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53742354-90DD-4410-B883-57E39D6FD9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9772" y="4517730"/>
            <a:ext cx="2514600" cy="40011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7" name="Text Box 5">
            <a:extLst>
              <a:ext uri="{FF2B5EF4-FFF2-40B4-BE49-F238E27FC236}">
                <a16:creationId xmlns:a16="http://schemas.microsoft.com/office/drawing/2014/main" id="{6540EFDE-0F14-4FA6-AB36-59A1D90DEC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1172" y="3738268"/>
            <a:ext cx="2514600" cy="40011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8" name="Text Box 6">
            <a:extLst>
              <a:ext uri="{FF2B5EF4-FFF2-40B4-BE49-F238E27FC236}">
                <a16:creationId xmlns:a16="http://schemas.microsoft.com/office/drawing/2014/main" id="{027A273A-43AB-49FB-8510-B523E9C723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9288" y="5902030"/>
            <a:ext cx="117532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L1 Cache</a:t>
            </a:r>
          </a:p>
        </p:txBody>
      </p:sp>
      <p:sp>
        <p:nvSpPr>
          <p:cNvPr id="19" name="Text Box 7">
            <a:extLst>
              <a:ext uri="{FF2B5EF4-FFF2-40B4-BE49-F238E27FC236}">
                <a16:creationId xmlns:a16="http://schemas.microsoft.com/office/drawing/2014/main" id="{F30DD07F-7A9C-4409-862F-EE89E2CC58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9959" y="5109868"/>
            <a:ext cx="158472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Victim Cache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3B510E3-863C-4E32-9C18-77DD5389012D}"/>
              </a:ext>
            </a:extLst>
          </p:cNvPr>
          <p:cNvSpPr txBox="1"/>
          <p:nvPr/>
        </p:nvSpPr>
        <p:spPr>
          <a:xfrm>
            <a:off x="1068122" y="1274083"/>
            <a:ext cx="10069830" cy="1134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L1 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中缺失，驱逐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，则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被分配到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VC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并替换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LRU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块“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成为新的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LRU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块</a:t>
            </a:r>
          </a:p>
        </p:txBody>
      </p:sp>
    </p:spTree>
    <p:extLst>
      <p:ext uri="{BB962C8B-B14F-4D97-AF65-F5344CB8AC3E}">
        <p14:creationId xmlns:p14="http://schemas.microsoft.com/office/powerpoint/2010/main" val="60235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3827879" cy="752565"/>
            <a:chOff x="635243" y="278221"/>
            <a:chExt cx="3827879" cy="752564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723008"/>
              <a:ext cx="342639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Victim Cache Example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3265638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“牺牲块”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Cache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示例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4" name="Rectangle 2">
            <a:extLst>
              <a:ext uri="{FF2B5EF4-FFF2-40B4-BE49-F238E27FC236}">
                <a16:creationId xmlns:a16="http://schemas.microsoft.com/office/drawing/2014/main" id="{7EE6EBB2-C648-4D03-934B-9A10181E81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172" y="2950868"/>
            <a:ext cx="2514600" cy="27686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altLang="en-US"/>
          </a:p>
        </p:txBody>
      </p:sp>
      <p:sp>
        <p:nvSpPr>
          <p:cNvPr id="15" name="Text Box 3">
            <a:extLst>
              <a:ext uri="{FF2B5EF4-FFF2-40B4-BE49-F238E27FC236}">
                <a16:creationId xmlns:a16="http://schemas.microsoft.com/office/drawing/2014/main" id="{FA572228-AFAB-43D5-9D7E-353A883F2C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9772" y="4117499"/>
            <a:ext cx="2514600" cy="40011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 (LRU)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53742354-90DD-4410-B883-57E39D6FD9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9772" y="4517730"/>
            <a:ext cx="2514600" cy="40011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endParaRPr lang="en-US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Text Box 5">
            <a:extLst>
              <a:ext uri="{FF2B5EF4-FFF2-40B4-BE49-F238E27FC236}">
                <a16:creationId xmlns:a16="http://schemas.microsoft.com/office/drawing/2014/main" id="{6540EFDE-0F14-4FA6-AB36-59A1D90DEC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1172" y="3738268"/>
            <a:ext cx="2514600" cy="40011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endParaRPr lang="en-US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Text Box 6">
            <a:extLst>
              <a:ext uri="{FF2B5EF4-FFF2-40B4-BE49-F238E27FC236}">
                <a16:creationId xmlns:a16="http://schemas.microsoft.com/office/drawing/2014/main" id="{027A273A-43AB-49FB-8510-B523E9C723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9288" y="5902030"/>
            <a:ext cx="117532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L1 Cache</a:t>
            </a:r>
          </a:p>
        </p:txBody>
      </p:sp>
      <p:sp>
        <p:nvSpPr>
          <p:cNvPr id="19" name="Text Box 7">
            <a:extLst>
              <a:ext uri="{FF2B5EF4-FFF2-40B4-BE49-F238E27FC236}">
                <a16:creationId xmlns:a16="http://schemas.microsoft.com/office/drawing/2014/main" id="{F30DD07F-7A9C-4409-862F-EE89E2CC58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9959" y="5109868"/>
            <a:ext cx="158472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Victim Cache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3B510E3-863C-4E32-9C18-77DD5389012D}"/>
              </a:ext>
            </a:extLst>
          </p:cNvPr>
          <p:cNvSpPr txBox="1"/>
          <p:nvPr/>
        </p:nvSpPr>
        <p:spPr>
          <a:xfrm>
            <a:off x="1068122" y="1274083"/>
            <a:ext cx="10069830" cy="1134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L1 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中缺失，但在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VC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中命中，则交换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的位置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VC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命中时，</a:t>
            </a:r>
            <a:r>
              <a:rPr lang="en-US" altLang="zh-CN" sz="24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LRU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块不被替换</a:t>
            </a:r>
          </a:p>
        </p:txBody>
      </p:sp>
    </p:spTree>
    <p:extLst>
      <p:ext uri="{BB962C8B-B14F-4D97-AF65-F5344CB8AC3E}">
        <p14:creationId xmlns:p14="http://schemas.microsoft.com/office/powerpoint/2010/main" val="3576449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3827879" cy="752565"/>
            <a:chOff x="635243" y="278221"/>
            <a:chExt cx="3827879" cy="752564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723008"/>
              <a:ext cx="342639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Victim Cache Example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3265638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“牺牲块”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Cache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示例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F3B510E3-863C-4E32-9C18-77DD5389012D}"/>
              </a:ext>
            </a:extLst>
          </p:cNvPr>
          <p:cNvSpPr txBox="1"/>
          <p:nvPr/>
        </p:nvSpPr>
        <p:spPr>
          <a:xfrm>
            <a:off x="1068122" y="1600487"/>
            <a:ext cx="10069830" cy="390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Victim 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提供了一种组相联的“错觉”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一个“简易版”的组相联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针对直接相联存在严重冲突问题的解决方案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有时甚至只有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行，对缺失率也会产生很大的改善</a:t>
            </a:r>
          </a:p>
        </p:txBody>
      </p:sp>
    </p:spTree>
    <p:extLst>
      <p:ext uri="{BB962C8B-B14F-4D97-AF65-F5344CB8AC3E}">
        <p14:creationId xmlns:p14="http://schemas.microsoft.com/office/powerpoint/2010/main" val="375135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1984139C-BE33-44DD-A32F-D53BFC05FDCD}"/>
              </a:ext>
            </a:extLst>
          </p:cNvPr>
          <p:cNvSpPr/>
          <p:nvPr/>
        </p:nvSpPr>
        <p:spPr>
          <a:xfrm>
            <a:off x="3430050" y="2716758"/>
            <a:ext cx="53339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编译器优化</a:t>
            </a:r>
            <a:endParaRPr lang="en-US" altLang="zh-CN" sz="4800" b="1" dirty="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748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6" y="278225"/>
            <a:ext cx="4064513" cy="830998"/>
            <a:chOff x="908364" y="278221"/>
            <a:chExt cx="4064513" cy="83099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4" y="801441"/>
              <a:ext cx="360425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Common Memory Hierarchies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3775393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常见的存储器层次结构</a:t>
              </a:r>
            </a:p>
          </p:txBody>
        </p:sp>
      </p:grpSp>
      <p:pic>
        <p:nvPicPr>
          <p:cNvPr id="7" name="Picture 5" descr="Z:\WOMAT\Production\Artfinal\0000000038\MKCAD\978-0-12-811905-1\0003165541\XMLLowres\f02-01-9780128119051.jpg">
            <a:extLst>
              <a:ext uri="{FF2B5EF4-FFF2-40B4-BE49-F238E27FC236}">
                <a16:creationId xmlns:a16="http://schemas.microsoft.com/office/drawing/2014/main" id="{64C5AF77-D12F-47C9-A06A-70D42F557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357" y="1280378"/>
            <a:ext cx="4924137" cy="5280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70357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3365255" cy="727644"/>
            <a:chOff x="635243" y="278221"/>
            <a:chExt cx="3365255" cy="727643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697226"/>
              <a:ext cx="3365255" cy="3086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Compiler Optimization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1980029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编译器优化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3A53FB99-D1EF-4693-B801-AD25A50A2456}"/>
              </a:ext>
            </a:extLst>
          </p:cNvPr>
          <p:cNvSpPr txBox="1"/>
          <p:nvPr/>
        </p:nvSpPr>
        <p:spPr>
          <a:xfrm>
            <a:off x="1062990" y="1997234"/>
            <a:ext cx="10069830" cy="2623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改善空间局部性</a:t>
            </a:r>
            <a:endParaRPr lang="en-US" altLang="zh-CN" sz="2400" b="1" dirty="0">
              <a:solidFill>
                <a:srgbClr val="0066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将数据项彼此靠近摆放，使得能够被及时访问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改善时间局部性</a:t>
            </a:r>
            <a:endParaRPr lang="en-US" altLang="zh-CN" sz="2400" b="1" dirty="0">
              <a:solidFill>
                <a:srgbClr val="0066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变换计算过程以增加数据项在被替换前的使用次数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7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4816865" cy="738213"/>
            <a:chOff x="635243" y="278221"/>
            <a:chExt cx="4816865" cy="73821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708656"/>
              <a:ext cx="48168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Compiler Optimization——Inst. Layout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4134465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编译器优化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——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指令布局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CCF1B504-16BC-43C4-8064-34C9D1AD1774}"/>
              </a:ext>
            </a:extLst>
          </p:cNvPr>
          <p:cNvSpPr txBox="1"/>
          <p:nvPr/>
        </p:nvSpPr>
        <p:spPr>
          <a:xfrm>
            <a:off x="1062990" y="1277144"/>
            <a:ext cx="10069830" cy="4469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思路：如果取指令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之后再取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，可将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放在同一块中（空间局部性）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对于指令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绝大多数指令顺序执行，因此满足上述思路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转移指令改变了顺序访问模式，解决方案：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测试每种分支跳转</a:t>
            </a:r>
            <a:r>
              <a:rPr lang="en-US" altLang="zh-CN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不跳转的发生频率</a:t>
            </a:r>
            <a:endParaRPr lang="en-US" altLang="zh-CN" sz="2000" b="1" dirty="0">
              <a:solidFill>
                <a:srgbClr val="0066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构建控制流图（</a:t>
            </a:r>
            <a:r>
              <a:rPr lang="en-US" altLang="zh-CN" sz="2000" b="1" dirty="0" err="1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CFG</a:t>
            </a:r>
            <a:r>
              <a:rPr lang="zh-CN" altLang="en-US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000" b="1" dirty="0">
              <a:solidFill>
                <a:srgbClr val="0066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寻找每个指令组后续可能执行的指令组</a:t>
            </a:r>
            <a:endParaRPr lang="en-US" altLang="zh-CN" sz="2000" b="1" dirty="0">
              <a:solidFill>
                <a:srgbClr val="0066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1257300" lvl="2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l"/>
            </a:pPr>
            <a:r>
              <a:rPr lang="zh-CN" altLang="en-US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按照最大可能的顺序执行方式重组指令组布局</a:t>
            </a:r>
            <a:endParaRPr lang="en-US" altLang="zh-CN" sz="2000" b="1" dirty="0">
              <a:solidFill>
                <a:srgbClr val="0066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49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4816865" cy="738213"/>
            <a:chOff x="635243" y="278221"/>
            <a:chExt cx="4816865" cy="73821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708656"/>
              <a:ext cx="48168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Compiler Optimization——Inst. Layout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4134465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编译器优化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——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指令布局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7" name="Rectangle 4">
            <a:extLst>
              <a:ext uri="{FF2B5EF4-FFF2-40B4-BE49-F238E27FC236}">
                <a16:creationId xmlns:a16="http://schemas.microsoft.com/office/drawing/2014/main" id="{BCED5C29-F5F9-4596-B9D0-44EF45066D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5930" y="2097405"/>
            <a:ext cx="738188" cy="4540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9" name="Line 5">
            <a:extLst>
              <a:ext uri="{FF2B5EF4-FFF2-40B4-BE49-F238E27FC236}">
                <a16:creationId xmlns:a16="http://schemas.microsoft.com/office/drawing/2014/main" id="{1D85D8FC-6390-4A3D-AFF4-31F3F17F0E6D}"/>
              </a:ext>
            </a:extLst>
          </p:cNvPr>
          <p:cNvSpPr>
            <a:spLocks noChangeShapeType="1"/>
          </p:cNvSpPr>
          <p:nvPr/>
        </p:nvSpPr>
        <p:spPr bwMode="auto">
          <a:xfrm>
            <a:off x="3365818" y="2557780"/>
            <a:ext cx="0" cy="3143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Line 6">
            <a:extLst>
              <a:ext uri="{FF2B5EF4-FFF2-40B4-BE49-F238E27FC236}">
                <a16:creationId xmlns:a16="http://schemas.microsoft.com/office/drawing/2014/main" id="{EC2DBF4C-BEFC-4A5A-AE0C-AF79F32F6EE1}"/>
              </a:ext>
            </a:extLst>
          </p:cNvPr>
          <p:cNvSpPr>
            <a:spLocks noChangeShapeType="1"/>
          </p:cNvSpPr>
          <p:nvPr/>
        </p:nvSpPr>
        <p:spPr bwMode="auto">
          <a:xfrm>
            <a:off x="3365818" y="3343593"/>
            <a:ext cx="0" cy="311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Line 7">
            <a:extLst>
              <a:ext uri="{FF2B5EF4-FFF2-40B4-BE49-F238E27FC236}">
                <a16:creationId xmlns:a16="http://schemas.microsoft.com/office/drawing/2014/main" id="{FE092DE9-5A99-4360-9087-76E5BF72259D}"/>
              </a:ext>
            </a:extLst>
          </p:cNvPr>
          <p:cNvSpPr>
            <a:spLocks noChangeShapeType="1"/>
          </p:cNvSpPr>
          <p:nvPr/>
        </p:nvSpPr>
        <p:spPr bwMode="auto">
          <a:xfrm>
            <a:off x="3365818" y="2557780"/>
            <a:ext cx="1128712" cy="3143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Line 8">
            <a:extLst>
              <a:ext uri="{FF2B5EF4-FFF2-40B4-BE49-F238E27FC236}">
                <a16:creationId xmlns:a16="http://schemas.microsoft.com/office/drawing/2014/main" id="{67CA909A-1BED-4F55-ADBC-3BD57E5CB29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65818" y="3343593"/>
            <a:ext cx="1128712" cy="311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Rectangle 9">
            <a:extLst>
              <a:ext uri="{FF2B5EF4-FFF2-40B4-BE49-F238E27FC236}">
                <a16:creationId xmlns:a16="http://schemas.microsoft.com/office/drawing/2014/main" id="{8F80FD5F-55AC-4F8A-AC35-7B4DA8229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418" y="2105343"/>
            <a:ext cx="33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600" i="1" dirty="0">
                <a:solidFill>
                  <a:srgbClr val="0066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F390BAEC-A74C-4CC2-A129-90309548BF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418" y="2889568"/>
            <a:ext cx="33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600" i="1" dirty="0">
                <a:solidFill>
                  <a:srgbClr val="0066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15" name="Line 11">
            <a:extLst>
              <a:ext uri="{FF2B5EF4-FFF2-40B4-BE49-F238E27FC236}">
                <a16:creationId xmlns:a16="http://schemas.microsoft.com/office/drawing/2014/main" id="{6F8044CB-76F6-40F9-913C-F784EE26057D}"/>
              </a:ext>
            </a:extLst>
          </p:cNvPr>
          <p:cNvSpPr>
            <a:spLocks noChangeShapeType="1"/>
          </p:cNvSpPr>
          <p:nvPr/>
        </p:nvSpPr>
        <p:spPr bwMode="auto">
          <a:xfrm>
            <a:off x="3345180" y="4126230"/>
            <a:ext cx="0" cy="457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DFAE421A-D0A2-4C48-95DB-D7A32DF11E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4505" y="2289493"/>
            <a:ext cx="5508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000">
                <a:solidFill>
                  <a:schemeClr val="accent2"/>
                </a:solidFill>
                <a:ea typeface="宋体" panose="02010600030101010101" pitchFamily="2" charset="-122"/>
              </a:rPr>
              <a:t>Beq D</a:t>
            </a:r>
          </a:p>
        </p:txBody>
      </p:sp>
      <p:sp>
        <p:nvSpPr>
          <p:cNvPr id="17" name="Line 13">
            <a:extLst>
              <a:ext uri="{FF2B5EF4-FFF2-40B4-BE49-F238E27FC236}">
                <a16:creationId xmlns:a16="http://schemas.microsoft.com/office/drawing/2014/main" id="{C458199D-893C-490F-B5EB-BAA725C6325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7218" y="2191068"/>
            <a:ext cx="4556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Line 14">
            <a:extLst>
              <a:ext uri="{FF2B5EF4-FFF2-40B4-BE49-F238E27FC236}">
                <a16:creationId xmlns:a16="http://schemas.microsoft.com/office/drawing/2014/main" id="{24D451D0-C9A7-40A0-87B7-412A97E687F0}"/>
              </a:ext>
            </a:extLst>
          </p:cNvPr>
          <p:cNvSpPr>
            <a:spLocks noChangeShapeType="1"/>
          </p:cNvSpPr>
          <p:nvPr/>
        </p:nvSpPr>
        <p:spPr bwMode="auto">
          <a:xfrm>
            <a:off x="3137218" y="2267268"/>
            <a:ext cx="4556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9" name="Group 15">
            <a:extLst>
              <a:ext uri="{FF2B5EF4-FFF2-40B4-BE49-F238E27FC236}">
                <a16:creationId xmlns:a16="http://schemas.microsoft.com/office/drawing/2014/main" id="{860BF21C-77CB-4E20-8582-59615FAF81F8}"/>
              </a:ext>
            </a:extLst>
          </p:cNvPr>
          <p:cNvGrpSpPr>
            <a:grpSpLocks/>
          </p:cNvGrpSpPr>
          <p:nvPr/>
        </p:nvGrpSpPr>
        <p:grpSpPr bwMode="auto">
          <a:xfrm>
            <a:off x="2995930" y="2878455"/>
            <a:ext cx="738188" cy="458788"/>
            <a:chOff x="1844" y="1806"/>
            <a:chExt cx="465" cy="289"/>
          </a:xfrm>
        </p:grpSpPr>
        <p:sp>
          <p:nvSpPr>
            <p:cNvPr id="21" name="Rectangle 16">
              <a:extLst>
                <a:ext uri="{FF2B5EF4-FFF2-40B4-BE49-F238E27FC236}">
                  <a16:creationId xmlns:a16="http://schemas.microsoft.com/office/drawing/2014/main" id="{2ADD8F59-6C40-4A11-A861-0E9AFF70EA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4" y="1806"/>
              <a:ext cx="465" cy="28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24" name="Line 17">
              <a:extLst>
                <a:ext uri="{FF2B5EF4-FFF2-40B4-BE49-F238E27FC236}">
                  <a16:creationId xmlns:a16="http://schemas.microsoft.com/office/drawing/2014/main" id="{CFDB9A42-D02D-4E67-998C-579B1E2841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3" y="1901"/>
              <a:ext cx="2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" name="Line 18">
              <a:extLst>
                <a:ext uri="{FF2B5EF4-FFF2-40B4-BE49-F238E27FC236}">
                  <a16:creationId xmlns:a16="http://schemas.microsoft.com/office/drawing/2014/main" id="{1C5070FB-2544-43BF-8850-85A6F55526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3" y="1999"/>
              <a:ext cx="2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" name="Line 19">
              <a:extLst>
                <a:ext uri="{FF2B5EF4-FFF2-40B4-BE49-F238E27FC236}">
                  <a16:creationId xmlns:a16="http://schemas.microsoft.com/office/drawing/2014/main" id="{3D0D2B4A-4871-432C-9543-E560582640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3" y="1949"/>
              <a:ext cx="2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" name="Line 20">
              <a:extLst>
                <a:ext uri="{FF2B5EF4-FFF2-40B4-BE49-F238E27FC236}">
                  <a16:creationId xmlns:a16="http://schemas.microsoft.com/office/drawing/2014/main" id="{03F5D221-EA65-46F1-A41D-7D0046589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3" y="2045"/>
              <a:ext cx="2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" name="Line 21">
              <a:extLst>
                <a:ext uri="{FF2B5EF4-FFF2-40B4-BE49-F238E27FC236}">
                  <a16:creationId xmlns:a16="http://schemas.microsoft.com/office/drawing/2014/main" id="{6E238709-1258-4BF3-93EF-3D6D0408EE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3" y="1853"/>
              <a:ext cx="2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9" name="Line 22">
            <a:extLst>
              <a:ext uri="{FF2B5EF4-FFF2-40B4-BE49-F238E27FC236}">
                <a16:creationId xmlns:a16="http://schemas.microsoft.com/office/drawing/2014/main" id="{C83E8A03-9BF2-489D-A8BC-75537232F39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354580" y="4202430"/>
            <a:ext cx="9906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" name="Line 23">
            <a:extLst>
              <a:ext uri="{FF2B5EF4-FFF2-40B4-BE49-F238E27FC236}">
                <a16:creationId xmlns:a16="http://schemas.microsoft.com/office/drawing/2014/main" id="{AF48A6A4-83FE-4D22-AA7D-48DC0804DA2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354580" y="1840230"/>
            <a:ext cx="9906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stealth" w="med" len="lg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Line 24">
            <a:extLst>
              <a:ext uri="{FF2B5EF4-FFF2-40B4-BE49-F238E27FC236}">
                <a16:creationId xmlns:a16="http://schemas.microsoft.com/office/drawing/2014/main" id="{A14BFB03-C4A7-494E-9C85-1CE4260B8A01}"/>
              </a:ext>
            </a:extLst>
          </p:cNvPr>
          <p:cNvSpPr>
            <a:spLocks noChangeShapeType="1"/>
          </p:cNvSpPr>
          <p:nvPr/>
        </p:nvSpPr>
        <p:spPr bwMode="auto">
          <a:xfrm>
            <a:off x="3345180" y="168783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Line 25">
            <a:extLst>
              <a:ext uri="{FF2B5EF4-FFF2-40B4-BE49-F238E27FC236}">
                <a16:creationId xmlns:a16="http://schemas.microsoft.com/office/drawing/2014/main" id="{EBD80B67-D99D-4B1D-B623-553467B8DD3F}"/>
              </a:ext>
            </a:extLst>
          </p:cNvPr>
          <p:cNvSpPr>
            <a:spLocks noChangeShapeType="1"/>
          </p:cNvSpPr>
          <p:nvPr/>
        </p:nvSpPr>
        <p:spPr bwMode="auto">
          <a:xfrm>
            <a:off x="2354580" y="1992630"/>
            <a:ext cx="0" cy="22098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3" name="Group 26">
            <a:extLst>
              <a:ext uri="{FF2B5EF4-FFF2-40B4-BE49-F238E27FC236}">
                <a16:creationId xmlns:a16="http://schemas.microsoft.com/office/drawing/2014/main" id="{F2331C29-1B8B-4B11-A5CC-A40D2610CF0C}"/>
              </a:ext>
            </a:extLst>
          </p:cNvPr>
          <p:cNvGrpSpPr>
            <a:grpSpLocks/>
          </p:cNvGrpSpPr>
          <p:nvPr/>
        </p:nvGrpSpPr>
        <p:grpSpPr bwMode="auto">
          <a:xfrm>
            <a:off x="2705418" y="3640455"/>
            <a:ext cx="1028700" cy="458788"/>
            <a:chOff x="1661" y="2286"/>
            <a:chExt cx="648" cy="289"/>
          </a:xfrm>
        </p:grpSpPr>
        <p:sp>
          <p:nvSpPr>
            <p:cNvPr id="34" name="Rectangle 27">
              <a:extLst>
                <a:ext uri="{FF2B5EF4-FFF2-40B4-BE49-F238E27FC236}">
                  <a16:creationId xmlns:a16="http://schemas.microsoft.com/office/drawing/2014/main" id="{EACAF0F2-377B-4082-B56D-FA3A2C9EFD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1" y="2306"/>
              <a:ext cx="20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CN" sz="1600" i="1" dirty="0">
                  <a:solidFill>
                    <a:srgbClr val="0066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35" name="Rectangle 28">
              <a:extLst>
                <a:ext uri="{FF2B5EF4-FFF2-40B4-BE49-F238E27FC236}">
                  <a16:creationId xmlns:a16="http://schemas.microsoft.com/office/drawing/2014/main" id="{9F443600-9409-465E-BCC3-08D14B92F9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4" y="2286"/>
              <a:ext cx="465" cy="28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36" name="Line 29">
              <a:extLst>
                <a:ext uri="{FF2B5EF4-FFF2-40B4-BE49-F238E27FC236}">
                  <a16:creationId xmlns:a16="http://schemas.microsoft.com/office/drawing/2014/main" id="{0C3A548A-CE27-4842-AE46-BF37E0FD29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3" y="2381"/>
              <a:ext cx="2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" name="Line 30">
              <a:extLst>
                <a:ext uri="{FF2B5EF4-FFF2-40B4-BE49-F238E27FC236}">
                  <a16:creationId xmlns:a16="http://schemas.microsoft.com/office/drawing/2014/main" id="{A19E75EA-3ECE-4635-912D-736C2E99E3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3" y="2429"/>
              <a:ext cx="2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8" name="Line 31">
              <a:extLst>
                <a:ext uri="{FF2B5EF4-FFF2-40B4-BE49-F238E27FC236}">
                  <a16:creationId xmlns:a16="http://schemas.microsoft.com/office/drawing/2014/main" id="{EE29B18A-EBE4-4DF4-8759-355246AB73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33" y="2333"/>
              <a:ext cx="2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9" name="Rectangle 32">
              <a:extLst>
                <a:ext uri="{FF2B5EF4-FFF2-40B4-BE49-F238E27FC236}">
                  <a16:creationId xmlns:a16="http://schemas.microsoft.com/office/drawing/2014/main" id="{2483889E-67E1-4285-A00F-6AE98592F7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2400"/>
              <a:ext cx="347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CN" sz="1000">
                  <a:solidFill>
                    <a:schemeClr val="accent2"/>
                  </a:solidFill>
                  <a:ea typeface="宋体" panose="02010600030101010101" pitchFamily="2" charset="-122"/>
                </a:rPr>
                <a:t>Beq A</a:t>
              </a:r>
            </a:p>
          </p:txBody>
        </p:sp>
      </p:grpSp>
      <p:sp>
        <p:nvSpPr>
          <p:cNvPr id="41" name="Rectangle 33">
            <a:extLst>
              <a:ext uri="{FF2B5EF4-FFF2-40B4-BE49-F238E27FC236}">
                <a16:creationId xmlns:a16="http://schemas.microsoft.com/office/drawing/2014/main" id="{4280CE70-F9BC-438B-B1A0-B17F26723B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0705" y="2624455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solidFill>
                  <a:srgbClr val="000000"/>
                </a:solidFill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42" name="Rectangle 34">
            <a:extLst>
              <a:ext uri="{FF2B5EF4-FFF2-40B4-BE49-F238E27FC236}">
                <a16:creationId xmlns:a16="http://schemas.microsoft.com/office/drawing/2014/main" id="{CFA8DCF6-D23A-465A-9146-9DA29752D0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7505" y="2548255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solidFill>
                  <a:srgbClr val="000000"/>
                </a:solidFill>
                <a:ea typeface="宋体" panose="02010600030101010101" pitchFamily="2" charset="-122"/>
              </a:rPr>
              <a:t>7</a:t>
            </a:r>
          </a:p>
        </p:txBody>
      </p:sp>
      <p:sp>
        <p:nvSpPr>
          <p:cNvPr id="43" name="Rectangle 35">
            <a:extLst>
              <a:ext uri="{FF2B5EF4-FFF2-40B4-BE49-F238E27FC236}">
                <a16:creationId xmlns:a16="http://schemas.microsoft.com/office/drawing/2014/main" id="{F90A8E43-C81B-43FA-AEA8-0EAAD55E12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0705" y="3386455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solidFill>
                  <a:srgbClr val="000000"/>
                </a:solidFill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44" name="Rectangle 36">
            <a:extLst>
              <a:ext uri="{FF2B5EF4-FFF2-40B4-BE49-F238E27FC236}">
                <a16:creationId xmlns:a16="http://schemas.microsoft.com/office/drawing/2014/main" id="{ED014E35-841E-4A2B-AF48-9B60D17124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5105" y="3462655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solidFill>
                  <a:srgbClr val="000000"/>
                </a:solidFill>
                <a:ea typeface="宋体" panose="02010600030101010101" pitchFamily="2" charset="-122"/>
              </a:rPr>
              <a:t>7</a:t>
            </a:r>
          </a:p>
        </p:txBody>
      </p:sp>
      <p:sp>
        <p:nvSpPr>
          <p:cNvPr id="45" name="Rectangle 37">
            <a:extLst>
              <a:ext uri="{FF2B5EF4-FFF2-40B4-BE49-F238E27FC236}">
                <a16:creationId xmlns:a16="http://schemas.microsoft.com/office/drawing/2014/main" id="{46EE1717-311D-4A1E-AF91-F5B13380D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3905" y="3005455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solidFill>
                  <a:srgbClr val="000000"/>
                </a:solidFill>
                <a:ea typeface="宋体" panose="02010600030101010101" pitchFamily="2" charset="-122"/>
              </a:rPr>
              <a:t>9</a:t>
            </a:r>
          </a:p>
        </p:txBody>
      </p:sp>
      <p:sp>
        <p:nvSpPr>
          <p:cNvPr id="46" name="AutoShape 38">
            <a:extLst>
              <a:ext uri="{FF2B5EF4-FFF2-40B4-BE49-F238E27FC236}">
                <a16:creationId xmlns:a16="http://schemas.microsoft.com/office/drawing/2014/main" id="{D5C0D977-7855-4BB7-8154-B82578C13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4130" y="2913380"/>
            <a:ext cx="596900" cy="444500"/>
          </a:xfrm>
          <a:prstGeom prst="rightArrow">
            <a:avLst>
              <a:gd name="adj1" fmla="val 50000"/>
              <a:gd name="adj2" fmla="val 67149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7" name="Rectangle 39">
            <a:extLst>
              <a:ext uri="{FF2B5EF4-FFF2-40B4-BE49-F238E27FC236}">
                <a16:creationId xmlns:a16="http://schemas.microsoft.com/office/drawing/2014/main" id="{9FEBE58D-57DE-4B44-99BF-1E1BD0DE6C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7330" y="2249805"/>
            <a:ext cx="738188" cy="45402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8" name="Line 40">
            <a:extLst>
              <a:ext uri="{FF2B5EF4-FFF2-40B4-BE49-F238E27FC236}">
                <a16:creationId xmlns:a16="http://schemas.microsoft.com/office/drawing/2014/main" id="{B5C327CB-EDE1-4E91-88AD-0A0EC38DD9CB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7218" y="2710180"/>
            <a:ext cx="0" cy="3143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" name="Line 41">
            <a:extLst>
              <a:ext uri="{FF2B5EF4-FFF2-40B4-BE49-F238E27FC236}">
                <a16:creationId xmlns:a16="http://schemas.microsoft.com/office/drawing/2014/main" id="{171084E6-FF05-4871-9D3E-45B125BBCD0A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7218" y="3495993"/>
            <a:ext cx="0" cy="311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" name="Line 42">
            <a:extLst>
              <a:ext uri="{FF2B5EF4-FFF2-40B4-BE49-F238E27FC236}">
                <a16:creationId xmlns:a16="http://schemas.microsoft.com/office/drawing/2014/main" id="{9F4DCA8C-278C-4644-A1BC-A8FE76C96F1C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7218" y="2710180"/>
            <a:ext cx="1128712" cy="3143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" name="Rectangle 43">
            <a:extLst>
              <a:ext uri="{FF2B5EF4-FFF2-40B4-BE49-F238E27FC236}">
                <a16:creationId xmlns:a16="http://schemas.microsoft.com/office/drawing/2014/main" id="{982D8B22-274B-46EE-9F94-7DD4820BE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818" y="2257743"/>
            <a:ext cx="33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600" i="1" dirty="0">
                <a:solidFill>
                  <a:srgbClr val="0066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52" name="Rectangle 44">
            <a:extLst>
              <a:ext uri="{FF2B5EF4-FFF2-40B4-BE49-F238E27FC236}">
                <a16:creationId xmlns:a16="http://schemas.microsoft.com/office/drawing/2014/main" id="{243B6E08-5147-4981-88A7-9F26E7E33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818" y="3041968"/>
            <a:ext cx="33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600" i="1" dirty="0">
                <a:solidFill>
                  <a:srgbClr val="0066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53" name="Rectangle 45">
            <a:extLst>
              <a:ext uri="{FF2B5EF4-FFF2-40B4-BE49-F238E27FC236}">
                <a16:creationId xmlns:a16="http://schemas.microsoft.com/office/drawing/2014/main" id="{63A6ABEF-D379-40CC-8F52-B14F7CF774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05905" y="2441893"/>
            <a:ext cx="5508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000">
                <a:solidFill>
                  <a:schemeClr val="accent2"/>
                </a:solidFill>
                <a:ea typeface="宋体" panose="02010600030101010101" pitchFamily="2" charset="-122"/>
              </a:rPr>
              <a:t>Beq D</a:t>
            </a:r>
          </a:p>
        </p:txBody>
      </p:sp>
      <p:sp>
        <p:nvSpPr>
          <p:cNvPr id="54" name="Line 46">
            <a:extLst>
              <a:ext uri="{FF2B5EF4-FFF2-40B4-BE49-F238E27FC236}">
                <a16:creationId xmlns:a16="http://schemas.microsoft.com/office/drawing/2014/main" id="{54762954-92C9-4E2F-B8C6-C53DAD9B06AE}"/>
              </a:ext>
            </a:extLst>
          </p:cNvPr>
          <p:cNvSpPr>
            <a:spLocks noChangeShapeType="1"/>
          </p:cNvSpPr>
          <p:nvPr/>
        </p:nvSpPr>
        <p:spPr bwMode="auto">
          <a:xfrm>
            <a:off x="6718618" y="2343468"/>
            <a:ext cx="4556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" name="Line 47">
            <a:extLst>
              <a:ext uri="{FF2B5EF4-FFF2-40B4-BE49-F238E27FC236}">
                <a16:creationId xmlns:a16="http://schemas.microsoft.com/office/drawing/2014/main" id="{BFDB5700-727F-462E-BCC0-A92D5EDB1270}"/>
              </a:ext>
            </a:extLst>
          </p:cNvPr>
          <p:cNvSpPr>
            <a:spLocks noChangeShapeType="1"/>
          </p:cNvSpPr>
          <p:nvPr/>
        </p:nvSpPr>
        <p:spPr bwMode="auto">
          <a:xfrm>
            <a:off x="6718618" y="2419668"/>
            <a:ext cx="4556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6" name="Group 48">
            <a:extLst>
              <a:ext uri="{FF2B5EF4-FFF2-40B4-BE49-F238E27FC236}">
                <a16:creationId xmlns:a16="http://schemas.microsoft.com/office/drawing/2014/main" id="{00CB5383-724F-4978-9CAA-AE220FFE4E71}"/>
              </a:ext>
            </a:extLst>
          </p:cNvPr>
          <p:cNvGrpSpPr>
            <a:grpSpLocks/>
          </p:cNvGrpSpPr>
          <p:nvPr/>
        </p:nvGrpSpPr>
        <p:grpSpPr bwMode="auto">
          <a:xfrm>
            <a:off x="6577330" y="3030855"/>
            <a:ext cx="738188" cy="458788"/>
            <a:chOff x="4100" y="1902"/>
            <a:chExt cx="465" cy="289"/>
          </a:xfrm>
        </p:grpSpPr>
        <p:sp>
          <p:nvSpPr>
            <p:cNvPr id="57" name="Rectangle 49">
              <a:extLst>
                <a:ext uri="{FF2B5EF4-FFF2-40B4-BE49-F238E27FC236}">
                  <a16:creationId xmlns:a16="http://schemas.microsoft.com/office/drawing/2014/main" id="{7CDA0568-42FD-47E6-B558-20063E924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0" y="1902"/>
              <a:ext cx="465" cy="28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58" name="Line 50">
              <a:extLst>
                <a:ext uri="{FF2B5EF4-FFF2-40B4-BE49-F238E27FC236}">
                  <a16:creationId xmlns:a16="http://schemas.microsoft.com/office/drawing/2014/main" id="{C18A5CDA-F35F-4F70-95D2-8BFB260CE8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89" y="1997"/>
              <a:ext cx="2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9" name="Line 51">
              <a:extLst>
                <a:ext uri="{FF2B5EF4-FFF2-40B4-BE49-F238E27FC236}">
                  <a16:creationId xmlns:a16="http://schemas.microsoft.com/office/drawing/2014/main" id="{406428D2-B8FF-4D60-A60A-A865CE89B1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89" y="2095"/>
              <a:ext cx="2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" name="Line 52">
              <a:extLst>
                <a:ext uri="{FF2B5EF4-FFF2-40B4-BE49-F238E27FC236}">
                  <a16:creationId xmlns:a16="http://schemas.microsoft.com/office/drawing/2014/main" id="{D2D7D8CE-36FA-4A98-851F-3FD4E6D9A0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89" y="2045"/>
              <a:ext cx="2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1" name="Line 53">
              <a:extLst>
                <a:ext uri="{FF2B5EF4-FFF2-40B4-BE49-F238E27FC236}">
                  <a16:creationId xmlns:a16="http://schemas.microsoft.com/office/drawing/2014/main" id="{537D45E9-6E9B-4B2C-A6C8-B31119ED46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89" y="2141"/>
              <a:ext cx="2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2" name="Line 54">
              <a:extLst>
                <a:ext uri="{FF2B5EF4-FFF2-40B4-BE49-F238E27FC236}">
                  <a16:creationId xmlns:a16="http://schemas.microsoft.com/office/drawing/2014/main" id="{A9A3928E-ADAE-4854-A267-E4B7DBA21E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89" y="1949"/>
              <a:ext cx="2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3" name="Line 55">
            <a:extLst>
              <a:ext uri="{FF2B5EF4-FFF2-40B4-BE49-F238E27FC236}">
                <a16:creationId xmlns:a16="http://schemas.microsoft.com/office/drawing/2014/main" id="{566CE204-42B8-49AB-8B37-E9FA0AD4C084}"/>
              </a:ext>
            </a:extLst>
          </p:cNvPr>
          <p:cNvSpPr>
            <a:spLocks noChangeShapeType="1"/>
          </p:cNvSpPr>
          <p:nvPr/>
        </p:nvSpPr>
        <p:spPr bwMode="auto">
          <a:xfrm>
            <a:off x="6926580" y="1840230"/>
            <a:ext cx="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" name="Line 56">
            <a:extLst>
              <a:ext uri="{FF2B5EF4-FFF2-40B4-BE49-F238E27FC236}">
                <a16:creationId xmlns:a16="http://schemas.microsoft.com/office/drawing/2014/main" id="{C90F93AF-475B-47E7-B50F-7868B65F9D8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26580" y="3495993"/>
            <a:ext cx="1239838" cy="24923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5" name="Group 57">
            <a:extLst>
              <a:ext uri="{FF2B5EF4-FFF2-40B4-BE49-F238E27FC236}">
                <a16:creationId xmlns:a16="http://schemas.microsoft.com/office/drawing/2014/main" id="{2C34A9B9-CBFF-45A5-8A82-A1493BD32688}"/>
              </a:ext>
            </a:extLst>
          </p:cNvPr>
          <p:cNvGrpSpPr>
            <a:grpSpLocks/>
          </p:cNvGrpSpPr>
          <p:nvPr/>
        </p:nvGrpSpPr>
        <p:grpSpPr bwMode="auto">
          <a:xfrm>
            <a:off x="5935980" y="1992630"/>
            <a:ext cx="990600" cy="2743200"/>
            <a:chOff x="3696" y="1248"/>
            <a:chExt cx="624" cy="1728"/>
          </a:xfrm>
        </p:grpSpPr>
        <p:sp>
          <p:nvSpPr>
            <p:cNvPr id="66" name="Line 58">
              <a:extLst>
                <a:ext uri="{FF2B5EF4-FFF2-40B4-BE49-F238E27FC236}">
                  <a16:creationId xmlns:a16="http://schemas.microsoft.com/office/drawing/2014/main" id="{1502D781-39D7-4C85-BE85-8766BA87E6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0" y="2688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" name="Line 59">
              <a:extLst>
                <a:ext uri="{FF2B5EF4-FFF2-40B4-BE49-F238E27FC236}">
                  <a16:creationId xmlns:a16="http://schemas.microsoft.com/office/drawing/2014/main" id="{D9690DD9-4A0C-47B2-B933-84CF092D82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696" y="2736"/>
              <a:ext cx="624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" name="Line 60">
              <a:extLst>
                <a:ext uri="{FF2B5EF4-FFF2-40B4-BE49-F238E27FC236}">
                  <a16:creationId xmlns:a16="http://schemas.microsoft.com/office/drawing/2014/main" id="{8B44D5AA-8E45-48F3-9A5A-9974B2AAB3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96" y="1248"/>
              <a:ext cx="624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stealth" w="med" len="lg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" name="Line 61">
              <a:extLst>
                <a:ext uri="{FF2B5EF4-FFF2-40B4-BE49-F238E27FC236}">
                  <a16:creationId xmlns:a16="http://schemas.microsoft.com/office/drawing/2014/main" id="{8B619D33-7FB6-40C5-A0AB-ED81DC0A80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1344"/>
              <a:ext cx="0" cy="13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0" name="Rectangle 62">
            <a:extLst>
              <a:ext uri="{FF2B5EF4-FFF2-40B4-BE49-F238E27FC236}">
                <a16:creationId xmlns:a16="http://schemas.microsoft.com/office/drawing/2014/main" id="{AA844CDC-DA47-4B6C-814A-BC9F959FB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6818" y="3824605"/>
            <a:ext cx="33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600" i="1" dirty="0">
                <a:solidFill>
                  <a:srgbClr val="0066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</a:p>
        </p:txBody>
      </p:sp>
      <p:sp>
        <p:nvSpPr>
          <p:cNvPr id="71" name="Rectangle 63">
            <a:extLst>
              <a:ext uri="{FF2B5EF4-FFF2-40B4-BE49-F238E27FC236}">
                <a16:creationId xmlns:a16="http://schemas.microsoft.com/office/drawing/2014/main" id="{58B1F84C-69B0-4F0D-AA40-D544B46D0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7330" y="3792855"/>
            <a:ext cx="738188" cy="4587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72" name="Line 64">
            <a:extLst>
              <a:ext uri="{FF2B5EF4-FFF2-40B4-BE49-F238E27FC236}">
                <a16:creationId xmlns:a16="http://schemas.microsoft.com/office/drawing/2014/main" id="{CD95A56A-FEBF-45ED-9E51-4893D67AE97C}"/>
              </a:ext>
            </a:extLst>
          </p:cNvPr>
          <p:cNvSpPr>
            <a:spLocks noChangeShapeType="1"/>
          </p:cNvSpPr>
          <p:nvPr/>
        </p:nvSpPr>
        <p:spPr bwMode="auto">
          <a:xfrm>
            <a:off x="6718618" y="3943668"/>
            <a:ext cx="4556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" name="Line 65">
            <a:extLst>
              <a:ext uri="{FF2B5EF4-FFF2-40B4-BE49-F238E27FC236}">
                <a16:creationId xmlns:a16="http://schemas.microsoft.com/office/drawing/2014/main" id="{3AD78CB6-6EE3-4CC7-A91A-857FA28CDC57}"/>
              </a:ext>
            </a:extLst>
          </p:cNvPr>
          <p:cNvSpPr>
            <a:spLocks noChangeShapeType="1"/>
          </p:cNvSpPr>
          <p:nvPr/>
        </p:nvSpPr>
        <p:spPr bwMode="auto">
          <a:xfrm>
            <a:off x="6718618" y="4019868"/>
            <a:ext cx="4556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4" name="Line 66">
            <a:extLst>
              <a:ext uri="{FF2B5EF4-FFF2-40B4-BE49-F238E27FC236}">
                <a16:creationId xmlns:a16="http://schemas.microsoft.com/office/drawing/2014/main" id="{9A59948C-3DFC-4C2A-8D5B-4757C6833E38}"/>
              </a:ext>
            </a:extLst>
          </p:cNvPr>
          <p:cNvSpPr>
            <a:spLocks noChangeShapeType="1"/>
          </p:cNvSpPr>
          <p:nvPr/>
        </p:nvSpPr>
        <p:spPr bwMode="auto">
          <a:xfrm>
            <a:off x="6718618" y="3867468"/>
            <a:ext cx="4556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" name="Rectangle 67">
            <a:extLst>
              <a:ext uri="{FF2B5EF4-FFF2-40B4-BE49-F238E27FC236}">
                <a16:creationId xmlns:a16="http://schemas.microsoft.com/office/drawing/2014/main" id="{35C48C0D-C517-4971-8A7A-9080E13D4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1780" y="4050030"/>
            <a:ext cx="5508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000">
                <a:solidFill>
                  <a:schemeClr val="accent2"/>
                </a:solidFill>
                <a:ea typeface="宋体" panose="02010600030101010101" pitchFamily="2" charset="-122"/>
              </a:rPr>
              <a:t>Beq A</a:t>
            </a:r>
          </a:p>
        </p:txBody>
      </p:sp>
      <p:grpSp>
        <p:nvGrpSpPr>
          <p:cNvPr id="76" name="Group 68">
            <a:extLst>
              <a:ext uri="{FF2B5EF4-FFF2-40B4-BE49-F238E27FC236}">
                <a16:creationId xmlns:a16="http://schemas.microsoft.com/office/drawing/2014/main" id="{5FE183C6-904D-40C9-B1BA-701A4E6015D4}"/>
              </a:ext>
            </a:extLst>
          </p:cNvPr>
          <p:cNvGrpSpPr>
            <a:grpSpLocks/>
          </p:cNvGrpSpPr>
          <p:nvPr/>
        </p:nvGrpSpPr>
        <p:grpSpPr bwMode="auto">
          <a:xfrm>
            <a:off x="4396105" y="1862455"/>
            <a:ext cx="1211263" cy="739775"/>
            <a:chOff x="2726" y="1166"/>
            <a:chExt cx="763" cy="466"/>
          </a:xfrm>
        </p:grpSpPr>
        <p:sp>
          <p:nvSpPr>
            <p:cNvPr id="77" name="Rectangle 69">
              <a:extLst>
                <a:ext uri="{FF2B5EF4-FFF2-40B4-BE49-F238E27FC236}">
                  <a16:creationId xmlns:a16="http://schemas.microsoft.com/office/drawing/2014/main" id="{3E5C5083-98F5-43AA-86C5-160E63E422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6" y="1166"/>
              <a:ext cx="763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CN" i="1">
                  <a:solidFill>
                    <a:srgbClr val="000000"/>
                  </a:solidFill>
                  <a:ea typeface="宋体" panose="02010600030101010101" pitchFamily="2" charset="-122"/>
                </a:rPr>
                <a:t>counts from</a:t>
              </a:r>
            </a:p>
            <a:p>
              <a:r>
                <a:rPr lang="en-US" altLang="zh-CN" i="1">
                  <a:solidFill>
                    <a:srgbClr val="000000"/>
                  </a:solidFill>
                  <a:ea typeface="宋体" panose="02010600030101010101" pitchFamily="2" charset="-122"/>
                </a:rPr>
                <a:t>profile data</a:t>
              </a:r>
            </a:p>
          </p:txBody>
        </p:sp>
        <p:sp>
          <p:nvSpPr>
            <p:cNvPr id="78" name="Line 70">
              <a:extLst>
                <a:ext uri="{FF2B5EF4-FFF2-40B4-BE49-F238E27FC236}">
                  <a16:creationId xmlns:a16="http://schemas.microsoft.com/office/drawing/2014/main" id="{7BAF55C5-A363-481E-B6AA-33B99C6B95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36" y="1440"/>
              <a:ext cx="144" cy="1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79" name="Rectangle 71">
            <a:extLst>
              <a:ext uri="{FF2B5EF4-FFF2-40B4-BE49-F238E27FC236}">
                <a16:creationId xmlns:a16="http://schemas.microsoft.com/office/drawing/2014/main" id="{8F760CC9-8CF2-492C-A296-49EB0903DA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0705" y="4453255"/>
            <a:ext cx="2825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solidFill>
                  <a:srgbClr val="000000"/>
                </a:solidFill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80" name="Rectangle 72">
            <a:extLst>
              <a:ext uri="{FF2B5EF4-FFF2-40B4-BE49-F238E27FC236}">
                <a16:creationId xmlns:a16="http://schemas.microsoft.com/office/drawing/2014/main" id="{FD5E1A9E-5043-47EF-BAB7-AF64B5C35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569" y="1546225"/>
            <a:ext cx="1006687" cy="339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原始程序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Rectangle 73">
            <a:extLst>
              <a:ext uri="{FF2B5EF4-FFF2-40B4-BE49-F238E27FC236}">
                <a16:creationId xmlns:a16="http://schemas.microsoft.com/office/drawing/2014/main" id="{BFFBA91A-6D67-4C17-A8DD-8E63507186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518" y="2093913"/>
            <a:ext cx="33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600" i="1" dirty="0">
                <a:solidFill>
                  <a:srgbClr val="0066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82" name="Rectangle 74">
            <a:extLst>
              <a:ext uri="{FF2B5EF4-FFF2-40B4-BE49-F238E27FC236}">
                <a16:creationId xmlns:a16="http://schemas.microsoft.com/office/drawing/2014/main" id="{AAC4AC3C-5547-4852-9262-012B04189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910" y="2514600"/>
            <a:ext cx="33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600" i="1" dirty="0">
                <a:solidFill>
                  <a:srgbClr val="0066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</a:p>
        </p:txBody>
      </p:sp>
      <p:grpSp>
        <p:nvGrpSpPr>
          <p:cNvPr id="83" name="Group 75">
            <a:extLst>
              <a:ext uri="{FF2B5EF4-FFF2-40B4-BE49-F238E27FC236}">
                <a16:creationId xmlns:a16="http://schemas.microsoft.com/office/drawing/2014/main" id="{DA40F43C-13BB-457B-BC44-433324B40916}"/>
              </a:ext>
            </a:extLst>
          </p:cNvPr>
          <p:cNvGrpSpPr>
            <a:grpSpLocks/>
          </p:cNvGrpSpPr>
          <p:nvPr/>
        </p:nvGrpSpPr>
        <p:grpSpPr bwMode="auto">
          <a:xfrm>
            <a:off x="727710" y="2514600"/>
            <a:ext cx="738188" cy="458788"/>
            <a:chOff x="500" y="1566"/>
            <a:chExt cx="465" cy="289"/>
          </a:xfrm>
        </p:grpSpPr>
        <p:sp>
          <p:nvSpPr>
            <p:cNvPr id="84" name="Rectangle 76">
              <a:extLst>
                <a:ext uri="{FF2B5EF4-FFF2-40B4-BE49-F238E27FC236}">
                  <a16:creationId xmlns:a16="http://schemas.microsoft.com/office/drawing/2014/main" id="{47410915-3C81-46EA-9AC6-5CCF53443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" y="1566"/>
              <a:ext cx="465" cy="28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85" name="Line 77">
              <a:extLst>
                <a:ext uri="{FF2B5EF4-FFF2-40B4-BE49-F238E27FC236}">
                  <a16:creationId xmlns:a16="http://schemas.microsoft.com/office/drawing/2014/main" id="{777358AC-6055-4C82-87E1-1F6CF1320D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9" y="1661"/>
              <a:ext cx="2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" name="Line 78">
              <a:extLst>
                <a:ext uri="{FF2B5EF4-FFF2-40B4-BE49-F238E27FC236}">
                  <a16:creationId xmlns:a16="http://schemas.microsoft.com/office/drawing/2014/main" id="{B279E1E0-5F58-4AE8-A288-20EA3B15D0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9" y="1759"/>
              <a:ext cx="2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" name="Line 79">
              <a:extLst>
                <a:ext uri="{FF2B5EF4-FFF2-40B4-BE49-F238E27FC236}">
                  <a16:creationId xmlns:a16="http://schemas.microsoft.com/office/drawing/2014/main" id="{CA975A4B-B83C-48BD-843D-20AF8C4DBF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9" y="1709"/>
              <a:ext cx="2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" name="Line 80">
              <a:extLst>
                <a:ext uri="{FF2B5EF4-FFF2-40B4-BE49-F238E27FC236}">
                  <a16:creationId xmlns:a16="http://schemas.microsoft.com/office/drawing/2014/main" id="{570650A8-ADF1-48C7-8E46-DC51330E83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9" y="1805"/>
              <a:ext cx="2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" name="Line 81">
              <a:extLst>
                <a:ext uri="{FF2B5EF4-FFF2-40B4-BE49-F238E27FC236}">
                  <a16:creationId xmlns:a16="http://schemas.microsoft.com/office/drawing/2014/main" id="{7CFB99F5-896E-4EAC-B66C-916BEE0DD9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9" y="1613"/>
              <a:ext cx="2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90" name="Rectangle 82">
            <a:extLst>
              <a:ext uri="{FF2B5EF4-FFF2-40B4-BE49-F238E27FC236}">
                <a16:creationId xmlns:a16="http://schemas.microsoft.com/office/drawing/2014/main" id="{1E98032C-AFCD-4803-9840-F5DA2D0F51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2739" y="1329055"/>
            <a:ext cx="1006687" cy="339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控制流图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Rectangle 83">
            <a:extLst>
              <a:ext uri="{FF2B5EF4-FFF2-40B4-BE49-F238E27FC236}">
                <a16:creationId xmlns:a16="http://schemas.microsoft.com/office/drawing/2014/main" id="{69A7AB19-4EE4-47EE-9365-6D8A65082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5835" y="1405255"/>
            <a:ext cx="1827423" cy="339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分组后的控制流图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2" name="Group 84">
            <a:extLst>
              <a:ext uri="{FF2B5EF4-FFF2-40B4-BE49-F238E27FC236}">
                <a16:creationId xmlns:a16="http://schemas.microsoft.com/office/drawing/2014/main" id="{84F79824-FE02-4B49-93BD-519E624D8EDE}"/>
              </a:ext>
            </a:extLst>
          </p:cNvPr>
          <p:cNvGrpSpPr>
            <a:grpSpLocks/>
          </p:cNvGrpSpPr>
          <p:nvPr/>
        </p:nvGrpSpPr>
        <p:grpSpPr bwMode="auto">
          <a:xfrm>
            <a:off x="6316980" y="2145030"/>
            <a:ext cx="2438400" cy="2209800"/>
            <a:chOff x="3936" y="1344"/>
            <a:chExt cx="1536" cy="1392"/>
          </a:xfrm>
        </p:grpSpPr>
        <p:sp>
          <p:nvSpPr>
            <p:cNvPr id="93" name="Line 85">
              <a:extLst>
                <a:ext uri="{FF2B5EF4-FFF2-40B4-BE49-F238E27FC236}">
                  <a16:creationId xmlns:a16="http://schemas.microsoft.com/office/drawing/2014/main" id="{B8699E4E-D973-42FD-99D7-EA6D7381B4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1344"/>
              <a:ext cx="72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" name="Line 86">
              <a:extLst>
                <a:ext uri="{FF2B5EF4-FFF2-40B4-BE49-F238E27FC236}">
                  <a16:creationId xmlns:a16="http://schemas.microsoft.com/office/drawing/2014/main" id="{4FD045B0-B57F-4366-BA2F-191965E626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6" y="1344"/>
              <a:ext cx="0" cy="3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" name="Line 87">
              <a:extLst>
                <a:ext uri="{FF2B5EF4-FFF2-40B4-BE49-F238E27FC236}">
                  <a16:creationId xmlns:a16="http://schemas.microsoft.com/office/drawing/2014/main" id="{6BF907D8-6883-4C6D-820A-B45378D2BA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6" y="1680"/>
              <a:ext cx="816" cy="1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" name="Line 88">
              <a:extLst>
                <a:ext uri="{FF2B5EF4-FFF2-40B4-BE49-F238E27FC236}">
                  <a16:creationId xmlns:a16="http://schemas.microsoft.com/office/drawing/2014/main" id="{1432A599-18A3-4884-A6C9-FEE5C34185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72" y="1824"/>
              <a:ext cx="0" cy="4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" name="Line 89">
              <a:extLst>
                <a:ext uri="{FF2B5EF4-FFF2-40B4-BE49-F238E27FC236}">
                  <a16:creationId xmlns:a16="http://schemas.microsoft.com/office/drawing/2014/main" id="{9B0C82A6-663E-49D8-895A-3194053459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0" y="2304"/>
              <a:ext cx="43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" name="Line 90">
              <a:extLst>
                <a:ext uri="{FF2B5EF4-FFF2-40B4-BE49-F238E27FC236}">
                  <a16:creationId xmlns:a16="http://schemas.microsoft.com/office/drawing/2014/main" id="{A21101ED-61CB-4D70-8F0C-E446563F3C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56" y="2304"/>
              <a:ext cx="384" cy="4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" name="Line 91">
              <a:extLst>
                <a:ext uri="{FF2B5EF4-FFF2-40B4-BE49-F238E27FC236}">
                  <a16:creationId xmlns:a16="http://schemas.microsoft.com/office/drawing/2014/main" id="{C72EABEF-31AD-4731-AC62-2C942EDA1F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2736"/>
              <a:ext cx="72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" name="Line 92">
              <a:extLst>
                <a:ext uri="{FF2B5EF4-FFF2-40B4-BE49-F238E27FC236}">
                  <a16:creationId xmlns:a16="http://schemas.microsoft.com/office/drawing/2014/main" id="{C3B5EE67-3196-4EA6-9E2C-0FE0AFFE4D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2304"/>
              <a:ext cx="0" cy="4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" name="Line 93">
              <a:extLst>
                <a:ext uri="{FF2B5EF4-FFF2-40B4-BE49-F238E27FC236}">
                  <a16:creationId xmlns:a16="http://schemas.microsoft.com/office/drawing/2014/main" id="{39A94BF9-A2CF-43B2-9287-A3FB8026B6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2304"/>
              <a:ext cx="52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2" name="Line 94">
              <a:extLst>
                <a:ext uri="{FF2B5EF4-FFF2-40B4-BE49-F238E27FC236}">
                  <a16:creationId xmlns:a16="http://schemas.microsoft.com/office/drawing/2014/main" id="{DD99B512-F40B-4830-AB4C-397AB32D6DA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64" y="2160"/>
              <a:ext cx="240" cy="1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3" name="Line 95">
              <a:extLst>
                <a:ext uri="{FF2B5EF4-FFF2-40B4-BE49-F238E27FC236}">
                  <a16:creationId xmlns:a16="http://schemas.microsoft.com/office/drawing/2014/main" id="{C30CB557-FDC4-4383-94BB-5EB34B0B4A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4" y="1920"/>
              <a:ext cx="0" cy="24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4" name="Line 96">
              <a:extLst>
                <a:ext uri="{FF2B5EF4-FFF2-40B4-BE49-F238E27FC236}">
                  <a16:creationId xmlns:a16="http://schemas.microsoft.com/office/drawing/2014/main" id="{79E80B22-060D-47BA-AAE3-50165EA25C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464" y="1776"/>
              <a:ext cx="240" cy="14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5" name="Line 97">
              <a:extLst>
                <a:ext uri="{FF2B5EF4-FFF2-40B4-BE49-F238E27FC236}">
                  <a16:creationId xmlns:a16="http://schemas.microsoft.com/office/drawing/2014/main" id="{C7B81B04-557D-415C-B0B2-C9A28AF9F1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1776"/>
              <a:ext cx="52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6" name="Line 98">
              <a:extLst>
                <a:ext uri="{FF2B5EF4-FFF2-40B4-BE49-F238E27FC236}">
                  <a16:creationId xmlns:a16="http://schemas.microsoft.com/office/drawing/2014/main" id="{DE257197-779B-420B-B62C-BC84C90BAD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1344"/>
              <a:ext cx="0" cy="4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07" name="Rectangle 99">
            <a:extLst>
              <a:ext uri="{FF2B5EF4-FFF2-40B4-BE49-F238E27FC236}">
                <a16:creationId xmlns:a16="http://schemas.microsoft.com/office/drawing/2014/main" id="{85EFC6CB-A172-46C2-8F10-0362DBDAE9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6980" y="2983230"/>
            <a:ext cx="1066800" cy="533400"/>
          </a:xfrm>
          <a:prstGeom prst="rect">
            <a:avLst/>
          </a:prstGeom>
          <a:noFill/>
          <a:ln w="12700">
            <a:solidFill>
              <a:srgbClr val="000000"/>
            </a:solidFill>
            <a:prstDash val="dash"/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grpSp>
        <p:nvGrpSpPr>
          <p:cNvPr id="108" name="Group 100">
            <a:extLst>
              <a:ext uri="{FF2B5EF4-FFF2-40B4-BE49-F238E27FC236}">
                <a16:creationId xmlns:a16="http://schemas.microsoft.com/office/drawing/2014/main" id="{769F320A-07AB-4D47-B401-6728AAD0322B}"/>
              </a:ext>
            </a:extLst>
          </p:cNvPr>
          <p:cNvGrpSpPr>
            <a:grpSpLocks/>
          </p:cNvGrpSpPr>
          <p:nvPr/>
        </p:nvGrpSpPr>
        <p:grpSpPr bwMode="auto">
          <a:xfrm>
            <a:off x="3832543" y="2878455"/>
            <a:ext cx="1044575" cy="458788"/>
            <a:chOff x="2371" y="1806"/>
            <a:chExt cx="658" cy="289"/>
          </a:xfrm>
        </p:grpSpPr>
        <p:sp>
          <p:nvSpPr>
            <p:cNvPr id="109" name="Rectangle 101">
              <a:extLst>
                <a:ext uri="{FF2B5EF4-FFF2-40B4-BE49-F238E27FC236}">
                  <a16:creationId xmlns:a16="http://schemas.microsoft.com/office/drawing/2014/main" id="{7BF1B2A8-FC5B-4FED-9C67-CACC95928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1" y="1813"/>
              <a:ext cx="20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CN" sz="1600" i="1" dirty="0">
                  <a:solidFill>
                    <a:srgbClr val="0066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10" name="Rectangle 102">
              <a:extLst>
                <a:ext uri="{FF2B5EF4-FFF2-40B4-BE49-F238E27FC236}">
                  <a16:creationId xmlns:a16="http://schemas.microsoft.com/office/drawing/2014/main" id="{77CD85A5-BA20-4381-BDE5-7E3E48CE3C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4" y="1806"/>
              <a:ext cx="465" cy="28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111" name="Line 103">
              <a:extLst>
                <a:ext uri="{FF2B5EF4-FFF2-40B4-BE49-F238E27FC236}">
                  <a16:creationId xmlns:a16="http://schemas.microsoft.com/office/drawing/2014/main" id="{5F92BE05-FE61-4BE8-A403-FFE15A381A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3" y="1901"/>
              <a:ext cx="2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2" name="Line 104">
              <a:extLst>
                <a:ext uri="{FF2B5EF4-FFF2-40B4-BE49-F238E27FC236}">
                  <a16:creationId xmlns:a16="http://schemas.microsoft.com/office/drawing/2014/main" id="{42159322-7A71-416A-8293-041A432366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3" y="1949"/>
              <a:ext cx="2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3" name="Line 105">
              <a:extLst>
                <a:ext uri="{FF2B5EF4-FFF2-40B4-BE49-F238E27FC236}">
                  <a16:creationId xmlns:a16="http://schemas.microsoft.com/office/drawing/2014/main" id="{BD3D317B-D748-42F0-8339-68C4CD75DA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3" y="1853"/>
              <a:ext cx="2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4" name="Rectangle 106">
              <a:extLst>
                <a:ext uri="{FF2B5EF4-FFF2-40B4-BE49-F238E27FC236}">
                  <a16:creationId xmlns:a16="http://schemas.microsoft.com/office/drawing/2014/main" id="{32DF0A68-75DB-4911-BC3B-D4BBC9FD2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1920"/>
              <a:ext cx="285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CN" sz="1000">
                  <a:solidFill>
                    <a:schemeClr val="accent2"/>
                  </a:solidFill>
                  <a:ea typeface="宋体" panose="02010600030101010101" pitchFamily="2" charset="-122"/>
                </a:rPr>
                <a:t>Br C</a:t>
              </a:r>
            </a:p>
          </p:txBody>
        </p:sp>
      </p:grpSp>
      <p:sp>
        <p:nvSpPr>
          <p:cNvPr id="115" name="Rectangle 107">
            <a:extLst>
              <a:ext uri="{FF2B5EF4-FFF2-40B4-BE49-F238E27FC236}">
                <a16:creationId xmlns:a16="http://schemas.microsoft.com/office/drawing/2014/main" id="{F3F07E0E-2217-4C6C-AE5E-80A952FCF1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910" y="2971800"/>
            <a:ext cx="33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600" i="1" dirty="0">
                <a:solidFill>
                  <a:srgbClr val="0066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</a:p>
        </p:txBody>
      </p:sp>
      <p:grpSp>
        <p:nvGrpSpPr>
          <p:cNvPr id="116" name="Group 108">
            <a:extLst>
              <a:ext uri="{FF2B5EF4-FFF2-40B4-BE49-F238E27FC236}">
                <a16:creationId xmlns:a16="http://schemas.microsoft.com/office/drawing/2014/main" id="{9D831AE6-4399-473A-B21F-C67203D3B97E}"/>
              </a:ext>
            </a:extLst>
          </p:cNvPr>
          <p:cNvGrpSpPr>
            <a:grpSpLocks/>
          </p:cNvGrpSpPr>
          <p:nvPr/>
        </p:nvGrpSpPr>
        <p:grpSpPr bwMode="auto">
          <a:xfrm>
            <a:off x="429260" y="4024313"/>
            <a:ext cx="1044575" cy="458787"/>
            <a:chOff x="292" y="2535"/>
            <a:chExt cx="658" cy="289"/>
          </a:xfrm>
        </p:grpSpPr>
        <p:sp>
          <p:nvSpPr>
            <p:cNvPr id="117" name="Rectangle 109">
              <a:extLst>
                <a:ext uri="{FF2B5EF4-FFF2-40B4-BE49-F238E27FC236}">
                  <a16:creationId xmlns:a16="http://schemas.microsoft.com/office/drawing/2014/main" id="{6DCE69E0-4B9B-4BD0-9884-E7330A2F74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" y="2542"/>
              <a:ext cx="20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CN" sz="1600" i="1" dirty="0">
                  <a:solidFill>
                    <a:srgbClr val="0066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D</a:t>
              </a:r>
            </a:p>
          </p:txBody>
        </p:sp>
        <p:grpSp>
          <p:nvGrpSpPr>
            <p:cNvPr id="118" name="Group 110">
              <a:extLst>
                <a:ext uri="{FF2B5EF4-FFF2-40B4-BE49-F238E27FC236}">
                  <a16:creationId xmlns:a16="http://schemas.microsoft.com/office/drawing/2014/main" id="{F602EC05-B96B-477E-AD32-99AEFF6F7B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5" y="2535"/>
              <a:ext cx="465" cy="289"/>
              <a:chOff x="481" y="2160"/>
              <a:chExt cx="465" cy="289"/>
            </a:xfrm>
          </p:grpSpPr>
          <p:sp>
            <p:nvSpPr>
              <p:cNvPr id="120" name="Rectangle 111">
                <a:extLst>
                  <a:ext uri="{FF2B5EF4-FFF2-40B4-BE49-F238E27FC236}">
                    <a16:creationId xmlns:a16="http://schemas.microsoft.com/office/drawing/2014/main" id="{2ED565F6-42F1-4FCC-A42D-DB8C59B658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1" y="2160"/>
                <a:ext cx="465" cy="28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121" name="Line 112">
                <a:extLst>
                  <a:ext uri="{FF2B5EF4-FFF2-40B4-BE49-F238E27FC236}">
                    <a16:creationId xmlns:a16="http://schemas.microsoft.com/office/drawing/2014/main" id="{F6852D34-0C56-4046-BF26-3B0A36C31E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0" y="2255"/>
                <a:ext cx="28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2" name="Line 113">
                <a:extLst>
                  <a:ext uri="{FF2B5EF4-FFF2-40B4-BE49-F238E27FC236}">
                    <a16:creationId xmlns:a16="http://schemas.microsoft.com/office/drawing/2014/main" id="{BA769AB6-FC0C-439E-9689-40ECE2E658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0" y="2303"/>
                <a:ext cx="28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3" name="Rectangle 114">
                <a:extLst>
                  <a:ext uri="{FF2B5EF4-FFF2-40B4-BE49-F238E27FC236}">
                    <a16:creationId xmlns:a16="http://schemas.microsoft.com/office/drawing/2014/main" id="{ADEDC012-B016-486A-9547-473A09A409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9" y="2274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zh-CN" sz="1000">
                    <a:solidFill>
                      <a:schemeClr val="accent2"/>
                    </a:solidFill>
                    <a:ea typeface="宋体" panose="02010600030101010101" pitchFamily="2" charset="-122"/>
                  </a:rPr>
                  <a:t>Br C</a:t>
                </a:r>
              </a:p>
            </p:txBody>
          </p:sp>
        </p:grpSp>
        <p:sp>
          <p:nvSpPr>
            <p:cNvPr id="119" name="Line 115">
              <a:extLst>
                <a:ext uri="{FF2B5EF4-FFF2-40B4-BE49-F238E27FC236}">
                  <a16:creationId xmlns:a16="http://schemas.microsoft.com/office/drawing/2014/main" id="{E49DBFF1-E8C3-4540-BFFA-1E1EA2EE26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2592"/>
              <a:ext cx="2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24" name="Rectangle 116">
            <a:extLst>
              <a:ext uri="{FF2B5EF4-FFF2-40B4-BE49-F238E27FC236}">
                <a16:creationId xmlns:a16="http://schemas.microsoft.com/office/drawing/2014/main" id="{811782CF-9A3B-4A5A-8D10-DAF833F54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710" y="2971800"/>
            <a:ext cx="738188" cy="4587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25" name="Line 117">
            <a:extLst>
              <a:ext uri="{FF2B5EF4-FFF2-40B4-BE49-F238E27FC236}">
                <a16:creationId xmlns:a16="http://schemas.microsoft.com/office/drawing/2014/main" id="{DF0E057C-7AAC-416E-8CAF-99556E18C6D3}"/>
              </a:ext>
            </a:extLst>
          </p:cNvPr>
          <p:cNvSpPr>
            <a:spLocks noChangeShapeType="1"/>
          </p:cNvSpPr>
          <p:nvPr/>
        </p:nvSpPr>
        <p:spPr bwMode="auto">
          <a:xfrm>
            <a:off x="868998" y="3122613"/>
            <a:ext cx="4556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" name="Line 118">
            <a:extLst>
              <a:ext uri="{FF2B5EF4-FFF2-40B4-BE49-F238E27FC236}">
                <a16:creationId xmlns:a16="http://schemas.microsoft.com/office/drawing/2014/main" id="{52AE1E67-DA5B-47D4-9C88-71D0764EE02A}"/>
              </a:ext>
            </a:extLst>
          </p:cNvPr>
          <p:cNvSpPr>
            <a:spLocks noChangeShapeType="1"/>
          </p:cNvSpPr>
          <p:nvPr/>
        </p:nvSpPr>
        <p:spPr bwMode="auto">
          <a:xfrm>
            <a:off x="868998" y="3198813"/>
            <a:ext cx="4556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7" name="Line 119">
            <a:extLst>
              <a:ext uri="{FF2B5EF4-FFF2-40B4-BE49-F238E27FC236}">
                <a16:creationId xmlns:a16="http://schemas.microsoft.com/office/drawing/2014/main" id="{6601EDDE-28E3-47BE-B8D4-D43D29409E23}"/>
              </a:ext>
            </a:extLst>
          </p:cNvPr>
          <p:cNvSpPr>
            <a:spLocks noChangeShapeType="1"/>
          </p:cNvSpPr>
          <p:nvPr/>
        </p:nvSpPr>
        <p:spPr bwMode="auto">
          <a:xfrm>
            <a:off x="868998" y="3046413"/>
            <a:ext cx="4556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8" name="Rectangle 120">
            <a:extLst>
              <a:ext uri="{FF2B5EF4-FFF2-40B4-BE49-F238E27FC236}">
                <a16:creationId xmlns:a16="http://schemas.microsoft.com/office/drawing/2014/main" id="{FE086F7D-604B-44BC-A23A-7A1288696A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2160" y="3152775"/>
            <a:ext cx="5508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000">
                <a:solidFill>
                  <a:schemeClr val="accent2"/>
                </a:solidFill>
                <a:ea typeface="宋体" panose="02010600030101010101" pitchFamily="2" charset="-122"/>
              </a:rPr>
              <a:t>Beq A</a:t>
            </a:r>
          </a:p>
        </p:txBody>
      </p:sp>
      <p:grpSp>
        <p:nvGrpSpPr>
          <p:cNvPr id="129" name="Group 121">
            <a:extLst>
              <a:ext uri="{FF2B5EF4-FFF2-40B4-BE49-F238E27FC236}">
                <a16:creationId xmlns:a16="http://schemas.microsoft.com/office/drawing/2014/main" id="{9326F3EF-14D6-4418-87D3-EDEA9D5D059B}"/>
              </a:ext>
            </a:extLst>
          </p:cNvPr>
          <p:cNvGrpSpPr>
            <a:grpSpLocks/>
          </p:cNvGrpSpPr>
          <p:nvPr/>
        </p:nvGrpSpPr>
        <p:grpSpPr bwMode="auto">
          <a:xfrm>
            <a:off x="727710" y="2057400"/>
            <a:ext cx="738188" cy="458788"/>
            <a:chOff x="481" y="2160"/>
            <a:chExt cx="465" cy="289"/>
          </a:xfrm>
        </p:grpSpPr>
        <p:sp>
          <p:nvSpPr>
            <p:cNvPr id="130" name="Rectangle 122">
              <a:extLst>
                <a:ext uri="{FF2B5EF4-FFF2-40B4-BE49-F238E27FC236}">
                  <a16:creationId xmlns:a16="http://schemas.microsoft.com/office/drawing/2014/main" id="{39882361-10B6-492B-89E0-14AB7CC4C7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" y="2160"/>
              <a:ext cx="465" cy="28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131" name="Line 123">
              <a:extLst>
                <a:ext uri="{FF2B5EF4-FFF2-40B4-BE49-F238E27FC236}">
                  <a16:creationId xmlns:a16="http://schemas.microsoft.com/office/drawing/2014/main" id="{F4ED97A8-4707-4165-B2EB-0D5E279F0E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0" y="2255"/>
              <a:ext cx="2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2" name="Line 124">
              <a:extLst>
                <a:ext uri="{FF2B5EF4-FFF2-40B4-BE49-F238E27FC236}">
                  <a16:creationId xmlns:a16="http://schemas.microsoft.com/office/drawing/2014/main" id="{8806087E-B66A-47BC-BBFE-6DA4D8CA89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0" y="2303"/>
              <a:ext cx="2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3" name="Rectangle 125">
              <a:extLst>
                <a:ext uri="{FF2B5EF4-FFF2-40B4-BE49-F238E27FC236}">
                  <a16:creationId xmlns:a16="http://schemas.microsoft.com/office/drawing/2014/main" id="{C91E3DF7-0811-432A-9DDC-63E2FFC0AA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" y="2274"/>
              <a:ext cx="347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CN" sz="1000">
                  <a:solidFill>
                    <a:schemeClr val="accent2"/>
                  </a:solidFill>
                  <a:ea typeface="宋体" panose="02010600030101010101" pitchFamily="2" charset="-122"/>
                </a:rPr>
                <a:t>Beq D</a:t>
              </a:r>
            </a:p>
          </p:txBody>
        </p:sp>
      </p:grpSp>
      <p:grpSp>
        <p:nvGrpSpPr>
          <p:cNvPr id="134" name="Group 126">
            <a:extLst>
              <a:ext uri="{FF2B5EF4-FFF2-40B4-BE49-F238E27FC236}">
                <a16:creationId xmlns:a16="http://schemas.microsoft.com/office/drawing/2014/main" id="{0C5268E3-4A00-4564-AE01-15FE8C06AB99}"/>
              </a:ext>
            </a:extLst>
          </p:cNvPr>
          <p:cNvGrpSpPr>
            <a:grpSpLocks/>
          </p:cNvGrpSpPr>
          <p:nvPr/>
        </p:nvGrpSpPr>
        <p:grpSpPr bwMode="auto">
          <a:xfrm>
            <a:off x="7536180" y="3041968"/>
            <a:ext cx="1044575" cy="458787"/>
            <a:chOff x="2371" y="1806"/>
            <a:chExt cx="658" cy="289"/>
          </a:xfrm>
        </p:grpSpPr>
        <p:sp>
          <p:nvSpPr>
            <p:cNvPr id="135" name="Rectangle 127">
              <a:extLst>
                <a:ext uri="{FF2B5EF4-FFF2-40B4-BE49-F238E27FC236}">
                  <a16:creationId xmlns:a16="http://schemas.microsoft.com/office/drawing/2014/main" id="{0AB86252-348E-41DB-8CDE-EAB35C4D8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1" y="1813"/>
              <a:ext cx="20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CN" sz="1600" i="1" dirty="0">
                  <a:solidFill>
                    <a:srgbClr val="0066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136" name="Rectangle 128">
              <a:extLst>
                <a:ext uri="{FF2B5EF4-FFF2-40B4-BE49-F238E27FC236}">
                  <a16:creationId xmlns:a16="http://schemas.microsoft.com/office/drawing/2014/main" id="{F6E15251-FCAA-4798-9488-B3E45BD6F5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4" y="1806"/>
              <a:ext cx="465" cy="28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137" name="Line 129">
              <a:extLst>
                <a:ext uri="{FF2B5EF4-FFF2-40B4-BE49-F238E27FC236}">
                  <a16:creationId xmlns:a16="http://schemas.microsoft.com/office/drawing/2014/main" id="{AC2F5FA1-4BDA-49B5-B9D5-2C36BD9352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3" y="1901"/>
              <a:ext cx="2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" name="Line 130">
              <a:extLst>
                <a:ext uri="{FF2B5EF4-FFF2-40B4-BE49-F238E27FC236}">
                  <a16:creationId xmlns:a16="http://schemas.microsoft.com/office/drawing/2014/main" id="{EAFF876F-5931-4F27-B61D-763E491513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3" y="1949"/>
              <a:ext cx="2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" name="Line 131">
              <a:extLst>
                <a:ext uri="{FF2B5EF4-FFF2-40B4-BE49-F238E27FC236}">
                  <a16:creationId xmlns:a16="http://schemas.microsoft.com/office/drawing/2014/main" id="{B13BF845-81CD-4E7C-A777-67976FF096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3" y="1853"/>
              <a:ext cx="2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0" name="Rectangle 132">
              <a:extLst>
                <a:ext uri="{FF2B5EF4-FFF2-40B4-BE49-F238E27FC236}">
                  <a16:creationId xmlns:a16="http://schemas.microsoft.com/office/drawing/2014/main" id="{3CD9A32A-ADB0-4AD9-88C4-181D40BE64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1920"/>
              <a:ext cx="285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CN" sz="1000">
                  <a:solidFill>
                    <a:schemeClr val="accent2"/>
                  </a:solidFill>
                  <a:ea typeface="宋体" panose="02010600030101010101" pitchFamily="2" charset="-122"/>
                </a:rPr>
                <a:t>Br C</a:t>
              </a:r>
            </a:p>
          </p:txBody>
        </p:sp>
      </p:grpSp>
      <p:sp>
        <p:nvSpPr>
          <p:cNvPr id="141" name="Text Box 133">
            <a:extLst>
              <a:ext uri="{FF2B5EF4-FFF2-40B4-BE49-F238E27FC236}">
                <a16:creationId xmlns:a16="http://schemas.microsoft.com/office/drawing/2014/main" id="{23A1D276-3C94-4901-998C-B57C10DCC4A4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788829" y="3591719"/>
            <a:ext cx="3317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...</a:t>
            </a: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06AAFA88-ACF8-42FE-AEF5-02BF785547DE}"/>
              </a:ext>
            </a:extLst>
          </p:cNvPr>
          <p:cNvSpPr txBox="1"/>
          <p:nvPr/>
        </p:nvSpPr>
        <p:spPr>
          <a:xfrm>
            <a:off x="3220815" y="5391469"/>
            <a:ext cx="5752147" cy="58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rgbClr val="FF9900"/>
              </a:buClr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重组指令组布局：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A, D, C, B</a:t>
            </a:r>
          </a:p>
        </p:txBody>
      </p:sp>
      <p:sp>
        <p:nvSpPr>
          <p:cNvPr id="143" name="Rectangle 134">
            <a:extLst>
              <a:ext uri="{FF2B5EF4-FFF2-40B4-BE49-F238E27FC236}">
                <a16:creationId xmlns:a16="http://schemas.microsoft.com/office/drawing/2014/main" id="{0712495D-BD06-4D59-9116-98F45B4A82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96500" y="1524000"/>
            <a:ext cx="1417055" cy="339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优化后的程序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Rectangle 135">
            <a:extLst>
              <a:ext uri="{FF2B5EF4-FFF2-40B4-BE49-F238E27FC236}">
                <a16:creationId xmlns:a16="http://schemas.microsoft.com/office/drawing/2014/main" id="{E0A4A20A-0B78-48B9-A5B3-E2B6924271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53968" y="2093913"/>
            <a:ext cx="33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600" i="1" dirty="0">
                <a:solidFill>
                  <a:srgbClr val="0066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45" name="Rectangle 136">
            <a:extLst>
              <a:ext uri="{FF2B5EF4-FFF2-40B4-BE49-F238E27FC236}">
                <a16:creationId xmlns:a16="http://schemas.microsoft.com/office/drawing/2014/main" id="{F5B8ACD3-3126-4DE8-8105-2BC2F4FDAE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7930" y="4038600"/>
            <a:ext cx="33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600" i="1" dirty="0">
                <a:solidFill>
                  <a:srgbClr val="0066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</a:p>
        </p:txBody>
      </p:sp>
      <p:grpSp>
        <p:nvGrpSpPr>
          <p:cNvPr id="146" name="Group 137">
            <a:extLst>
              <a:ext uri="{FF2B5EF4-FFF2-40B4-BE49-F238E27FC236}">
                <a16:creationId xmlns:a16="http://schemas.microsoft.com/office/drawing/2014/main" id="{9526E4C9-5CF2-4086-8A9E-FE0A8C3B6E25}"/>
              </a:ext>
            </a:extLst>
          </p:cNvPr>
          <p:cNvGrpSpPr>
            <a:grpSpLocks/>
          </p:cNvGrpSpPr>
          <p:nvPr/>
        </p:nvGrpSpPr>
        <p:grpSpPr bwMode="auto">
          <a:xfrm>
            <a:off x="10412730" y="3962400"/>
            <a:ext cx="738188" cy="458788"/>
            <a:chOff x="500" y="1566"/>
            <a:chExt cx="465" cy="289"/>
          </a:xfrm>
        </p:grpSpPr>
        <p:sp>
          <p:nvSpPr>
            <p:cNvPr id="147" name="Rectangle 138">
              <a:extLst>
                <a:ext uri="{FF2B5EF4-FFF2-40B4-BE49-F238E27FC236}">
                  <a16:creationId xmlns:a16="http://schemas.microsoft.com/office/drawing/2014/main" id="{FD7E70E4-97EF-4984-8B90-D5F00B398B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" y="1566"/>
              <a:ext cx="465" cy="28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148" name="Line 139">
              <a:extLst>
                <a:ext uri="{FF2B5EF4-FFF2-40B4-BE49-F238E27FC236}">
                  <a16:creationId xmlns:a16="http://schemas.microsoft.com/office/drawing/2014/main" id="{3AE46FC2-AD4C-4FA2-B9D9-B8029E3404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9" y="1661"/>
              <a:ext cx="2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9" name="Line 140">
              <a:extLst>
                <a:ext uri="{FF2B5EF4-FFF2-40B4-BE49-F238E27FC236}">
                  <a16:creationId xmlns:a16="http://schemas.microsoft.com/office/drawing/2014/main" id="{1F6076CE-D146-41D4-9C95-F0D5E4EE60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9" y="1759"/>
              <a:ext cx="2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0" name="Line 141">
              <a:extLst>
                <a:ext uri="{FF2B5EF4-FFF2-40B4-BE49-F238E27FC236}">
                  <a16:creationId xmlns:a16="http://schemas.microsoft.com/office/drawing/2014/main" id="{C328F052-CE42-4C39-B615-ECBA871FEB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9" y="1709"/>
              <a:ext cx="2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1" name="Line 142">
              <a:extLst>
                <a:ext uri="{FF2B5EF4-FFF2-40B4-BE49-F238E27FC236}">
                  <a16:creationId xmlns:a16="http://schemas.microsoft.com/office/drawing/2014/main" id="{2969C07B-6131-4D1F-A193-A8858CE8C6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9" y="1805"/>
              <a:ext cx="2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2" name="Line 143">
              <a:extLst>
                <a:ext uri="{FF2B5EF4-FFF2-40B4-BE49-F238E27FC236}">
                  <a16:creationId xmlns:a16="http://schemas.microsoft.com/office/drawing/2014/main" id="{75A74E15-1986-493F-9B90-8785A35C6A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9" y="1613"/>
              <a:ext cx="2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53" name="Rectangle 144">
            <a:extLst>
              <a:ext uri="{FF2B5EF4-FFF2-40B4-BE49-F238E27FC236}">
                <a16:creationId xmlns:a16="http://schemas.microsoft.com/office/drawing/2014/main" id="{0D4B5A5C-B80E-40B0-A77A-66A22D5D2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7930" y="2971800"/>
            <a:ext cx="3302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600" i="1" dirty="0">
                <a:solidFill>
                  <a:srgbClr val="0066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</a:p>
        </p:txBody>
      </p:sp>
      <p:grpSp>
        <p:nvGrpSpPr>
          <p:cNvPr id="154" name="Group 145">
            <a:extLst>
              <a:ext uri="{FF2B5EF4-FFF2-40B4-BE49-F238E27FC236}">
                <a16:creationId xmlns:a16="http://schemas.microsoft.com/office/drawing/2014/main" id="{CBA13692-5165-4300-B7D2-0F00C67D8053}"/>
              </a:ext>
            </a:extLst>
          </p:cNvPr>
          <p:cNvGrpSpPr>
            <a:grpSpLocks/>
          </p:cNvGrpSpPr>
          <p:nvPr/>
        </p:nvGrpSpPr>
        <p:grpSpPr bwMode="auto">
          <a:xfrm>
            <a:off x="10107930" y="2514600"/>
            <a:ext cx="1044575" cy="458788"/>
            <a:chOff x="292" y="2535"/>
            <a:chExt cx="658" cy="289"/>
          </a:xfrm>
        </p:grpSpPr>
        <p:sp>
          <p:nvSpPr>
            <p:cNvPr id="155" name="Rectangle 146">
              <a:extLst>
                <a:ext uri="{FF2B5EF4-FFF2-40B4-BE49-F238E27FC236}">
                  <a16:creationId xmlns:a16="http://schemas.microsoft.com/office/drawing/2014/main" id="{A0A58642-04FB-4CCE-82B9-B0DF12E853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" y="2542"/>
              <a:ext cx="208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CN" sz="1600" i="1" dirty="0">
                  <a:solidFill>
                    <a:srgbClr val="0066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D</a:t>
              </a:r>
            </a:p>
          </p:txBody>
        </p:sp>
        <p:grpSp>
          <p:nvGrpSpPr>
            <p:cNvPr id="156" name="Group 147">
              <a:extLst>
                <a:ext uri="{FF2B5EF4-FFF2-40B4-BE49-F238E27FC236}">
                  <a16:creationId xmlns:a16="http://schemas.microsoft.com/office/drawing/2014/main" id="{745B008C-A8FE-43B4-B937-125F2D59BF7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5" y="2535"/>
              <a:ext cx="465" cy="289"/>
              <a:chOff x="481" y="2160"/>
              <a:chExt cx="465" cy="289"/>
            </a:xfrm>
          </p:grpSpPr>
          <p:sp>
            <p:nvSpPr>
              <p:cNvPr id="158" name="Rectangle 148">
                <a:extLst>
                  <a:ext uri="{FF2B5EF4-FFF2-40B4-BE49-F238E27FC236}">
                    <a16:creationId xmlns:a16="http://schemas.microsoft.com/office/drawing/2014/main" id="{6B912BA4-0334-43F2-8ADF-9DB2A63A51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1" y="2160"/>
                <a:ext cx="465" cy="289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159" name="Line 149">
                <a:extLst>
                  <a:ext uri="{FF2B5EF4-FFF2-40B4-BE49-F238E27FC236}">
                    <a16:creationId xmlns:a16="http://schemas.microsoft.com/office/drawing/2014/main" id="{F2A8C152-703B-4E4F-8292-58708996722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0" y="2255"/>
                <a:ext cx="28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0" name="Line 150">
                <a:extLst>
                  <a:ext uri="{FF2B5EF4-FFF2-40B4-BE49-F238E27FC236}">
                    <a16:creationId xmlns:a16="http://schemas.microsoft.com/office/drawing/2014/main" id="{39BF2D81-5868-47BA-8F1A-00B0ABD4EA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0" y="2303"/>
                <a:ext cx="287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1" name="Rectangle 151">
                <a:extLst>
                  <a:ext uri="{FF2B5EF4-FFF2-40B4-BE49-F238E27FC236}">
                    <a16:creationId xmlns:a16="http://schemas.microsoft.com/office/drawing/2014/main" id="{75729ECD-4068-4D31-993E-12B59AE014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9" y="2274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en-US" altLang="zh-CN" sz="1000">
                    <a:solidFill>
                      <a:schemeClr val="accent2"/>
                    </a:solidFill>
                    <a:ea typeface="宋体" panose="02010600030101010101" pitchFamily="2" charset="-122"/>
                  </a:rPr>
                  <a:t>Br C</a:t>
                </a:r>
              </a:p>
            </p:txBody>
          </p:sp>
        </p:grpSp>
        <p:sp>
          <p:nvSpPr>
            <p:cNvPr id="157" name="Line 152">
              <a:extLst>
                <a:ext uri="{FF2B5EF4-FFF2-40B4-BE49-F238E27FC236}">
                  <a16:creationId xmlns:a16="http://schemas.microsoft.com/office/drawing/2014/main" id="{740BACFC-8BD8-4CB8-9231-5D12131CAC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" y="2592"/>
              <a:ext cx="2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62" name="Rectangle 153">
            <a:extLst>
              <a:ext uri="{FF2B5EF4-FFF2-40B4-BE49-F238E27FC236}">
                <a16:creationId xmlns:a16="http://schemas.microsoft.com/office/drawing/2014/main" id="{2D984351-33A1-4F21-BDCA-59B8981E3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2730" y="2971800"/>
            <a:ext cx="738188" cy="45878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63" name="Line 154">
            <a:extLst>
              <a:ext uri="{FF2B5EF4-FFF2-40B4-BE49-F238E27FC236}">
                <a16:creationId xmlns:a16="http://schemas.microsoft.com/office/drawing/2014/main" id="{D7683AC4-9400-499B-879E-4D8FA23ABCD6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54018" y="3122613"/>
            <a:ext cx="4556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4" name="Line 155">
            <a:extLst>
              <a:ext uri="{FF2B5EF4-FFF2-40B4-BE49-F238E27FC236}">
                <a16:creationId xmlns:a16="http://schemas.microsoft.com/office/drawing/2014/main" id="{B445DC44-8625-4D88-BBEF-DA93476C767D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54018" y="3198813"/>
            <a:ext cx="4556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5" name="Line 156">
            <a:extLst>
              <a:ext uri="{FF2B5EF4-FFF2-40B4-BE49-F238E27FC236}">
                <a16:creationId xmlns:a16="http://schemas.microsoft.com/office/drawing/2014/main" id="{E519FB31-84B5-4864-90DD-45036299BB95}"/>
              </a:ext>
            </a:extLst>
          </p:cNvPr>
          <p:cNvSpPr>
            <a:spLocks noChangeShapeType="1"/>
          </p:cNvSpPr>
          <p:nvPr/>
        </p:nvSpPr>
        <p:spPr bwMode="auto">
          <a:xfrm>
            <a:off x="10554018" y="3046413"/>
            <a:ext cx="455612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6" name="Rectangle 157">
            <a:extLst>
              <a:ext uri="{FF2B5EF4-FFF2-40B4-BE49-F238E27FC236}">
                <a16:creationId xmlns:a16="http://schemas.microsoft.com/office/drawing/2014/main" id="{33B4CEDC-CB1D-4CC1-BBD4-30253FB332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7180" y="3152775"/>
            <a:ext cx="5508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000">
                <a:solidFill>
                  <a:schemeClr val="accent2"/>
                </a:solidFill>
                <a:ea typeface="宋体" panose="02010600030101010101" pitchFamily="2" charset="-122"/>
              </a:rPr>
              <a:t>Beq A</a:t>
            </a:r>
          </a:p>
        </p:txBody>
      </p:sp>
      <p:grpSp>
        <p:nvGrpSpPr>
          <p:cNvPr id="167" name="Group 158">
            <a:extLst>
              <a:ext uri="{FF2B5EF4-FFF2-40B4-BE49-F238E27FC236}">
                <a16:creationId xmlns:a16="http://schemas.microsoft.com/office/drawing/2014/main" id="{F041DE05-86C3-4ED3-BA32-44CBCD05E88E}"/>
              </a:ext>
            </a:extLst>
          </p:cNvPr>
          <p:cNvGrpSpPr>
            <a:grpSpLocks/>
          </p:cNvGrpSpPr>
          <p:nvPr/>
        </p:nvGrpSpPr>
        <p:grpSpPr bwMode="auto">
          <a:xfrm>
            <a:off x="10412730" y="2057400"/>
            <a:ext cx="738188" cy="458788"/>
            <a:chOff x="481" y="2160"/>
            <a:chExt cx="465" cy="289"/>
          </a:xfrm>
        </p:grpSpPr>
        <p:sp>
          <p:nvSpPr>
            <p:cNvPr id="168" name="Rectangle 159">
              <a:extLst>
                <a:ext uri="{FF2B5EF4-FFF2-40B4-BE49-F238E27FC236}">
                  <a16:creationId xmlns:a16="http://schemas.microsoft.com/office/drawing/2014/main" id="{137CB4AE-2605-404D-B4AF-F8B651CBC3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" y="2160"/>
              <a:ext cx="465" cy="289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endParaRPr lang="zh-CN" altLang="en-US">
                <a:ea typeface="宋体" panose="02010600030101010101" pitchFamily="2" charset="-122"/>
              </a:endParaRPr>
            </a:p>
          </p:txBody>
        </p:sp>
        <p:sp>
          <p:nvSpPr>
            <p:cNvPr id="169" name="Line 160">
              <a:extLst>
                <a:ext uri="{FF2B5EF4-FFF2-40B4-BE49-F238E27FC236}">
                  <a16:creationId xmlns:a16="http://schemas.microsoft.com/office/drawing/2014/main" id="{E9014871-F47D-4BC2-A044-5935313816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0" y="2255"/>
              <a:ext cx="2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0" name="Line 161">
              <a:extLst>
                <a:ext uri="{FF2B5EF4-FFF2-40B4-BE49-F238E27FC236}">
                  <a16:creationId xmlns:a16="http://schemas.microsoft.com/office/drawing/2014/main" id="{E3EFBD8C-4684-4802-A195-1CA16ED1AA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0" y="2303"/>
              <a:ext cx="28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1" name="Rectangle 162">
              <a:extLst>
                <a:ext uri="{FF2B5EF4-FFF2-40B4-BE49-F238E27FC236}">
                  <a16:creationId xmlns:a16="http://schemas.microsoft.com/office/drawing/2014/main" id="{3B2FDAE8-6E10-4976-9B97-E88CF216AD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" y="2274"/>
              <a:ext cx="347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CN" sz="1000">
                  <a:solidFill>
                    <a:schemeClr val="accent2"/>
                  </a:solidFill>
                  <a:ea typeface="宋体" panose="02010600030101010101" pitchFamily="2" charset="-122"/>
                </a:rPr>
                <a:t>Beq D</a:t>
              </a:r>
            </a:p>
          </p:txBody>
        </p:sp>
      </p:grpSp>
      <p:sp>
        <p:nvSpPr>
          <p:cNvPr id="172" name="Text Box 163">
            <a:extLst>
              <a:ext uri="{FF2B5EF4-FFF2-40B4-BE49-F238E27FC236}">
                <a16:creationId xmlns:a16="http://schemas.microsoft.com/office/drawing/2014/main" id="{FABB8FDC-9A18-401C-949E-F69B7DBFC53B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0473849" y="3591719"/>
            <a:ext cx="33178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...</a:t>
            </a:r>
          </a:p>
        </p:txBody>
      </p:sp>
      <p:grpSp>
        <p:nvGrpSpPr>
          <p:cNvPr id="173" name="Group 166">
            <a:extLst>
              <a:ext uri="{FF2B5EF4-FFF2-40B4-BE49-F238E27FC236}">
                <a16:creationId xmlns:a16="http://schemas.microsoft.com/office/drawing/2014/main" id="{D85DE650-F6B9-4360-80D4-2D2FDEE23460}"/>
              </a:ext>
            </a:extLst>
          </p:cNvPr>
          <p:cNvGrpSpPr>
            <a:grpSpLocks/>
          </p:cNvGrpSpPr>
          <p:nvPr/>
        </p:nvGrpSpPr>
        <p:grpSpPr bwMode="auto">
          <a:xfrm>
            <a:off x="10641330" y="2362200"/>
            <a:ext cx="228600" cy="76200"/>
            <a:chOff x="3888" y="1824"/>
            <a:chExt cx="192" cy="96"/>
          </a:xfrm>
        </p:grpSpPr>
        <p:sp>
          <p:nvSpPr>
            <p:cNvPr id="174" name="Line 164">
              <a:extLst>
                <a:ext uri="{FF2B5EF4-FFF2-40B4-BE49-F238E27FC236}">
                  <a16:creationId xmlns:a16="http://schemas.microsoft.com/office/drawing/2014/main" id="{1D681975-DCEE-4F20-9C9D-E7A6BBAC2D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1824"/>
              <a:ext cx="192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5" name="Line 165">
              <a:extLst>
                <a:ext uri="{FF2B5EF4-FFF2-40B4-BE49-F238E27FC236}">
                  <a16:creationId xmlns:a16="http://schemas.microsoft.com/office/drawing/2014/main" id="{3C92913B-75AA-4690-B9C2-42883FFFD6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88" y="1824"/>
              <a:ext cx="192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76" name="Rectangle 167">
            <a:extLst>
              <a:ext uri="{FF2B5EF4-FFF2-40B4-BE49-F238E27FC236}">
                <a16:creationId xmlns:a16="http://schemas.microsoft.com/office/drawing/2014/main" id="{3258975F-E962-4674-8AA1-95E16E24E8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98530" y="2286000"/>
            <a:ext cx="5508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000">
                <a:solidFill>
                  <a:schemeClr val="accent2"/>
                </a:solidFill>
                <a:ea typeface="宋体" panose="02010600030101010101" pitchFamily="2" charset="-122"/>
              </a:rPr>
              <a:t>Bne B</a:t>
            </a:r>
          </a:p>
        </p:txBody>
      </p:sp>
      <p:sp>
        <p:nvSpPr>
          <p:cNvPr id="177" name="Rectangle 168">
            <a:extLst>
              <a:ext uri="{FF2B5EF4-FFF2-40B4-BE49-F238E27FC236}">
                <a16:creationId xmlns:a16="http://schemas.microsoft.com/office/drawing/2014/main" id="{AC340397-B159-40A4-8C3B-3CCF15168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98530" y="4267200"/>
            <a:ext cx="45243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000">
                <a:solidFill>
                  <a:schemeClr val="accent2"/>
                </a:solidFill>
                <a:ea typeface="宋体" panose="02010600030101010101" pitchFamily="2" charset="-122"/>
              </a:rPr>
              <a:t>Br C</a:t>
            </a:r>
          </a:p>
        </p:txBody>
      </p:sp>
      <p:grpSp>
        <p:nvGrpSpPr>
          <p:cNvPr id="178" name="Group 169">
            <a:extLst>
              <a:ext uri="{FF2B5EF4-FFF2-40B4-BE49-F238E27FC236}">
                <a16:creationId xmlns:a16="http://schemas.microsoft.com/office/drawing/2014/main" id="{CAB9BBC7-4804-4474-A8EB-9F0DD9F57765}"/>
              </a:ext>
            </a:extLst>
          </p:cNvPr>
          <p:cNvGrpSpPr>
            <a:grpSpLocks/>
          </p:cNvGrpSpPr>
          <p:nvPr/>
        </p:nvGrpSpPr>
        <p:grpSpPr bwMode="auto">
          <a:xfrm>
            <a:off x="10641330" y="2819400"/>
            <a:ext cx="228600" cy="76200"/>
            <a:chOff x="3888" y="1824"/>
            <a:chExt cx="192" cy="96"/>
          </a:xfrm>
        </p:grpSpPr>
        <p:sp>
          <p:nvSpPr>
            <p:cNvPr id="179" name="Line 170">
              <a:extLst>
                <a:ext uri="{FF2B5EF4-FFF2-40B4-BE49-F238E27FC236}">
                  <a16:creationId xmlns:a16="http://schemas.microsoft.com/office/drawing/2014/main" id="{0CE0DCD4-7619-4B3D-BB28-D64380F25F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1824"/>
              <a:ext cx="192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0" name="Line 171">
              <a:extLst>
                <a:ext uri="{FF2B5EF4-FFF2-40B4-BE49-F238E27FC236}">
                  <a16:creationId xmlns:a16="http://schemas.microsoft.com/office/drawing/2014/main" id="{00B2843D-6838-4B9F-8565-1AE3AEC28F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88" y="1824"/>
              <a:ext cx="192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81" name="AutoShape 172">
            <a:extLst>
              <a:ext uri="{FF2B5EF4-FFF2-40B4-BE49-F238E27FC236}">
                <a16:creationId xmlns:a16="http://schemas.microsoft.com/office/drawing/2014/main" id="{52F8FE74-1771-47A1-9B15-53F92D63D5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9710" y="2918460"/>
            <a:ext cx="596900" cy="444500"/>
          </a:xfrm>
          <a:prstGeom prst="rightArrow">
            <a:avLst>
              <a:gd name="adj1" fmla="val 50000"/>
              <a:gd name="adj2" fmla="val 67149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82" name="TextBox 81">
            <a:extLst>
              <a:ext uri="{FF2B5EF4-FFF2-40B4-BE49-F238E27FC236}">
                <a16:creationId xmlns:a16="http://schemas.microsoft.com/office/drawing/2014/main" id="{02362BA5-6593-43BE-A89F-6FFCB1564F4D}"/>
              </a:ext>
            </a:extLst>
          </p:cNvPr>
          <p:cNvSpPr txBox="1"/>
          <p:nvPr/>
        </p:nvSpPr>
        <p:spPr>
          <a:xfrm>
            <a:off x="7720330" y="483913"/>
            <a:ext cx="273685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srgbClr val="00B050"/>
                </a:solidFill>
                <a:latin typeface="+mn-ea"/>
                <a:ea typeface="+mn-ea"/>
              </a:rPr>
              <a:t>空间局部性</a:t>
            </a:r>
            <a:endParaRPr lang="zh-CN" altLang="en-US" b="1" dirty="0">
              <a:solidFill>
                <a:srgbClr val="00B05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8243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4816865" cy="738213"/>
            <a:chOff x="635243" y="278221"/>
            <a:chExt cx="4816865" cy="73821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708656"/>
              <a:ext cx="481686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Compiler Optimization——Data Layout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4134465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编译器优化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——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数据布局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pSp>
        <p:nvGrpSpPr>
          <p:cNvPr id="182" name="Group 48">
            <a:extLst>
              <a:ext uri="{FF2B5EF4-FFF2-40B4-BE49-F238E27FC236}">
                <a16:creationId xmlns:a16="http://schemas.microsoft.com/office/drawing/2014/main" id="{5300D09A-7D58-44C1-B975-BDA84E1985F4}"/>
              </a:ext>
            </a:extLst>
          </p:cNvPr>
          <p:cNvGrpSpPr>
            <a:grpSpLocks/>
          </p:cNvGrpSpPr>
          <p:nvPr/>
        </p:nvGrpSpPr>
        <p:grpSpPr bwMode="auto">
          <a:xfrm>
            <a:off x="7828281" y="2340928"/>
            <a:ext cx="3930651" cy="457200"/>
            <a:chOff x="3936" y="1584"/>
            <a:chExt cx="2476" cy="288"/>
          </a:xfrm>
        </p:grpSpPr>
        <p:sp>
          <p:nvSpPr>
            <p:cNvPr id="183" name="Rectangle 34">
              <a:extLst>
                <a:ext uri="{FF2B5EF4-FFF2-40B4-BE49-F238E27FC236}">
                  <a16:creationId xmlns:a16="http://schemas.microsoft.com/office/drawing/2014/main" id="{35233CE4-70CF-441A-91DA-20C239668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6" y="1584"/>
              <a:ext cx="33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/>
            </a:p>
          </p:txBody>
        </p:sp>
        <p:sp>
          <p:nvSpPr>
            <p:cNvPr id="184" name="Text Box 37">
              <a:extLst>
                <a:ext uri="{FF2B5EF4-FFF2-40B4-BE49-F238E27FC236}">
                  <a16:creationId xmlns:a16="http://schemas.microsoft.com/office/drawing/2014/main" id="{BC9CCB65-2F80-47DB-BDF5-D9277C0999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2" y="1632"/>
              <a:ext cx="2080" cy="233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Miss on b[</a:t>
              </a:r>
              <a:r>
                <a:rPr lang="en-US" altLang="zh-CN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] brings in a[</a:t>
              </a:r>
              <a:r>
                <a:rPr lang="en-US" altLang="zh-CN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] as well</a:t>
              </a:r>
              <a:r>
                <a:rPr lang="en-US" altLang="zh-CN" dirty="0">
                  <a:latin typeface="+mn-lt"/>
                </a:rPr>
                <a:t>.</a:t>
              </a:r>
            </a:p>
          </p:txBody>
        </p:sp>
        <p:sp>
          <p:nvSpPr>
            <p:cNvPr id="185" name="AutoShape 38">
              <a:extLst>
                <a:ext uri="{FF2B5EF4-FFF2-40B4-BE49-F238E27FC236}">
                  <a16:creationId xmlns:a16="http://schemas.microsoft.com/office/drawing/2014/main" id="{AA102142-C684-45E8-B476-79BE4E1D8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0" y="1584"/>
              <a:ext cx="48" cy="288"/>
            </a:xfrm>
            <a:prstGeom prst="rightBrace">
              <a:avLst>
                <a:gd name="adj1" fmla="val 50000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86" name="Group 45">
            <a:extLst>
              <a:ext uri="{FF2B5EF4-FFF2-40B4-BE49-F238E27FC236}">
                <a16:creationId xmlns:a16="http://schemas.microsoft.com/office/drawing/2014/main" id="{9F17C04B-942C-4842-88FD-82B07C1F261C}"/>
              </a:ext>
            </a:extLst>
          </p:cNvPr>
          <p:cNvGrpSpPr>
            <a:grpSpLocks/>
          </p:cNvGrpSpPr>
          <p:nvPr/>
        </p:nvGrpSpPr>
        <p:grpSpPr bwMode="auto">
          <a:xfrm>
            <a:off x="5847080" y="2340928"/>
            <a:ext cx="1096963" cy="457200"/>
            <a:chOff x="2688" y="1584"/>
            <a:chExt cx="691" cy="288"/>
          </a:xfrm>
        </p:grpSpPr>
        <p:sp>
          <p:nvSpPr>
            <p:cNvPr id="187" name="Rectangle 25">
              <a:extLst>
                <a:ext uri="{FF2B5EF4-FFF2-40B4-BE49-F238E27FC236}">
                  <a16:creationId xmlns:a16="http://schemas.microsoft.com/office/drawing/2014/main" id="{D5457F5A-827C-47E0-8800-D5920697D2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1584"/>
              <a:ext cx="33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88" name="Line 42">
              <a:extLst>
                <a:ext uri="{FF2B5EF4-FFF2-40B4-BE49-F238E27FC236}">
                  <a16:creationId xmlns:a16="http://schemas.microsoft.com/office/drawing/2014/main" id="{FC0BD3BF-70B2-41EC-B8E9-95C4084830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76" y="1680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9" name="Text Box 43">
              <a:extLst>
                <a:ext uri="{FF2B5EF4-FFF2-40B4-BE49-F238E27FC236}">
                  <a16:creationId xmlns:a16="http://schemas.microsoft.com/office/drawing/2014/main" id="{D0792456-209E-4BDB-95E2-8E81AAA4D7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2" y="1584"/>
              <a:ext cx="307" cy="174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200" dirty="0">
                  <a:latin typeface="+mn-lt"/>
                </a:rPr>
                <a:t>miss</a:t>
              </a:r>
            </a:p>
          </p:txBody>
        </p:sp>
      </p:grpSp>
      <p:grpSp>
        <p:nvGrpSpPr>
          <p:cNvPr id="190" name="Group 44">
            <a:extLst>
              <a:ext uri="{FF2B5EF4-FFF2-40B4-BE49-F238E27FC236}">
                <a16:creationId xmlns:a16="http://schemas.microsoft.com/office/drawing/2014/main" id="{9C5C7A7E-CDDD-4757-84A2-DF6AE98858F6}"/>
              </a:ext>
            </a:extLst>
          </p:cNvPr>
          <p:cNvGrpSpPr>
            <a:grpSpLocks/>
          </p:cNvGrpSpPr>
          <p:nvPr/>
        </p:nvGrpSpPr>
        <p:grpSpPr bwMode="auto">
          <a:xfrm>
            <a:off x="5847080" y="3179128"/>
            <a:ext cx="1096963" cy="533400"/>
            <a:chOff x="2688" y="2112"/>
            <a:chExt cx="691" cy="336"/>
          </a:xfrm>
        </p:grpSpPr>
        <p:sp>
          <p:nvSpPr>
            <p:cNvPr id="191" name="Rectangle 26">
              <a:extLst>
                <a:ext uri="{FF2B5EF4-FFF2-40B4-BE49-F238E27FC236}">
                  <a16:creationId xmlns:a16="http://schemas.microsoft.com/office/drawing/2014/main" id="{18A0F558-196E-42AE-8A86-F78910267D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2160"/>
              <a:ext cx="336" cy="288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92" name="Line 40">
              <a:extLst>
                <a:ext uri="{FF2B5EF4-FFF2-40B4-BE49-F238E27FC236}">
                  <a16:creationId xmlns:a16="http://schemas.microsoft.com/office/drawing/2014/main" id="{92FC7C6E-584B-4CF8-AF4E-D1E8A4A3E9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76" y="2208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3" name="Text Box 41">
              <a:extLst>
                <a:ext uri="{FF2B5EF4-FFF2-40B4-BE49-F238E27FC236}">
                  <a16:creationId xmlns:a16="http://schemas.microsoft.com/office/drawing/2014/main" id="{78CAA6AC-41FC-4B35-BDE7-A9B45C3A68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2" y="2112"/>
              <a:ext cx="307" cy="174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200" dirty="0">
                  <a:latin typeface="+mn-lt"/>
                </a:rPr>
                <a:t>miss</a:t>
              </a:r>
            </a:p>
          </p:txBody>
        </p:sp>
      </p:grpSp>
      <p:sp>
        <p:nvSpPr>
          <p:cNvPr id="194" name="Rectangle 4">
            <a:extLst>
              <a:ext uri="{FF2B5EF4-FFF2-40B4-BE49-F238E27FC236}">
                <a16:creationId xmlns:a16="http://schemas.microsoft.com/office/drawing/2014/main" id="{47C11E86-60EE-44A2-B685-AA23AAA9E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2395" y="2339340"/>
            <a:ext cx="3016852" cy="1631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a[100];</a:t>
            </a:r>
          </a:p>
          <a:p>
            <a:pPr>
              <a:defRPr/>
            </a:pP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b[100];</a:t>
            </a:r>
          </a:p>
          <a:p>
            <a:pPr>
              <a:defRPr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0;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 MAX;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+= 2)</a:t>
            </a:r>
          </a:p>
          <a:p>
            <a:pPr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a[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= b[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];</a:t>
            </a:r>
          </a:p>
        </p:txBody>
      </p:sp>
      <p:sp>
        <p:nvSpPr>
          <p:cNvPr id="195" name="Rectangle 5">
            <a:extLst>
              <a:ext uri="{FF2B5EF4-FFF2-40B4-BE49-F238E27FC236}">
                <a16:creationId xmlns:a16="http://schemas.microsoft.com/office/drawing/2014/main" id="{5C58D269-B625-466D-BB5B-EE0A95A9F1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0461" y="1684973"/>
            <a:ext cx="2247899" cy="64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 algn="ctr">
              <a:defRPr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</a:t>
            </a:r>
          </a:p>
          <a:p>
            <a:pPr algn="ctr">
              <a:defRPr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 layout</a:t>
            </a:r>
          </a:p>
        </p:txBody>
      </p:sp>
      <p:sp>
        <p:nvSpPr>
          <p:cNvPr id="196" name="Rectangle 6">
            <a:extLst>
              <a:ext uri="{FF2B5EF4-FFF2-40B4-BE49-F238E27FC236}">
                <a16:creationId xmlns:a16="http://schemas.microsoft.com/office/drawing/2014/main" id="{BE071576-25E6-4A49-9922-72070B926F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9630" y="2347278"/>
            <a:ext cx="3683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CN" sz="1200" dirty="0">
                <a:latin typeface="+mn-lt"/>
              </a:rPr>
              <a:t>a[0]</a:t>
            </a:r>
          </a:p>
        </p:txBody>
      </p:sp>
      <p:sp>
        <p:nvSpPr>
          <p:cNvPr id="197" name="Rectangle 7">
            <a:extLst>
              <a:ext uri="{FF2B5EF4-FFF2-40B4-BE49-F238E27FC236}">
                <a16:creationId xmlns:a16="http://schemas.microsoft.com/office/drawing/2014/main" id="{FCA578EE-38D2-4DC7-95F8-3596A58D9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9630" y="2561590"/>
            <a:ext cx="3683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CN" sz="1200" dirty="0">
                <a:latin typeface="+mn-lt"/>
              </a:rPr>
              <a:t>a[1]</a:t>
            </a:r>
          </a:p>
        </p:txBody>
      </p:sp>
      <p:sp>
        <p:nvSpPr>
          <p:cNvPr id="198" name="Rectangle 8">
            <a:extLst>
              <a:ext uri="{FF2B5EF4-FFF2-40B4-BE49-F238E27FC236}">
                <a16:creationId xmlns:a16="http://schemas.microsoft.com/office/drawing/2014/main" id="{1AE2DD8B-E227-43F7-80E0-B806ADE2C7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9630" y="3033078"/>
            <a:ext cx="3683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CN" sz="1200" dirty="0">
                <a:latin typeface="+mn-lt"/>
              </a:rPr>
              <a:t>a[99]</a:t>
            </a:r>
          </a:p>
        </p:txBody>
      </p:sp>
      <p:sp>
        <p:nvSpPr>
          <p:cNvPr id="199" name="Rectangle 9">
            <a:extLst>
              <a:ext uri="{FF2B5EF4-FFF2-40B4-BE49-F238E27FC236}">
                <a16:creationId xmlns:a16="http://schemas.microsoft.com/office/drawing/2014/main" id="{824A9D1B-4978-4D09-9C29-5722D32764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9630" y="3247390"/>
            <a:ext cx="3683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CN" sz="1200" dirty="0">
                <a:latin typeface="+mn-lt"/>
              </a:rPr>
              <a:t>b[0]</a:t>
            </a:r>
          </a:p>
        </p:txBody>
      </p:sp>
      <p:sp>
        <p:nvSpPr>
          <p:cNvPr id="200" name="Rectangle 10">
            <a:extLst>
              <a:ext uri="{FF2B5EF4-FFF2-40B4-BE49-F238E27FC236}">
                <a16:creationId xmlns:a16="http://schemas.microsoft.com/office/drawing/2014/main" id="{3F8D0428-67DC-4AF2-AC9B-FC5F114F6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9630" y="3461703"/>
            <a:ext cx="3683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CN" sz="1200" dirty="0">
                <a:latin typeface="+mn-lt"/>
              </a:rPr>
              <a:t>b[1]</a:t>
            </a:r>
          </a:p>
        </p:txBody>
      </p:sp>
      <p:sp>
        <p:nvSpPr>
          <p:cNvPr id="201" name="Rectangle 11">
            <a:extLst>
              <a:ext uri="{FF2B5EF4-FFF2-40B4-BE49-F238E27FC236}">
                <a16:creationId xmlns:a16="http://schemas.microsoft.com/office/drawing/2014/main" id="{0CFD752E-5A93-4BAF-B58F-3D8C9C0500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9630" y="3947478"/>
            <a:ext cx="3683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CN" sz="1200" dirty="0">
                <a:latin typeface="+mn-lt"/>
              </a:rPr>
              <a:t>b[99]</a:t>
            </a:r>
          </a:p>
        </p:txBody>
      </p:sp>
      <p:sp>
        <p:nvSpPr>
          <p:cNvPr id="202" name="Rectangle 12">
            <a:extLst>
              <a:ext uri="{FF2B5EF4-FFF2-40B4-BE49-F238E27FC236}">
                <a16:creationId xmlns:a16="http://schemas.microsoft.com/office/drawing/2014/main" id="{E94183B9-BBD2-481A-8C94-A1472BA540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3280" y="2798128"/>
            <a:ext cx="381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altLang="zh-CN" sz="1200" dirty="0">
                <a:latin typeface="+mn-lt"/>
              </a:rPr>
              <a:t>...</a:t>
            </a:r>
          </a:p>
        </p:txBody>
      </p:sp>
      <p:sp>
        <p:nvSpPr>
          <p:cNvPr id="203" name="Rectangle 13">
            <a:extLst>
              <a:ext uri="{FF2B5EF4-FFF2-40B4-BE49-F238E27FC236}">
                <a16:creationId xmlns:a16="http://schemas.microsoft.com/office/drawing/2014/main" id="{296AEE53-FD8E-4588-A8B1-E194F152E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3280" y="3698240"/>
            <a:ext cx="381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altLang="zh-CN" sz="1200" dirty="0">
                <a:latin typeface="+mn-lt"/>
              </a:rPr>
              <a:t>...</a:t>
            </a:r>
          </a:p>
        </p:txBody>
      </p:sp>
      <p:sp>
        <p:nvSpPr>
          <p:cNvPr id="204" name="Rectangle 14">
            <a:extLst>
              <a:ext uri="{FF2B5EF4-FFF2-40B4-BE49-F238E27FC236}">
                <a16:creationId xmlns:a16="http://schemas.microsoft.com/office/drawing/2014/main" id="{2DDA7ACF-4F07-4311-96CA-FFE692A9C3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9155" y="1684973"/>
            <a:ext cx="1752600" cy="646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>
            <a:spAutoFit/>
          </a:bodyPr>
          <a:lstStyle/>
          <a:p>
            <a:pPr algn="ctr">
              <a:defRPr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 layout</a:t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merging</a:t>
            </a:r>
          </a:p>
        </p:txBody>
      </p:sp>
      <p:sp>
        <p:nvSpPr>
          <p:cNvPr id="205" name="Rectangle 15">
            <a:extLst>
              <a:ext uri="{FF2B5EF4-FFF2-40B4-BE49-F238E27FC236}">
                <a16:creationId xmlns:a16="http://schemas.microsoft.com/office/drawing/2014/main" id="{DC5BA39E-A3E7-40A7-884D-716649B9A1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4480" y="2340928"/>
            <a:ext cx="3683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CN" sz="1200" dirty="0">
                <a:latin typeface="+mn-lt"/>
              </a:rPr>
              <a:t>a[0]</a:t>
            </a:r>
          </a:p>
        </p:txBody>
      </p:sp>
      <p:sp>
        <p:nvSpPr>
          <p:cNvPr id="206" name="Rectangle 16">
            <a:extLst>
              <a:ext uri="{FF2B5EF4-FFF2-40B4-BE49-F238E27FC236}">
                <a16:creationId xmlns:a16="http://schemas.microsoft.com/office/drawing/2014/main" id="{900D50EF-5832-4FB4-8C02-AD9829FC5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4480" y="2569528"/>
            <a:ext cx="3683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CN" sz="1200" dirty="0">
                <a:latin typeface="+mn-lt"/>
              </a:rPr>
              <a:t>b[0]</a:t>
            </a:r>
          </a:p>
        </p:txBody>
      </p:sp>
      <p:sp>
        <p:nvSpPr>
          <p:cNvPr id="207" name="Rectangle 17">
            <a:extLst>
              <a:ext uri="{FF2B5EF4-FFF2-40B4-BE49-F238E27FC236}">
                <a16:creationId xmlns:a16="http://schemas.microsoft.com/office/drawing/2014/main" id="{346F6DE7-1BFA-46EA-825D-E4282DC684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4480" y="2783840"/>
            <a:ext cx="3683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CN" sz="1200" dirty="0">
                <a:latin typeface="+mn-lt"/>
              </a:rPr>
              <a:t>a[1]</a:t>
            </a:r>
          </a:p>
        </p:txBody>
      </p:sp>
      <p:sp>
        <p:nvSpPr>
          <p:cNvPr id="208" name="Rectangle 18">
            <a:extLst>
              <a:ext uri="{FF2B5EF4-FFF2-40B4-BE49-F238E27FC236}">
                <a16:creationId xmlns:a16="http://schemas.microsoft.com/office/drawing/2014/main" id="{4029D881-3933-4076-BAB5-37B1C1FAEC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4480" y="2998153"/>
            <a:ext cx="3683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CN" sz="1200" dirty="0">
                <a:latin typeface="+mn-lt"/>
              </a:rPr>
              <a:t>b[1]</a:t>
            </a:r>
          </a:p>
        </p:txBody>
      </p:sp>
      <p:sp>
        <p:nvSpPr>
          <p:cNvPr id="209" name="Rectangle 19">
            <a:extLst>
              <a:ext uri="{FF2B5EF4-FFF2-40B4-BE49-F238E27FC236}">
                <a16:creationId xmlns:a16="http://schemas.microsoft.com/office/drawing/2014/main" id="{F7826A3C-B715-45D8-9321-AD409FA5B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8130" y="3248978"/>
            <a:ext cx="381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>
              <a:defRPr/>
            </a:pPr>
            <a:r>
              <a:rPr lang="en-US" altLang="zh-CN" sz="1200" dirty="0">
                <a:latin typeface="+mn-lt"/>
              </a:rPr>
              <a:t>...</a:t>
            </a:r>
          </a:p>
        </p:txBody>
      </p:sp>
      <p:sp>
        <p:nvSpPr>
          <p:cNvPr id="210" name="Rectangle 20">
            <a:extLst>
              <a:ext uri="{FF2B5EF4-FFF2-40B4-BE49-F238E27FC236}">
                <a16:creationId xmlns:a16="http://schemas.microsoft.com/office/drawing/2014/main" id="{2CDD93B2-8516-458C-B12D-4045F0B17C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4480" y="3483928"/>
            <a:ext cx="3683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CN" sz="1200" dirty="0">
                <a:latin typeface="+mn-lt"/>
              </a:rPr>
              <a:t>a[99]</a:t>
            </a:r>
          </a:p>
        </p:txBody>
      </p:sp>
      <p:sp>
        <p:nvSpPr>
          <p:cNvPr id="211" name="Rectangle 21">
            <a:extLst>
              <a:ext uri="{FF2B5EF4-FFF2-40B4-BE49-F238E27FC236}">
                <a16:creationId xmlns:a16="http://schemas.microsoft.com/office/drawing/2014/main" id="{B7E790D8-C4F4-42F5-A90E-4A27ECB729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4480" y="3698240"/>
            <a:ext cx="3683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lIns="92075" tIns="46038" rIns="92075" bIns="46038" anchor="ctr"/>
          <a:lstStyle/>
          <a:p>
            <a:pPr algn="ctr">
              <a:defRPr/>
            </a:pPr>
            <a:r>
              <a:rPr lang="en-US" altLang="zh-CN" sz="1200" dirty="0">
                <a:latin typeface="+mn-lt"/>
              </a:rPr>
              <a:t>b[99]</a:t>
            </a:r>
          </a:p>
        </p:txBody>
      </p:sp>
      <p:sp>
        <p:nvSpPr>
          <p:cNvPr id="212" name="Rectangle 22">
            <a:extLst>
              <a:ext uri="{FF2B5EF4-FFF2-40B4-BE49-F238E27FC236}">
                <a16:creationId xmlns:a16="http://schemas.microsoft.com/office/drawing/2014/main" id="{5C4AD955-54B8-4B1B-95D7-74933EF8CE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3988" y="2007553"/>
            <a:ext cx="798295" cy="400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Code:</a:t>
            </a:r>
          </a:p>
        </p:txBody>
      </p:sp>
      <p:sp>
        <p:nvSpPr>
          <p:cNvPr id="213" name="Text Box 23">
            <a:extLst>
              <a:ext uri="{FF2B5EF4-FFF2-40B4-BE49-F238E27FC236}">
                <a16:creationId xmlns:a16="http://schemas.microsoft.com/office/drawing/2014/main" id="{9030C0E9-3599-4352-818F-25DD1B5C3A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8270" y="4666615"/>
            <a:ext cx="4509568" cy="168886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dirty="0">
                <a:solidFill>
                  <a:srgbClr val="0033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块大小为</a:t>
            </a:r>
            <a:r>
              <a:rPr lang="en-US" altLang="zh-CN" sz="2400" dirty="0">
                <a:solidFill>
                  <a:srgbClr val="0033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en-US" sz="2400" dirty="0">
                <a:solidFill>
                  <a:srgbClr val="0033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字节（</a:t>
            </a:r>
            <a:r>
              <a:rPr lang="en-US" altLang="zh-CN" sz="2400" dirty="0">
                <a:solidFill>
                  <a:srgbClr val="0033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solidFill>
                  <a:srgbClr val="0033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</a:t>
            </a:r>
            <a:r>
              <a:rPr lang="en-US" altLang="zh-CN" sz="2400" dirty="0">
                <a:solidFill>
                  <a:srgbClr val="0033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</a:t>
            </a:r>
            <a:r>
              <a:rPr lang="zh-CN" altLang="en-US" sz="2400" dirty="0">
                <a:solidFill>
                  <a:srgbClr val="0033CC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型数据）</a:t>
            </a:r>
            <a:endParaRPr lang="en-US" altLang="zh-CN" sz="2400" dirty="0">
              <a:solidFill>
                <a:srgbClr val="0033CC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直接相联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容量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50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块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400" dirty="0">
                <a:solidFill>
                  <a:srgbClr val="FF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缺失率</a:t>
            </a:r>
            <a:r>
              <a:rPr lang="en-US" altLang="zh-CN" sz="2400" dirty="0">
                <a:solidFill>
                  <a:srgbClr val="FF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100%</a:t>
            </a:r>
          </a:p>
        </p:txBody>
      </p:sp>
      <p:sp>
        <p:nvSpPr>
          <p:cNvPr id="214" name="Text Box 24">
            <a:extLst>
              <a:ext uri="{FF2B5EF4-FFF2-40B4-BE49-F238E27FC236}">
                <a16:creationId xmlns:a16="http://schemas.microsoft.com/office/drawing/2014/main" id="{F70CA9A0-A00E-425A-B080-4231C902AD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0024" y="4654868"/>
            <a:ext cx="4011295" cy="168886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对缺失块的每次访问都会向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中带入有用数据（增强了数据的空间局部性）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15" name="Group 47">
            <a:extLst>
              <a:ext uri="{FF2B5EF4-FFF2-40B4-BE49-F238E27FC236}">
                <a16:creationId xmlns:a16="http://schemas.microsoft.com/office/drawing/2014/main" id="{0570051C-2ACB-472D-AE74-228D7D65A619}"/>
              </a:ext>
            </a:extLst>
          </p:cNvPr>
          <p:cNvGrpSpPr>
            <a:grpSpLocks/>
          </p:cNvGrpSpPr>
          <p:nvPr/>
        </p:nvGrpSpPr>
        <p:grpSpPr bwMode="auto">
          <a:xfrm>
            <a:off x="6304280" y="2528253"/>
            <a:ext cx="993775" cy="461962"/>
            <a:chOff x="2976" y="1728"/>
            <a:chExt cx="626" cy="291"/>
          </a:xfrm>
        </p:grpSpPr>
        <p:sp>
          <p:nvSpPr>
            <p:cNvPr id="216" name="Line 28">
              <a:extLst>
                <a:ext uri="{FF2B5EF4-FFF2-40B4-BE49-F238E27FC236}">
                  <a16:creationId xmlns:a16="http://schemas.microsoft.com/office/drawing/2014/main" id="{D0AED91A-820E-4063-9709-DD4E8A6D60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76" y="1824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" name="Text Box 30">
              <a:extLst>
                <a:ext uri="{FF2B5EF4-FFF2-40B4-BE49-F238E27FC236}">
                  <a16:creationId xmlns:a16="http://schemas.microsoft.com/office/drawing/2014/main" id="{9DAA92FC-096A-49B4-8A55-4E27B83498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2" y="1728"/>
              <a:ext cx="530" cy="29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200" dirty="0">
                  <a:latin typeface="+mn-lt"/>
                </a:rPr>
                <a:t>fetched &amp;</a:t>
              </a:r>
              <a:br>
                <a:rPr lang="en-US" altLang="zh-CN" sz="1200" dirty="0">
                  <a:latin typeface="+mn-lt"/>
                </a:rPr>
              </a:br>
              <a:r>
                <a:rPr lang="en-US" altLang="zh-CN" sz="1200" dirty="0">
                  <a:latin typeface="+mn-lt"/>
                </a:rPr>
                <a:t>unused</a:t>
              </a:r>
            </a:p>
          </p:txBody>
        </p:sp>
      </p:grpSp>
      <p:grpSp>
        <p:nvGrpSpPr>
          <p:cNvPr id="218" name="Group 46">
            <a:extLst>
              <a:ext uri="{FF2B5EF4-FFF2-40B4-BE49-F238E27FC236}">
                <a16:creationId xmlns:a16="http://schemas.microsoft.com/office/drawing/2014/main" id="{D8BB408D-CA62-42AB-8A1D-7884A0E12484}"/>
              </a:ext>
            </a:extLst>
          </p:cNvPr>
          <p:cNvGrpSpPr>
            <a:grpSpLocks/>
          </p:cNvGrpSpPr>
          <p:nvPr/>
        </p:nvGrpSpPr>
        <p:grpSpPr bwMode="auto">
          <a:xfrm>
            <a:off x="6304280" y="3423603"/>
            <a:ext cx="993775" cy="461962"/>
            <a:chOff x="2976" y="2266"/>
            <a:chExt cx="626" cy="291"/>
          </a:xfrm>
        </p:grpSpPr>
        <p:sp>
          <p:nvSpPr>
            <p:cNvPr id="219" name="Line 32">
              <a:extLst>
                <a:ext uri="{FF2B5EF4-FFF2-40B4-BE49-F238E27FC236}">
                  <a16:creationId xmlns:a16="http://schemas.microsoft.com/office/drawing/2014/main" id="{247DD271-6369-41AE-8606-BAFB813E9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76" y="2362"/>
              <a:ext cx="1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0" name="Text Box 33">
              <a:extLst>
                <a:ext uri="{FF2B5EF4-FFF2-40B4-BE49-F238E27FC236}">
                  <a16:creationId xmlns:a16="http://schemas.microsoft.com/office/drawing/2014/main" id="{1DBA3D43-D1A1-465A-9D05-592FB546B3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72" y="2266"/>
              <a:ext cx="530" cy="291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200" dirty="0">
                  <a:latin typeface="+mn-lt"/>
                </a:rPr>
                <a:t>fetched &amp;</a:t>
              </a:r>
              <a:br>
                <a:rPr lang="en-US" altLang="zh-CN" sz="1200" dirty="0">
                  <a:latin typeface="+mn-lt"/>
                </a:rPr>
              </a:br>
              <a:r>
                <a:rPr lang="en-US" altLang="zh-CN" sz="1200" dirty="0">
                  <a:latin typeface="+mn-lt"/>
                </a:rPr>
                <a:t>unused</a:t>
              </a:r>
            </a:p>
          </p:txBody>
        </p:sp>
      </p:grpSp>
      <p:sp>
        <p:nvSpPr>
          <p:cNvPr id="221" name="Text Box 39">
            <a:extLst>
              <a:ext uri="{FF2B5EF4-FFF2-40B4-BE49-F238E27FC236}">
                <a16:creationId xmlns:a16="http://schemas.microsoft.com/office/drawing/2014/main" id="{033756DC-CE44-41C8-9355-9A27899D6E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51215" y="2737168"/>
            <a:ext cx="2858475" cy="92333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benefits:</a:t>
            </a:r>
          </a:p>
          <a:p>
            <a:pPr>
              <a:defRPr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altLang="zh-CN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Halve number of misses.</a:t>
            </a:r>
          </a:p>
          <a:p>
            <a:pPr>
              <a:defRPr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Better utilization of cache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2" name="TextBox 45">
            <a:extLst>
              <a:ext uri="{FF2B5EF4-FFF2-40B4-BE49-F238E27FC236}">
                <a16:creationId xmlns:a16="http://schemas.microsoft.com/office/drawing/2014/main" id="{898293E0-9637-4965-A198-4E548EC6FDB7}"/>
              </a:ext>
            </a:extLst>
          </p:cNvPr>
          <p:cNvSpPr txBox="1"/>
          <p:nvPr/>
        </p:nvSpPr>
        <p:spPr>
          <a:xfrm>
            <a:off x="6700361" y="1098689"/>
            <a:ext cx="273685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srgbClr val="00B050"/>
                </a:solidFill>
                <a:latin typeface="+mn-ea"/>
                <a:ea typeface="+mn-ea"/>
              </a:rPr>
              <a:t>空间局部性</a:t>
            </a:r>
          </a:p>
        </p:txBody>
      </p:sp>
    </p:spTree>
    <p:extLst>
      <p:ext uri="{BB962C8B-B14F-4D97-AF65-F5344CB8AC3E}">
        <p14:creationId xmlns:p14="http://schemas.microsoft.com/office/powerpoint/2010/main" val="2133430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" grpId="0"/>
      <p:bldP spid="205" grpId="0" animBg="1"/>
      <p:bldP spid="206" grpId="0" animBg="1"/>
      <p:bldP spid="207" grpId="0" animBg="1"/>
      <p:bldP spid="208" grpId="0" animBg="1"/>
      <p:bldP spid="209" grpId="0"/>
      <p:bldP spid="210" grpId="0" animBg="1"/>
      <p:bldP spid="211" grpId="0" animBg="1"/>
      <p:bldP spid="214" grpId="0"/>
      <p:bldP spid="221" grpId="0"/>
      <p:bldP spid="22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5376935" cy="760438"/>
            <a:chOff x="635243" y="278221"/>
            <a:chExt cx="5376935" cy="760437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730881"/>
              <a:ext cx="537693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Compiler Optimization——Loop Interchange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4134465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编译器优化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——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循环交换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47" name="Rectangle 4">
            <a:extLst>
              <a:ext uri="{FF2B5EF4-FFF2-40B4-BE49-F238E27FC236}">
                <a16:creationId xmlns:a16="http://schemas.microsoft.com/office/drawing/2014/main" id="{EEB27D23-E7AF-47F5-9A50-27139DF05D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9550" y="2432368"/>
            <a:ext cx="3101811" cy="1016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(j = 0; j &lt; MAXJ; j++)</a:t>
            </a:r>
          </a:p>
          <a:p>
            <a:pPr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for 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0;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 MAXI;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++)</a:t>
            </a:r>
          </a:p>
          <a:p>
            <a:pPr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x[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][j] =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x[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][j]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8" name="Rectangle 5">
            <a:extLst>
              <a:ext uri="{FF2B5EF4-FFF2-40B4-BE49-F238E27FC236}">
                <a16:creationId xmlns:a16="http://schemas.microsoft.com/office/drawing/2014/main" id="{75DC756D-8AB9-486E-A3FF-20F0506A57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3350" y="3956368"/>
            <a:ext cx="3116238" cy="1016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0;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 MAXI;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++)</a:t>
            </a:r>
          </a:p>
          <a:p>
            <a:pPr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for (j = 0; j &lt; MAXJ; j++)</a:t>
            </a:r>
          </a:p>
          <a:p>
            <a:pPr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x[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][j] = c * x[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][j] </a:t>
            </a:r>
          </a:p>
        </p:txBody>
      </p:sp>
      <p:sp>
        <p:nvSpPr>
          <p:cNvPr id="50" name="Rectangle 7">
            <a:extLst>
              <a:ext uri="{FF2B5EF4-FFF2-40B4-BE49-F238E27FC236}">
                <a16:creationId xmlns:a16="http://schemas.microsoft.com/office/drawing/2014/main" id="{1DB25FE8-2849-459B-B9AE-554B1DCB51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6056" y="3854561"/>
            <a:ext cx="4251164" cy="961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代码功能保持不变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增强了空间局部性，访问步长为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51" name="AutoShape 8">
            <a:extLst>
              <a:ext uri="{FF2B5EF4-FFF2-40B4-BE49-F238E27FC236}">
                <a16:creationId xmlns:a16="http://schemas.microsoft.com/office/drawing/2014/main" id="{C22C51C4-D024-4183-87B8-1C2D2A412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0975" y="3534093"/>
            <a:ext cx="368300" cy="368300"/>
          </a:xfrm>
          <a:prstGeom prst="downArrow">
            <a:avLst>
              <a:gd name="adj1" fmla="val 50000"/>
              <a:gd name="adj2" fmla="val 50005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52" name="Group 263">
            <a:extLst>
              <a:ext uri="{FF2B5EF4-FFF2-40B4-BE49-F238E27FC236}">
                <a16:creationId xmlns:a16="http://schemas.microsoft.com/office/drawing/2014/main" id="{77F37835-158A-44EF-B3B4-D916BC099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245092"/>
              </p:ext>
            </p:extLst>
          </p:nvPr>
        </p:nvGraphicFramePr>
        <p:xfrm>
          <a:off x="1657350" y="1403668"/>
          <a:ext cx="2362200" cy="4648204"/>
        </p:xfrm>
        <a:graphic>
          <a:graphicData uri="http://schemas.openxmlformats.org/drawingml/2006/table">
            <a:tbl>
              <a:tblPr/>
              <a:tblGrid>
                <a:gridCol w="2362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317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zh-CN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i, j</a:t>
                      </a: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zh-CN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x[0][0]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17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zh-CN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x[0][1]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zh-CN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x[0][2]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17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zh-CN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…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17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zh-CN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x[0][MAXJ-1]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zh-CN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x[1][0]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17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zh-CN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x[1][1]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zh-CN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x[1][2]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17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zh-CN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…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17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zh-CN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x[1][MAXJ-1]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zh-CN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x[2][0]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17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zh-CN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x[2][1]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zh-CN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x[2][2]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17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zh-CN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…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17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zh-CN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x[2][MAXJ-1]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zh-CN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x[3,0]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17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zh-CN" sz="1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pitchFamily="2" charset="-122"/>
                        </a:rPr>
                        <a:t>…</a:t>
                      </a: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3363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ZapfDingbats" pitchFamily="82" charset="2"/>
                        <a:buNone/>
                        <a:tabLst/>
                      </a:pPr>
                      <a:endParaRPr kumimoji="0" lang="zh-CN" altLang="zh-CN" sz="1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17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ZapfDingbats" pitchFamily="82" charset="2"/>
                        <a:buNone/>
                        <a:tabLst/>
                      </a:pPr>
                      <a:endParaRPr kumimoji="0" lang="zh-CN" altLang="zh-CN" sz="1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marL="45720" marR="4572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53" name="Oval 253">
            <a:extLst>
              <a:ext uri="{FF2B5EF4-FFF2-40B4-BE49-F238E27FC236}">
                <a16:creationId xmlns:a16="http://schemas.microsoft.com/office/drawing/2014/main" id="{C55482B0-B1C2-4A69-9EC5-4755B1988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3750" y="2318068"/>
            <a:ext cx="228600" cy="228600"/>
          </a:xfrm>
          <a:prstGeom prst="ellipse">
            <a:avLst/>
          </a:prstGeom>
          <a:solidFill>
            <a:srgbClr val="66FF33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/>
              <a:t>4</a:t>
            </a:r>
          </a:p>
        </p:txBody>
      </p:sp>
      <p:sp>
        <p:nvSpPr>
          <p:cNvPr id="54" name="Oval 255">
            <a:extLst>
              <a:ext uri="{FF2B5EF4-FFF2-40B4-BE49-F238E27FC236}">
                <a16:creationId xmlns:a16="http://schemas.microsoft.com/office/drawing/2014/main" id="{AF504E17-718D-4B48-BC0B-05BD29326C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1625" y="3137853"/>
            <a:ext cx="228600" cy="228600"/>
          </a:xfrm>
          <a:prstGeom prst="ellipse">
            <a:avLst/>
          </a:prstGeom>
          <a:solidFill>
            <a:schemeClr val="accent2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5" name="Oval 256">
            <a:extLst>
              <a:ext uri="{FF2B5EF4-FFF2-40B4-BE49-F238E27FC236}">
                <a16:creationId xmlns:a16="http://schemas.microsoft.com/office/drawing/2014/main" id="{7676F9CA-C15D-43EC-A505-335C8AFC0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7338" y="4657725"/>
            <a:ext cx="228600" cy="228600"/>
          </a:xfrm>
          <a:prstGeom prst="ellipse">
            <a:avLst/>
          </a:prstGeom>
          <a:solidFill>
            <a:srgbClr val="66FF33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6" name="Text Box 257">
            <a:extLst>
              <a:ext uri="{FF2B5EF4-FFF2-40B4-BE49-F238E27FC236}">
                <a16:creationId xmlns:a16="http://schemas.microsoft.com/office/drawing/2014/main" id="{6A9D727D-1BEA-4DFA-8E5B-0DAF4E1707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73575" y="5545455"/>
            <a:ext cx="2344738" cy="3079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/>
              <a:t>memory layout of array x[ ][ ]</a:t>
            </a:r>
          </a:p>
        </p:txBody>
      </p:sp>
      <p:sp>
        <p:nvSpPr>
          <p:cNvPr id="57" name="Line 258">
            <a:extLst>
              <a:ext uri="{FF2B5EF4-FFF2-40B4-BE49-F238E27FC236}">
                <a16:creationId xmlns:a16="http://schemas.microsoft.com/office/drawing/2014/main" id="{F8085453-ABB0-45F3-8FC4-7601E8E19F7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16375" y="5697855"/>
            <a:ext cx="457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8" name="Group 268">
            <a:extLst>
              <a:ext uri="{FF2B5EF4-FFF2-40B4-BE49-F238E27FC236}">
                <a16:creationId xmlns:a16="http://schemas.microsoft.com/office/drawing/2014/main" id="{E7078D2A-70E3-4634-943C-D0AB87C099A7}"/>
              </a:ext>
            </a:extLst>
          </p:cNvPr>
          <p:cNvGrpSpPr>
            <a:grpSpLocks/>
          </p:cNvGrpSpPr>
          <p:nvPr/>
        </p:nvGrpSpPr>
        <p:grpSpPr bwMode="auto">
          <a:xfrm>
            <a:off x="2190750" y="1632268"/>
            <a:ext cx="639763" cy="276225"/>
            <a:chOff x="480" y="1152"/>
            <a:chExt cx="403" cy="174"/>
          </a:xfrm>
        </p:grpSpPr>
        <p:sp>
          <p:nvSpPr>
            <p:cNvPr id="59" name="Oval 246">
              <a:extLst>
                <a:ext uri="{FF2B5EF4-FFF2-40B4-BE49-F238E27FC236}">
                  <a16:creationId xmlns:a16="http://schemas.microsoft.com/office/drawing/2014/main" id="{D8C11264-C395-4767-9A8A-6993D468E9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1152"/>
              <a:ext cx="144" cy="144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/>
                <a:t>1</a:t>
              </a:r>
            </a:p>
          </p:txBody>
        </p:sp>
        <p:sp>
          <p:nvSpPr>
            <p:cNvPr id="60" name="Rectangle 262">
              <a:extLst>
                <a:ext uri="{FF2B5EF4-FFF2-40B4-BE49-F238E27FC236}">
                  <a16:creationId xmlns:a16="http://schemas.microsoft.com/office/drawing/2014/main" id="{55B178D4-6BCC-486E-B946-8FD571A4A8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1152"/>
              <a:ext cx="307" cy="174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200" dirty="0">
                  <a:latin typeface="+mn-lt"/>
                </a:rPr>
                <a:t>miss</a:t>
              </a:r>
            </a:p>
          </p:txBody>
        </p:sp>
      </p:grpSp>
      <p:grpSp>
        <p:nvGrpSpPr>
          <p:cNvPr id="61" name="Group 278">
            <a:extLst>
              <a:ext uri="{FF2B5EF4-FFF2-40B4-BE49-F238E27FC236}">
                <a16:creationId xmlns:a16="http://schemas.microsoft.com/office/drawing/2014/main" id="{9BC9CBA2-7C96-4E2A-AB52-6D9F89148D83}"/>
              </a:ext>
            </a:extLst>
          </p:cNvPr>
          <p:cNvGrpSpPr>
            <a:grpSpLocks/>
          </p:cNvGrpSpPr>
          <p:nvPr/>
        </p:nvGrpSpPr>
        <p:grpSpPr bwMode="auto">
          <a:xfrm>
            <a:off x="2190750" y="2768918"/>
            <a:ext cx="639763" cy="276225"/>
            <a:chOff x="480" y="1855"/>
            <a:chExt cx="403" cy="174"/>
          </a:xfrm>
        </p:grpSpPr>
        <p:sp>
          <p:nvSpPr>
            <p:cNvPr id="62" name="Oval 247">
              <a:extLst>
                <a:ext uri="{FF2B5EF4-FFF2-40B4-BE49-F238E27FC236}">
                  <a16:creationId xmlns:a16="http://schemas.microsoft.com/office/drawing/2014/main" id="{B7D992B5-9654-45B9-A320-30E1F8985B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1872"/>
              <a:ext cx="144" cy="144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/>
                <a:t>2</a:t>
              </a:r>
            </a:p>
          </p:txBody>
        </p:sp>
        <p:sp>
          <p:nvSpPr>
            <p:cNvPr id="63" name="Rectangle 265">
              <a:extLst>
                <a:ext uri="{FF2B5EF4-FFF2-40B4-BE49-F238E27FC236}">
                  <a16:creationId xmlns:a16="http://schemas.microsoft.com/office/drawing/2014/main" id="{2C863AC6-EB65-4653-AF76-AD423F88B7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1855"/>
              <a:ext cx="307" cy="174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200" dirty="0">
                  <a:latin typeface="+mn-lt"/>
                </a:rPr>
                <a:t>miss</a:t>
              </a:r>
            </a:p>
          </p:txBody>
        </p:sp>
      </p:grpSp>
      <p:grpSp>
        <p:nvGrpSpPr>
          <p:cNvPr id="64" name="Group 279">
            <a:extLst>
              <a:ext uri="{FF2B5EF4-FFF2-40B4-BE49-F238E27FC236}">
                <a16:creationId xmlns:a16="http://schemas.microsoft.com/office/drawing/2014/main" id="{AC215C5F-9C33-47A4-A877-6A26E246919C}"/>
              </a:ext>
            </a:extLst>
          </p:cNvPr>
          <p:cNvGrpSpPr>
            <a:grpSpLocks/>
          </p:cNvGrpSpPr>
          <p:nvPr/>
        </p:nvGrpSpPr>
        <p:grpSpPr bwMode="auto">
          <a:xfrm>
            <a:off x="2190750" y="3937318"/>
            <a:ext cx="639763" cy="276225"/>
            <a:chOff x="480" y="2623"/>
            <a:chExt cx="403" cy="174"/>
          </a:xfrm>
        </p:grpSpPr>
        <p:sp>
          <p:nvSpPr>
            <p:cNvPr id="65" name="Oval 248">
              <a:extLst>
                <a:ext uri="{FF2B5EF4-FFF2-40B4-BE49-F238E27FC236}">
                  <a16:creationId xmlns:a16="http://schemas.microsoft.com/office/drawing/2014/main" id="{9201779E-7E69-4E3C-8F07-6559BE1CC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2640"/>
              <a:ext cx="144" cy="144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/>
                <a:t>3</a:t>
              </a:r>
            </a:p>
          </p:txBody>
        </p:sp>
        <p:sp>
          <p:nvSpPr>
            <p:cNvPr id="66" name="Rectangle 266">
              <a:extLst>
                <a:ext uri="{FF2B5EF4-FFF2-40B4-BE49-F238E27FC236}">
                  <a16:creationId xmlns:a16="http://schemas.microsoft.com/office/drawing/2014/main" id="{11C3B9A4-E28B-454E-B296-C14E538C1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2623"/>
              <a:ext cx="307" cy="174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200" dirty="0">
                  <a:latin typeface="+mn-lt"/>
                </a:rPr>
                <a:t>miss</a:t>
              </a:r>
            </a:p>
          </p:txBody>
        </p:sp>
      </p:grpSp>
      <p:grpSp>
        <p:nvGrpSpPr>
          <p:cNvPr id="67" name="Group 280">
            <a:extLst>
              <a:ext uri="{FF2B5EF4-FFF2-40B4-BE49-F238E27FC236}">
                <a16:creationId xmlns:a16="http://schemas.microsoft.com/office/drawing/2014/main" id="{8C6FE265-3987-4C06-966D-641222021A4B}"/>
              </a:ext>
            </a:extLst>
          </p:cNvPr>
          <p:cNvGrpSpPr>
            <a:grpSpLocks/>
          </p:cNvGrpSpPr>
          <p:nvPr/>
        </p:nvGrpSpPr>
        <p:grpSpPr bwMode="auto">
          <a:xfrm>
            <a:off x="2190750" y="5110480"/>
            <a:ext cx="639763" cy="276225"/>
            <a:chOff x="480" y="3343"/>
            <a:chExt cx="403" cy="174"/>
          </a:xfrm>
        </p:grpSpPr>
        <p:sp>
          <p:nvSpPr>
            <p:cNvPr id="68" name="Oval 249">
              <a:extLst>
                <a:ext uri="{FF2B5EF4-FFF2-40B4-BE49-F238E27FC236}">
                  <a16:creationId xmlns:a16="http://schemas.microsoft.com/office/drawing/2014/main" id="{C910FD89-991B-4C28-81BA-1061CA7F74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3360"/>
              <a:ext cx="144" cy="144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/>
                <a:t>4</a:t>
              </a:r>
            </a:p>
          </p:txBody>
        </p:sp>
        <p:sp>
          <p:nvSpPr>
            <p:cNvPr id="69" name="Rectangle 267">
              <a:extLst>
                <a:ext uri="{FF2B5EF4-FFF2-40B4-BE49-F238E27FC236}">
                  <a16:creationId xmlns:a16="http://schemas.microsoft.com/office/drawing/2014/main" id="{C80F5023-6092-4A1F-BBE0-7274581AFF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" y="3343"/>
              <a:ext cx="307" cy="174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200" dirty="0">
                  <a:latin typeface="+mn-lt"/>
                </a:rPr>
                <a:t>miss</a:t>
              </a:r>
            </a:p>
          </p:txBody>
        </p:sp>
      </p:grpSp>
      <p:grpSp>
        <p:nvGrpSpPr>
          <p:cNvPr id="70" name="Group 276">
            <a:extLst>
              <a:ext uri="{FF2B5EF4-FFF2-40B4-BE49-F238E27FC236}">
                <a16:creationId xmlns:a16="http://schemas.microsoft.com/office/drawing/2014/main" id="{15D9F864-C8DB-4D29-B0C1-8882010A5D7B}"/>
              </a:ext>
            </a:extLst>
          </p:cNvPr>
          <p:cNvGrpSpPr>
            <a:grpSpLocks/>
          </p:cNvGrpSpPr>
          <p:nvPr/>
        </p:nvGrpSpPr>
        <p:grpSpPr bwMode="auto">
          <a:xfrm>
            <a:off x="3333750" y="1860868"/>
            <a:ext cx="511175" cy="276225"/>
            <a:chOff x="1200" y="1296"/>
            <a:chExt cx="322" cy="174"/>
          </a:xfrm>
        </p:grpSpPr>
        <p:sp>
          <p:nvSpPr>
            <p:cNvPr id="71" name="Oval 251">
              <a:extLst>
                <a:ext uri="{FF2B5EF4-FFF2-40B4-BE49-F238E27FC236}">
                  <a16:creationId xmlns:a16="http://schemas.microsoft.com/office/drawing/2014/main" id="{A0026E6C-B6B8-428C-9FCE-4655ABC923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296"/>
              <a:ext cx="144" cy="144"/>
            </a:xfrm>
            <a:prstGeom prst="ellipse">
              <a:avLst/>
            </a:prstGeom>
            <a:solidFill>
              <a:srgbClr val="66FF3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/>
                <a:t>2</a:t>
              </a:r>
            </a:p>
          </p:txBody>
        </p:sp>
        <p:sp>
          <p:nvSpPr>
            <p:cNvPr id="72" name="Text Box 272">
              <a:extLst>
                <a:ext uri="{FF2B5EF4-FFF2-40B4-BE49-F238E27FC236}">
                  <a16:creationId xmlns:a16="http://schemas.microsoft.com/office/drawing/2014/main" id="{0D96ABB7-39F3-40A0-B082-9B514CE99F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" y="1296"/>
              <a:ext cx="226" cy="174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200" dirty="0">
                  <a:latin typeface="+mn-lt"/>
                </a:rPr>
                <a:t>hit</a:t>
              </a:r>
            </a:p>
          </p:txBody>
        </p:sp>
      </p:grpSp>
      <p:grpSp>
        <p:nvGrpSpPr>
          <p:cNvPr id="73" name="Group 275">
            <a:extLst>
              <a:ext uri="{FF2B5EF4-FFF2-40B4-BE49-F238E27FC236}">
                <a16:creationId xmlns:a16="http://schemas.microsoft.com/office/drawing/2014/main" id="{9EBDBE67-9AE0-42AB-B125-C5B6DC469E5E}"/>
              </a:ext>
            </a:extLst>
          </p:cNvPr>
          <p:cNvGrpSpPr>
            <a:grpSpLocks/>
          </p:cNvGrpSpPr>
          <p:nvPr/>
        </p:nvGrpSpPr>
        <p:grpSpPr bwMode="auto">
          <a:xfrm>
            <a:off x="3333750" y="1632268"/>
            <a:ext cx="639763" cy="276225"/>
            <a:chOff x="1200" y="1152"/>
            <a:chExt cx="403" cy="174"/>
          </a:xfrm>
        </p:grpSpPr>
        <p:sp>
          <p:nvSpPr>
            <p:cNvPr id="74" name="Oval 250">
              <a:extLst>
                <a:ext uri="{FF2B5EF4-FFF2-40B4-BE49-F238E27FC236}">
                  <a16:creationId xmlns:a16="http://schemas.microsoft.com/office/drawing/2014/main" id="{3FDED57A-ABE5-472C-8BF0-58E4E40690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152"/>
              <a:ext cx="144" cy="144"/>
            </a:xfrm>
            <a:prstGeom prst="ellipse">
              <a:avLst/>
            </a:prstGeom>
            <a:solidFill>
              <a:srgbClr val="66FF3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/>
                <a:t>1</a:t>
              </a:r>
            </a:p>
          </p:txBody>
        </p:sp>
        <p:sp>
          <p:nvSpPr>
            <p:cNvPr id="75" name="Text Box 273">
              <a:extLst>
                <a:ext uri="{FF2B5EF4-FFF2-40B4-BE49-F238E27FC236}">
                  <a16:creationId xmlns:a16="http://schemas.microsoft.com/office/drawing/2014/main" id="{39E59FEE-E93D-4A91-8D72-9C437BF2E7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" y="1152"/>
              <a:ext cx="307" cy="174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200" dirty="0">
                  <a:latin typeface="+mn-lt"/>
                </a:rPr>
                <a:t>miss</a:t>
              </a:r>
            </a:p>
          </p:txBody>
        </p:sp>
      </p:grpSp>
      <p:grpSp>
        <p:nvGrpSpPr>
          <p:cNvPr id="76" name="Group 277">
            <a:extLst>
              <a:ext uri="{FF2B5EF4-FFF2-40B4-BE49-F238E27FC236}">
                <a16:creationId xmlns:a16="http://schemas.microsoft.com/office/drawing/2014/main" id="{5322E3CB-8407-4389-BC27-7E3D4AB20AEB}"/>
              </a:ext>
            </a:extLst>
          </p:cNvPr>
          <p:cNvGrpSpPr>
            <a:grpSpLocks/>
          </p:cNvGrpSpPr>
          <p:nvPr/>
        </p:nvGrpSpPr>
        <p:grpSpPr bwMode="auto">
          <a:xfrm>
            <a:off x="3333750" y="2089468"/>
            <a:ext cx="511175" cy="290512"/>
            <a:chOff x="1200" y="1440"/>
            <a:chExt cx="322" cy="183"/>
          </a:xfrm>
        </p:grpSpPr>
        <p:sp>
          <p:nvSpPr>
            <p:cNvPr id="77" name="Oval 252">
              <a:extLst>
                <a:ext uri="{FF2B5EF4-FFF2-40B4-BE49-F238E27FC236}">
                  <a16:creationId xmlns:a16="http://schemas.microsoft.com/office/drawing/2014/main" id="{DBFC8A15-E23D-4F08-8A9F-E97CB2CC77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" y="1440"/>
              <a:ext cx="144" cy="144"/>
            </a:xfrm>
            <a:prstGeom prst="ellipse">
              <a:avLst/>
            </a:prstGeom>
            <a:solidFill>
              <a:srgbClr val="66FF33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/>
                <a:t>3</a:t>
              </a:r>
            </a:p>
          </p:txBody>
        </p:sp>
        <p:sp>
          <p:nvSpPr>
            <p:cNvPr id="78" name="Text Box 274">
              <a:extLst>
                <a:ext uri="{FF2B5EF4-FFF2-40B4-BE49-F238E27FC236}">
                  <a16:creationId xmlns:a16="http://schemas.microsoft.com/office/drawing/2014/main" id="{9126E11D-EDE1-4B6E-B858-564FFFB6DE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" y="1449"/>
              <a:ext cx="226" cy="174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200" dirty="0">
                  <a:latin typeface="+mn-lt"/>
                </a:rPr>
                <a:t>hit</a:t>
              </a:r>
            </a:p>
          </p:txBody>
        </p:sp>
      </p:grpSp>
      <p:sp>
        <p:nvSpPr>
          <p:cNvPr id="79" name="TextBox 81">
            <a:extLst>
              <a:ext uri="{FF2B5EF4-FFF2-40B4-BE49-F238E27FC236}">
                <a16:creationId xmlns:a16="http://schemas.microsoft.com/office/drawing/2014/main" id="{B3930E49-978C-4C27-8589-E801C238A32E}"/>
              </a:ext>
            </a:extLst>
          </p:cNvPr>
          <p:cNvSpPr txBox="1"/>
          <p:nvPr/>
        </p:nvSpPr>
        <p:spPr>
          <a:xfrm>
            <a:off x="5784850" y="1527810"/>
            <a:ext cx="273685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srgbClr val="00B050"/>
                </a:solidFill>
                <a:latin typeface="+mn-ea"/>
                <a:ea typeface="+mn-ea"/>
              </a:rPr>
              <a:t>空间局部性</a:t>
            </a:r>
            <a:endParaRPr lang="zh-CN" altLang="en-US" b="1" dirty="0">
              <a:solidFill>
                <a:srgbClr val="00B050"/>
              </a:solidFill>
              <a:latin typeface="+mn-ea"/>
              <a:ea typeface="+mn-ea"/>
            </a:endParaRPr>
          </a:p>
        </p:txBody>
      </p:sp>
      <p:sp>
        <p:nvSpPr>
          <p:cNvPr id="80" name="Rectangle 6">
            <a:extLst>
              <a:ext uri="{FF2B5EF4-FFF2-40B4-BE49-F238E27FC236}">
                <a16:creationId xmlns:a16="http://schemas.microsoft.com/office/drawing/2014/main" id="{9CDE3DDD-9DB8-4711-9511-3F835D89D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9942" y="2229454"/>
            <a:ext cx="4886325" cy="961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x[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][j]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x[i+1][j]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间隔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MAXJ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个字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缺少顺序局部性，即步长为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的局部性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4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3" grpId="0" animBg="1"/>
      <p:bldP spid="79" grpId="0"/>
      <p:bldP spid="80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4792161" cy="737476"/>
            <a:chOff x="635243" y="278221"/>
            <a:chExt cx="4792161" cy="737475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707919"/>
              <a:ext cx="479216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Compiler Optimization——Loop Fusion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4134465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编译器优化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——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循环融合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39" name="Rectangle 4">
            <a:extLst>
              <a:ext uri="{FF2B5EF4-FFF2-40B4-BE49-F238E27FC236}">
                <a16:creationId xmlns:a16="http://schemas.microsoft.com/office/drawing/2014/main" id="{5D4A0607-3468-4F65-B256-DAC1048646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4322" y="4086684"/>
            <a:ext cx="3303790" cy="1631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0;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 MAXI;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++)</a:t>
            </a:r>
          </a:p>
          <a:p>
            <a:pPr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for (j = 0; j &lt; MAXJ; j++) {</a:t>
            </a:r>
          </a:p>
          <a:p>
            <a:pPr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a[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][j] =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(x[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][j]);</a:t>
            </a:r>
          </a:p>
          <a:p>
            <a:pPr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z[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][j] =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][j] * d[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];</a:t>
            </a:r>
          </a:p>
          <a:p>
            <a:pPr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</a:p>
        </p:txBody>
      </p:sp>
      <p:sp>
        <p:nvSpPr>
          <p:cNvPr id="41" name="Rectangle 5">
            <a:extLst>
              <a:ext uri="{FF2B5EF4-FFF2-40B4-BE49-F238E27FC236}">
                <a16:creationId xmlns:a16="http://schemas.microsoft.com/office/drawing/2014/main" id="{E1F36594-5155-4C48-8445-5CF8CB80E4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4322" y="2592846"/>
            <a:ext cx="3146695" cy="1016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0;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 MAXI;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++)</a:t>
            </a:r>
          </a:p>
          <a:p>
            <a:pPr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for (j = 0; j &lt; MAXJ; j++)</a:t>
            </a:r>
          </a:p>
          <a:p>
            <a:pPr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z[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][j] = 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lang="en-US" altLang="zh-CN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][j]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d[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]; </a:t>
            </a:r>
          </a:p>
        </p:txBody>
      </p:sp>
      <p:sp>
        <p:nvSpPr>
          <p:cNvPr id="42" name="Rectangle 6">
            <a:extLst>
              <a:ext uri="{FF2B5EF4-FFF2-40B4-BE49-F238E27FC236}">
                <a16:creationId xmlns:a16="http://schemas.microsoft.com/office/drawing/2014/main" id="{73887D9D-B979-457D-BC39-9C1DD1DB10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3542" y="1513346"/>
            <a:ext cx="5740600" cy="142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数组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在第二个循环读之前已经在第一个循环被写了一遍，这样</a:t>
            </a:r>
            <a:r>
              <a:rPr lang="zh-CN" altLang="en-US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大幅降低了其驻留在</a:t>
            </a:r>
            <a:r>
              <a:rPr lang="en-US" altLang="zh-CN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中的几率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（假设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的容量不足以放下整个数组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3" name="AutoShape 7">
            <a:extLst>
              <a:ext uri="{FF2B5EF4-FFF2-40B4-BE49-F238E27FC236}">
                <a16:creationId xmlns:a16="http://schemas.microsoft.com/office/drawing/2014/main" id="{F549CC95-721A-4E9D-BEA9-7F7216569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1960" y="3621546"/>
            <a:ext cx="368300" cy="368300"/>
          </a:xfrm>
          <a:prstGeom prst="downArrow">
            <a:avLst>
              <a:gd name="adj1" fmla="val 50000"/>
              <a:gd name="adj2" fmla="val 50005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>
              <a:noFill/>
            </a:endParaRPr>
          </a:p>
        </p:txBody>
      </p:sp>
      <p:sp>
        <p:nvSpPr>
          <p:cNvPr id="44" name="Rectangle 8">
            <a:extLst>
              <a:ext uri="{FF2B5EF4-FFF2-40B4-BE49-F238E27FC236}">
                <a16:creationId xmlns:a16="http://schemas.microsoft.com/office/drawing/2014/main" id="{EBBBCAB1-1665-4E46-8C5F-B0309E3312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4322" y="1584784"/>
            <a:ext cx="3217227" cy="1324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0;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 MAXI;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++)</a:t>
            </a:r>
          </a:p>
          <a:p>
            <a:pPr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for (j = 0; j &lt; MAXJ; j++) </a:t>
            </a:r>
          </a:p>
          <a:p>
            <a:pPr>
              <a:defRPr/>
            </a:pP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a[</a:t>
            </a:r>
            <a:r>
              <a:rPr lang="en-US" altLang="zh-CN" sz="2000" dirty="0" err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][j]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(x[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][j]);</a:t>
            </a:r>
          </a:p>
          <a:p>
            <a:pPr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</a:p>
        </p:txBody>
      </p:sp>
      <p:sp>
        <p:nvSpPr>
          <p:cNvPr id="45" name="Rectangle 9">
            <a:extLst>
              <a:ext uri="{FF2B5EF4-FFF2-40B4-BE49-F238E27FC236}">
                <a16:creationId xmlns:a16="http://schemas.microsoft.com/office/drawing/2014/main" id="{B7A8D417-FE13-4FE7-8F91-4312DAFDBE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2280" y="4020009"/>
            <a:ext cx="5681862" cy="961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将两个循环融合在一起，不但没有改变程序功能，还充分利用了数组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zh-CN" altLang="en-US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时间局部性</a:t>
            </a:r>
            <a:endParaRPr lang="en-US" altLang="zh-CN" sz="2000" b="1" dirty="0">
              <a:solidFill>
                <a:srgbClr val="0066FF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5" name="TextBox 81">
            <a:extLst>
              <a:ext uri="{FF2B5EF4-FFF2-40B4-BE49-F238E27FC236}">
                <a16:creationId xmlns:a16="http://schemas.microsoft.com/office/drawing/2014/main" id="{BFF2E468-ED61-4407-BBF3-BD32D665D0DF}"/>
              </a:ext>
            </a:extLst>
          </p:cNvPr>
          <p:cNvSpPr txBox="1"/>
          <p:nvPr/>
        </p:nvSpPr>
        <p:spPr>
          <a:xfrm>
            <a:off x="6465334" y="5344654"/>
            <a:ext cx="273685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srgbClr val="00B050"/>
                </a:solidFill>
                <a:latin typeface="+mn-ea"/>
              </a:rPr>
              <a:t>时间</a:t>
            </a:r>
            <a:r>
              <a:rPr lang="zh-CN" altLang="en-US" sz="2400" b="1" dirty="0">
                <a:solidFill>
                  <a:srgbClr val="00B050"/>
                </a:solidFill>
                <a:latin typeface="+mn-ea"/>
                <a:ea typeface="+mn-ea"/>
              </a:rPr>
              <a:t>局部性</a:t>
            </a:r>
            <a:endParaRPr lang="zh-CN" altLang="en-US" b="1" dirty="0">
              <a:solidFill>
                <a:srgbClr val="00B05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94038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2" grpId="0"/>
      <p:bldP spid="43" grpId="0" animBg="1"/>
      <p:bldP spid="45" grpId="0"/>
      <p:bldP spid="85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4792161" cy="737476"/>
            <a:chOff x="635243" y="278221"/>
            <a:chExt cx="4792161" cy="737475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707919"/>
              <a:ext cx="479216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Compiler Optimization——Loop Fusion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4134465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编译器优化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——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循环融合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2" name="Rectangle 85">
            <a:extLst>
              <a:ext uri="{FF2B5EF4-FFF2-40B4-BE49-F238E27FC236}">
                <a16:creationId xmlns:a16="http://schemas.microsoft.com/office/drawing/2014/main" id="{5D68A36C-179D-4A33-81E9-338E99EB5A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6151" y="5562600"/>
            <a:ext cx="533400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3" name="Rectangle 76">
            <a:extLst>
              <a:ext uri="{FF2B5EF4-FFF2-40B4-BE49-F238E27FC236}">
                <a16:creationId xmlns:a16="http://schemas.microsoft.com/office/drawing/2014/main" id="{0F83A286-CBA4-4E73-83BC-8909A0615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6551" y="1981200"/>
            <a:ext cx="533400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bg1">
                <a:lumMod val="85000"/>
              </a:schemeClr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4" name="Rectangle 73">
            <a:extLst>
              <a:ext uri="{FF2B5EF4-FFF2-40B4-BE49-F238E27FC236}">
                <a16:creationId xmlns:a16="http://schemas.microsoft.com/office/drawing/2014/main" id="{28A68221-0A06-4C6D-B62D-4D5DD17F45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0351" y="5334000"/>
            <a:ext cx="533400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5" name="Rectangle 72">
            <a:extLst>
              <a:ext uri="{FF2B5EF4-FFF2-40B4-BE49-F238E27FC236}">
                <a16:creationId xmlns:a16="http://schemas.microsoft.com/office/drawing/2014/main" id="{3CC0A827-F5D6-4AFD-9F4D-06DD013D43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6151" y="4114800"/>
            <a:ext cx="533400" cy="228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graphicFrame>
        <p:nvGraphicFramePr>
          <p:cNvPr id="16" name="Group 61">
            <a:extLst>
              <a:ext uri="{FF2B5EF4-FFF2-40B4-BE49-F238E27FC236}">
                <a16:creationId xmlns:a16="http://schemas.microsoft.com/office/drawing/2014/main" id="{C723A0B0-213A-4C48-94F6-839E79E68A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2096470"/>
              </p:ext>
            </p:extLst>
          </p:nvPr>
        </p:nvGraphicFramePr>
        <p:xfrm>
          <a:off x="2605551" y="2438400"/>
          <a:ext cx="5410200" cy="1024064"/>
        </p:xfrm>
        <a:graphic>
          <a:graphicData uri="http://schemas.openxmlformats.org/drawingml/2006/table">
            <a:tbl>
              <a:tblPr/>
              <a:tblGrid>
                <a:gridCol w="135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2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598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a[999,996][0]</a:t>
                      </a: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a[999,996][1]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a[999,996][2]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a[999,996][3]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98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a[999,997][0]</a:t>
                      </a: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a[999,997][1]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a[999,997][2]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a[999,997][3]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98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a[999,998][0]</a:t>
                      </a: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a[999,998][1]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a[999,998][2]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a[999,998][3]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98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a[999,999][0]</a:t>
                      </a:r>
                    </a:p>
                  </a:txBody>
                  <a:tcPr marT="45712" marB="4571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a[999,999][1]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a[999,999][2]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</a:rPr>
                        <a:t>a[999,999][3]</a:t>
                      </a:r>
                    </a:p>
                  </a:txBody>
                  <a:tcPr marT="45712" marB="4571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7" name="Rectangle 43">
            <a:extLst>
              <a:ext uri="{FF2B5EF4-FFF2-40B4-BE49-F238E27FC236}">
                <a16:creationId xmlns:a16="http://schemas.microsoft.com/office/drawing/2014/main" id="{AA7ECC6E-7F34-4B43-9569-3C4A5A0A19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5551" y="1495425"/>
            <a:ext cx="2398713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for (</a:t>
            </a:r>
            <a:r>
              <a:rPr lang="en-US" altLang="zh-CN" dirty="0" err="1">
                <a:ea typeface="宋体" panose="02010600030101010101" pitchFamily="2" charset="-122"/>
              </a:rPr>
              <a:t>i</a:t>
            </a:r>
            <a:r>
              <a:rPr lang="en-US" altLang="zh-CN" dirty="0">
                <a:ea typeface="宋体" panose="02010600030101010101" pitchFamily="2" charset="-122"/>
              </a:rPr>
              <a:t> = 0; </a:t>
            </a:r>
            <a:r>
              <a:rPr lang="en-US" altLang="zh-CN" dirty="0" err="1">
                <a:ea typeface="宋体" panose="02010600030101010101" pitchFamily="2" charset="-122"/>
              </a:rPr>
              <a:t>i</a:t>
            </a:r>
            <a:r>
              <a:rPr lang="en-US" altLang="zh-CN" dirty="0">
                <a:ea typeface="宋体" panose="02010600030101010101" pitchFamily="2" charset="-122"/>
              </a:rPr>
              <a:t> &lt; MAXI; </a:t>
            </a:r>
            <a:r>
              <a:rPr lang="en-US" altLang="zh-CN" dirty="0" err="1">
                <a:ea typeface="宋体" panose="02010600030101010101" pitchFamily="2" charset="-122"/>
              </a:rPr>
              <a:t>i</a:t>
            </a:r>
            <a:r>
              <a:rPr lang="en-US" altLang="zh-CN" dirty="0">
                <a:ea typeface="宋体" panose="02010600030101010101" pitchFamily="2" charset="-122"/>
              </a:rPr>
              <a:t>++)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    for (j = 0; j &lt; </a:t>
            </a:r>
            <a:r>
              <a:rPr lang="en-US" altLang="zh-CN" dirty="0" err="1">
                <a:ea typeface="宋体" panose="02010600030101010101" pitchFamily="2" charset="-122"/>
              </a:rPr>
              <a:t>MAXJ</a:t>
            </a:r>
            <a:r>
              <a:rPr lang="en-US" altLang="zh-CN" dirty="0">
                <a:ea typeface="宋体" panose="02010600030101010101" pitchFamily="2" charset="-122"/>
              </a:rPr>
              <a:t>; </a:t>
            </a:r>
            <a:r>
              <a:rPr lang="en-US" altLang="zh-CN" dirty="0" err="1">
                <a:ea typeface="宋体" panose="02010600030101010101" pitchFamily="2" charset="-122"/>
              </a:rPr>
              <a:t>j++</a:t>
            </a:r>
            <a:r>
              <a:rPr lang="en-US" altLang="zh-CN" dirty="0">
                <a:ea typeface="宋体" panose="02010600030101010101" pitchFamily="2" charset="-122"/>
              </a:rPr>
              <a:t>) 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       a[</a:t>
            </a:r>
            <a:r>
              <a:rPr lang="en-US" altLang="zh-CN" dirty="0" err="1">
                <a:ea typeface="宋体" panose="02010600030101010101" pitchFamily="2" charset="-122"/>
              </a:rPr>
              <a:t>i</a:t>
            </a:r>
            <a:r>
              <a:rPr lang="en-US" altLang="zh-CN" dirty="0">
                <a:ea typeface="宋体" panose="02010600030101010101" pitchFamily="2" charset="-122"/>
              </a:rPr>
              <a:t>][j] = cos(x[</a:t>
            </a:r>
            <a:r>
              <a:rPr lang="en-US" altLang="zh-CN" dirty="0" err="1">
                <a:ea typeface="宋体" panose="02010600030101010101" pitchFamily="2" charset="-122"/>
              </a:rPr>
              <a:t>i</a:t>
            </a:r>
            <a:r>
              <a:rPr lang="en-US" altLang="zh-CN" dirty="0">
                <a:ea typeface="宋体" panose="02010600030101010101" pitchFamily="2" charset="-122"/>
              </a:rPr>
              <a:t>][j]);</a:t>
            </a:r>
          </a:p>
          <a:p>
            <a:r>
              <a:rPr lang="en-US" altLang="zh-CN" dirty="0">
                <a:ea typeface="宋体" panose="02010600030101010101" pitchFamily="2" charset="-122"/>
              </a:rPr>
              <a:t>      </a:t>
            </a:r>
          </a:p>
        </p:txBody>
      </p:sp>
      <p:sp>
        <p:nvSpPr>
          <p:cNvPr id="18" name="Text Box 44">
            <a:extLst>
              <a:ext uri="{FF2B5EF4-FFF2-40B4-BE49-F238E27FC236}">
                <a16:creationId xmlns:a16="http://schemas.microsoft.com/office/drawing/2014/main" id="{A3182497-2814-4C01-8030-6CF2E798C4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7351" y="752167"/>
            <a:ext cx="4972836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示例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buFontTx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float a[1000000][4];</a:t>
            </a:r>
          </a:p>
          <a:p>
            <a:pPr>
              <a:buFontTx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MAXI = 1,000,000</a:t>
            </a:r>
          </a:p>
          <a:p>
            <a:pPr>
              <a:buFontTx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MAXJ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4</a:t>
            </a:r>
          </a:p>
          <a:p>
            <a:pPr>
              <a:buFontTx/>
              <a:buChar char="•"/>
            </a:pP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直接相联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，由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块组成，块大小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= 4</a:t>
            </a: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个数组元素</a:t>
            </a:r>
            <a:endParaRPr lang="en-US" altLang="zh-CN" sz="16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Text Box 45">
            <a:extLst>
              <a:ext uri="{FF2B5EF4-FFF2-40B4-BE49-F238E27FC236}">
                <a16:creationId xmlns:a16="http://schemas.microsoft.com/office/drawing/2014/main" id="{A6267917-9EA3-4844-9827-0059782F55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25352" y="2590799"/>
            <a:ext cx="211147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第一个循环结束后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中的内容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AutoShape 46">
            <a:extLst>
              <a:ext uri="{FF2B5EF4-FFF2-40B4-BE49-F238E27FC236}">
                <a16:creationId xmlns:a16="http://schemas.microsoft.com/office/drawing/2014/main" id="{6793BBC3-2A21-492A-9DFF-E6DE761AC9C9}"/>
              </a:ext>
            </a:extLst>
          </p:cNvPr>
          <p:cNvSpPr>
            <a:spLocks/>
          </p:cNvSpPr>
          <p:nvPr/>
        </p:nvSpPr>
        <p:spPr bwMode="auto">
          <a:xfrm>
            <a:off x="8320551" y="2438400"/>
            <a:ext cx="304800" cy="990600"/>
          </a:xfrm>
          <a:prstGeom prst="rightBrace">
            <a:avLst>
              <a:gd name="adj1" fmla="val 27083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4" name="Text Box 47">
            <a:extLst>
              <a:ext uri="{FF2B5EF4-FFF2-40B4-BE49-F238E27FC236}">
                <a16:creationId xmlns:a16="http://schemas.microsoft.com/office/drawing/2014/main" id="{134677F3-EED2-4F5E-9547-A92CD0865D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3551" y="2438400"/>
            <a:ext cx="7064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Set #0</a:t>
            </a:r>
          </a:p>
        </p:txBody>
      </p:sp>
      <p:sp>
        <p:nvSpPr>
          <p:cNvPr id="25" name="Text Box 48">
            <a:extLst>
              <a:ext uri="{FF2B5EF4-FFF2-40B4-BE49-F238E27FC236}">
                <a16:creationId xmlns:a16="http://schemas.microsoft.com/office/drawing/2014/main" id="{98852AA8-771E-4E7F-B873-BFC7494CD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3551" y="2667000"/>
            <a:ext cx="7064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Set #1</a:t>
            </a:r>
          </a:p>
        </p:txBody>
      </p:sp>
      <p:sp>
        <p:nvSpPr>
          <p:cNvPr id="26" name="Text Box 49">
            <a:extLst>
              <a:ext uri="{FF2B5EF4-FFF2-40B4-BE49-F238E27FC236}">
                <a16:creationId xmlns:a16="http://schemas.microsoft.com/office/drawing/2014/main" id="{E111871B-6EED-4821-AC0C-03C3EBE2E5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3551" y="2895600"/>
            <a:ext cx="7064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Set #2</a:t>
            </a:r>
          </a:p>
        </p:txBody>
      </p:sp>
      <p:sp>
        <p:nvSpPr>
          <p:cNvPr id="27" name="Text Box 50">
            <a:extLst>
              <a:ext uri="{FF2B5EF4-FFF2-40B4-BE49-F238E27FC236}">
                <a16:creationId xmlns:a16="http://schemas.microsoft.com/office/drawing/2014/main" id="{74438893-DECF-4C08-B49F-5BBDAE98C7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3551" y="3124200"/>
            <a:ext cx="706438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Set #3</a:t>
            </a:r>
          </a:p>
        </p:txBody>
      </p:sp>
      <p:sp>
        <p:nvSpPr>
          <p:cNvPr id="28" name="AutoShape 51">
            <a:extLst>
              <a:ext uri="{FF2B5EF4-FFF2-40B4-BE49-F238E27FC236}">
                <a16:creationId xmlns:a16="http://schemas.microsoft.com/office/drawing/2014/main" id="{6A05E1B5-B255-452E-9E2C-8985B21782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9351" y="2362200"/>
            <a:ext cx="5562600" cy="381000"/>
          </a:xfrm>
          <a:prstGeom prst="roundRect">
            <a:avLst>
              <a:gd name="adj" fmla="val 16667"/>
            </a:avLst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9" name="Text Box 52">
            <a:extLst>
              <a:ext uri="{FF2B5EF4-FFF2-40B4-BE49-F238E27FC236}">
                <a16:creationId xmlns:a16="http://schemas.microsoft.com/office/drawing/2014/main" id="{E8BAB190-EF03-47C6-A527-038CBDDA5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9951" y="2133600"/>
            <a:ext cx="7937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1 block</a:t>
            </a:r>
          </a:p>
        </p:txBody>
      </p:sp>
      <p:sp>
        <p:nvSpPr>
          <p:cNvPr id="30" name="Line 53">
            <a:extLst>
              <a:ext uri="{FF2B5EF4-FFF2-40B4-BE49-F238E27FC236}">
                <a16:creationId xmlns:a16="http://schemas.microsoft.com/office/drawing/2014/main" id="{DC4552F6-0DA1-4EBD-9624-445C77E9C57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77551" y="2286000"/>
            <a:ext cx="228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" name="Line 54">
            <a:extLst>
              <a:ext uri="{FF2B5EF4-FFF2-40B4-BE49-F238E27FC236}">
                <a16:creationId xmlns:a16="http://schemas.microsoft.com/office/drawing/2014/main" id="{811C77A6-90B1-410C-A9FB-C2842739C4B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25151" y="2286000"/>
            <a:ext cx="152400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" name="Rectangle 62">
            <a:extLst>
              <a:ext uri="{FF2B5EF4-FFF2-40B4-BE49-F238E27FC236}">
                <a16:creationId xmlns:a16="http://schemas.microsoft.com/office/drawing/2014/main" id="{828BB9DA-364A-4F8A-BE3C-59BFAAC50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2051" y="3657600"/>
            <a:ext cx="234950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 for (i = 0; i &lt; MAXI; i++)</a:t>
            </a:r>
          </a:p>
          <a:p>
            <a:r>
              <a:rPr lang="en-US" altLang="zh-CN">
                <a:ea typeface="宋体" panose="02010600030101010101" pitchFamily="2" charset="-122"/>
              </a:rPr>
              <a:t>    for (j = 0; j &lt; MAXJ; j++)</a:t>
            </a:r>
          </a:p>
          <a:p>
            <a:r>
              <a:rPr lang="en-US" altLang="zh-CN">
                <a:ea typeface="宋体" panose="02010600030101010101" pitchFamily="2" charset="-122"/>
              </a:rPr>
              <a:t>        z[i][j] =</a:t>
            </a:r>
            <a:r>
              <a:rPr lang="en-US" altLang="zh-CN" i="1">
                <a:ea typeface="宋体" panose="02010600030101010101" pitchFamily="2" charset="-122"/>
              </a:rPr>
              <a:t> </a:t>
            </a:r>
            <a:r>
              <a:rPr lang="en-US" altLang="zh-CN">
                <a:ea typeface="宋体" panose="02010600030101010101" pitchFamily="2" charset="-122"/>
              </a:rPr>
              <a:t>a[i][j] * d[i];</a:t>
            </a:r>
            <a:r>
              <a:rPr lang="en-US" altLang="zh-CN" i="1"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33" name="Line 67">
            <a:extLst>
              <a:ext uri="{FF2B5EF4-FFF2-40B4-BE49-F238E27FC236}">
                <a16:creationId xmlns:a16="http://schemas.microsoft.com/office/drawing/2014/main" id="{CA616140-9951-4E02-B873-9D623DD6F5D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67551" y="4343400"/>
            <a:ext cx="2286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" name="Line 68">
            <a:extLst>
              <a:ext uri="{FF2B5EF4-FFF2-40B4-BE49-F238E27FC236}">
                <a16:creationId xmlns:a16="http://schemas.microsoft.com/office/drawing/2014/main" id="{32C2200F-1F89-4DAC-AE4F-76E0F20E344A}"/>
              </a:ext>
            </a:extLst>
          </p:cNvPr>
          <p:cNvSpPr>
            <a:spLocks noChangeShapeType="1"/>
          </p:cNvSpPr>
          <p:nvPr/>
        </p:nvSpPr>
        <p:spPr bwMode="auto">
          <a:xfrm>
            <a:off x="2376951" y="4495800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" name="Line 70">
            <a:extLst>
              <a:ext uri="{FF2B5EF4-FFF2-40B4-BE49-F238E27FC236}">
                <a16:creationId xmlns:a16="http://schemas.microsoft.com/office/drawing/2014/main" id="{BDA6D71F-DF83-4FE6-9B5C-66148752FA12}"/>
              </a:ext>
            </a:extLst>
          </p:cNvPr>
          <p:cNvSpPr>
            <a:spLocks noChangeShapeType="1"/>
          </p:cNvSpPr>
          <p:nvPr/>
        </p:nvSpPr>
        <p:spPr bwMode="auto">
          <a:xfrm>
            <a:off x="1691151" y="4724400"/>
            <a:ext cx="9144000" cy="0"/>
          </a:xfrm>
          <a:prstGeom prst="line">
            <a:avLst/>
          </a:prstGeom>
          <a:noFill/>
          <a:ln w="28575">
            <a:solidFill>
              <a:srgbClr val="0066FF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" name="Rectangle 71">
            <a:extLst>
              <a:ext uri="{FF2B5EF4-FFF2-40B4-BE49-F238E27FC236}">
                <a16:creationId xmlns:a16="http://schemas.microsoft.com/office/drawing/2014/main" id="{A4613004-37D9-400C-B245-21C18B443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5551" y="4876800"/>
            <a:ext cx="2468563" cy="115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for (i = 0; i &lt; MAXI; i++)</a:t>
            </a:r>
          </a:p>
          <a:p>
            <a:r>
              <a:rPr lang="en-US" altLang="zh-CN">
                <a:ea typeface="宋体" panose="02010600030101010101" pitchFamily="2" charset="-122"/>
              </a:rPr>
              <a:t>    for (j = 0; j &lt; MAXJ; j++) {</a:t>
            </a:r>
          </a:p>
          <a:p>
            <a:r>
              <a:rPr lang="en-US" altLang="zh-CN">
                <a:ea typeface="宋体" panose="02010600030101010101" pitchFamily="2" charset="-122"/>
              </a:rPr>
              <a:t>      a[i][j] = cos(x[i][j]);</a:t>
            </a:r>
          </a:p>
          <a:p>
            <a:r>
              <a:rPr lang="en-US" altLang="zh-CN">
                <a:ea typeface="宋体" panose="02010600030101010101" pitchFamily="2" charset="-122"/>
              </a:rPr>
              <a:t>      z[i][j] =</a:t>
            </a:r>
            <a:r>
              <a:rPr lang="en-US" altLang="zh-CN" i="1">
                <a:ea typeface="宋体" panose="02010600030101010101" pitchFamily="2" charset="-122"/>
              </a:rPr>
              <a:t> </a:t>
            </a:r>
            <a:r>
              <a:rPr lang="en-US" altLang="zh-CN">
                <a:ea typeface="宋体" panose="02010600030101010101" pitchFamily="2" charset="-122"/>
              </a:rPr>
              <a:t>a[i][j] * d[i];</a:t>
            </a:r>
          </a:p>
          <a:p>
            <a:r>
              <a:rPr lang="en-US" altLang="zh-CN">
                <a:ea typeface="宋体" panose="02010600030101010101" pitchFamily="2" charset="-122"/>
              </a:rPr>
              <a:t>    }</a:t>
            </a:r>
          </a:p>
        </p:txBody>
      </p:sp>
      <p:sp>
        <p:nvSpPr>
          <p:cNvPr id="37" name="Text Box 77">
            <a:extLst>
              <a:ext uri="{FF2B5EF4-FFF2-40B4-BE49-F238E27FC236}">
                <a16:creationId xmlns:a16="http://schemas.microsoft.com/office/drawing/2014/main" id="{03D46CF3-5F82-410E-88B8-5EEA8A9327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2739" y="1676400"/>
            <a:ext cx="760412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200">
                <a:ea typeface="宋体" panose="02010600030101010101" pitchFamily="2" charset="-122"/>
              </a:rPr>
              <a:t>always </a:t>
            </a:r>
            <a:br>
              <a:rPr lang="en-US" altLang="zh-CN" sz="1200">
                <a:ea typeface="宋体" panose="02010600030101010101" pitchFamily="2" charset="-122"/>
              </a:rPr>
            </a:br>
            <a:r>
              <a:rPr lang="en-US" altLang="zh-CN" sz="1200">
                <a:ea typeface="宋体" panose="02010600030101010101" pitchFamily="2" charset="-122"/>
              </a:rPr>
              <a:t>miss on</a:t>
            </a:r>
          </a:p>
          <a:p>
            <a:r>
              <a:rPr lang="en-US" altLang="zh-CN" sz="1200">
                <a:ea typeface="宋体" panose="02010600030101010101" pitchFamily="2" charset="-122"/>
              </a:rPr>
              <a:t>a[i][0]</a:t>
            </a:r>
          </a:p>
        </p:txBody>
      </p:sp>
      <p:sp>
        <p:nvSpPr>
          <p:cNvPr id="38" name="Line 79">
            <a:extLst>
              <a:ext uri="{FF2B5EF4-FFF2-40B4-BE49-F238E27FC236}">
                <a16:creationId xmlns:a16="http://schemas.microsoft.com/office/drawing/2014/main" id="{3E186728-1CB1-40AD-95FB-5438252044D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00751" y="2133600"/>
            <a:ext cx="685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" name="Text Box 80">
            <a:extLst>
              <a:ext uri="{FF2B5EF4-FFF2-40B4-BE49-F238E27FC236}">
                <a16:creationId xmlns:a16="http://schemas.microsoft.com/office/drawing/2014/main" id="{07F10D82-DBE8-4147-8C9E-262E0C1321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151" y="3810000"/>
            <a:ext cx="760413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200">
                <a:ea typeface="宋体" panose="02010600030101010101" pitchFamily="2" charset="-122"/>
              </a:rPr>
              <a:t>always </a:t>
            </a:r>
            <a:br>
              <a:rPr lang="en-US" altLang="zh-CN" sz="1200">
                <a:ea typeface="宋体" panose="02010600030101010101" pitchFamily="2" charset="-122"/>
              </a:rPr>
            </a:br>
            <a:r>
              <a:rPr lang="en-US" altLang="zh-CN" sz="1200">
                <a:ea typeface="宋体" panose="02010600030101010101" pitchFamily="2" charset="-122"/>
              </a:rPr>
              <a:t>miss on</a:t>
            </a:r>
          </a:p>
          <a:p>
            <a:r>
              <a:rPr lang="en-US" altLang="zh-CN" sz="1200">
                <a:ea typeface="宋体" panose="02010600030101010101" pitchFamily="2" charset="-122"/>
              </a:rPr>
              <a:t>a[i][0]</a:t>
            </a:r>
          </a:p>
        </p:txBody>
      </p:sp>
      <p:sp>
        <p:nvSpPr>
          <p:cNvPr id="47" name="Line 82">
            <a:extLst>
              <a:ext uri="{FF2B5EF4-FFF2-40B4-BE49-F238E27FC236}">
                <a16:creationId xmlns:a16="http://schemas.microsoft.com/office/drawing/2014/main" id="{D9A4D939-A298-42F5-8945-4F923623E765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4551" y="4343400"/>
            <a:ext cx="1524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8" name="Text Box 83">
            <a:extLst>
              <a:ext uri="{FF2B5EF4-FFF2-40B4-BE49-F238E27FC236}">
                <a16:creationId xmlns:a16="http://schemas.microsoft.com/office/drawing/2014/main" id="{47811707-5350-477B-BBB7-3F85EA0ED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2739" y="5029200"/>
            <a:ext cx="760412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200">
                <a:ea typeface="宋体" panose="02010600030101010101" pitchFamily="2" charset="-122"/>
              </a:rPr>
              <a:t>always </a:t>
            </a:r>
            <a:br>
              <a:rPr lang="en-US" altLang="zh-CN" sz="1200">
                <a:ea typeface="宋体" panose="02010600030101010101" pitchFamily="2" charset="-122"/>
              </a:rPr>
            </a:br>
            <a:r>
              <a:rPr lang="en-US" altLang="zh-CN" sz="1200">
                <a:ea typeface="宋体" panose="02010600030101010101" pitchFamily="2" charset="-122"/>
              </a:rPr>
              <a:t>miss on</a:t>
            </a:r>
          </a:p>
          <a:p>
            <a:r>
              <a:rPr lang="en-US" altLang="zh-CN" sz="1200">
                <a:ea typeface="宋体" panose="02010600030101010101" pitchFamily="2" charset="-122"/>
              </a:rPr>
              <a:t>a[i][0]</a:t>
            </a:r>
          </a:p>
        </p:txBody>
      </p:sp>
      <p:sp>
        <p:nvSpPr>
          <p:cNvPr id="49" name="Line 84">
            <a:extLst>
              <a:ext uri="{FF2B5EF4-FFF2-40B4-BE49-F238E27FC236}">
                <a16:creationId xmlns:a16="http://schemas.microsoft.com/office/drawing/2014/main" id="{8B5F548E-CE58-4F88-BE89-6D03B4B2E80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00751" y="5486400"/>
            <a:ext cx="609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" name="Text Box 86">
            <a:extLst>
              <a:ext uri="{FF2B5EF4-FFF2-40B4-BE49-F238E27FC236}">
                <a16:creationId xmlns:a16="http://schemas.microsoft.com/office/drawing/2014/main" id="{DEB0CC79-0ECC-439E-BCA0-07CE8A5FF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151" y="5715000"/>
            <a:ext cx="725488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200">
                <a:ea typeface="宋体" panose="02010600030101010101" pitchFamily="2" charset="-122"/>
              </a:rPr>
              <a:t>always </a:t>
            </a:r>
            <a:br>
              <a:rPr lang="en-US" altLang="zh-CN" sz="1200">
                <a:ea typeface="宋体" panose="02010600030101010101" pitchFamily="2" charset="-122"/>
              </a:rPr>
            </a:br>
            <a:r>
              <a:rPr lang="en-US" altLang="zh-CN" sz="1200">
                <a:ea typeface="宋体" panose="02010600030101010101" pitchFamily="2" charset="-122"/>
              </a:rPr>
              <a:t>hit on</a:t>
            </a:r>
          </a:p>
          <a:p>
            <a:r>
              <a:rPr lang="en-US" altLang="zh-CN" sz="1200">
                <a:ea typeface="宋体" panose="02010600030101010101" pitchFamily="2" charset="-122"/>
              </a:rPr>
              <a:t>a[i][j]</a:t>
            </a:r>
          </a:p>
        </p:txBody>
      </p:sp>
      <p:sp>
        <p:nvSpPr>
          <p:cNvPr id="51" name="Line 87">
            <a:extLst>
              <a:ext uri="{FF2B5EF4-FFF2-40B4-BE49-F238E27FC236}">
                <a16:creationId xmlns:a16="http://schemas.microsoft.com/office/drawing/2014/main" id="{39B9E4CE-B124-4C08-A052-A22D19066E6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67551" y="5791200"/>
            <a:ext cx="228600" cy="381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2" name="Line 88">
            <a:extLst>
              <a:ext uri="{FF2B5EF4-FFF2-40B4-BE49-F238E27FC236}">
                <a16:creationId xmlns:a16="http://schemas.microsoft.com/office/drawing/2014/main" id="{41404488-C589-4F14-9CD2-DB208EAFBD94}"/>
              </a:ext>
            </a:extLst>
          </p:cNvPr>
          <p:cNvSpPr>
            <a:spLocks noChangeShapeType="1"/>
          </p:cNvSpPr>
          <p:nvPr/>
        </p:nvSpPr>
        <p:spPr bwMode="auto">
          <a:xfrm>
            <a:off x="2376951" y="6172200"/>
            <a:ext cx="990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3" name="Line 89">
            <a:extLst>
              <a:ext uri="{FF2B5EF4-FFF2-40B4-BE49-F238E27FC236}">
                <a16:creationId xmlns:a16="http://schemas.microsoft.com/office/drawing/2014/main" id="{FDEBCA90-F522-4875-8CDA-72811C13DD53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4551" y="6019800"/>
            <a:ext cx="15240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4" name="Text Box 90">
            <a:extLst>
              <a:ext uri="{FF2B5EF4-FFF2-40B4-BE49-F238E27FC236}">
                <a16:creationId xmlns:a16="http://schemas.microsoft.com/office/drawing/2014/main" id="{694ACB74-7BAF-4728-AC9D-0683BCF72D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7876" y="3973513"/>
            <a:ext cx="349005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2,000,000 misses total (</a:t>
            </a: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仅考虑数组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a)</a:t>
            </a:r>
          </a:p>
        </p:txBody>
      </p:sp>
      <p:sp>
        <p:nvSpPr>
          <p:cNvPr id="55" name="AutoShape 91">
            <a:extLst>
              <a:ext uri="{FF2B5EF4-FFF2-40B4-BE49-F238E27FC236}">
                <a16:creationId xmlns:a16="http://schemas.microsoft.com/office/drawing/2014/main" id="{99CA373F-0DF4-42F8-9527-9DC132A7F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4151" y="3886200"/>
            <a:ext cx="609600" cy="228600"/>
          </a:xfrm>
          <a:prstGeom prst="lightningBolt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6" name="Text Box 92">
            <a:extLst>
              <a:ext uri="{FF2B5EF4-FFF2-40B4-BE49-F238E27FC236}">
                <a16:creationId xmlns:a16="http://schemas.microsoft.com/office/drawing/2014/main" id="{88CC4F78-1647-43E3-BD33-9C20D41B30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3751" y="5334000"/>
            <a:ext cx="338746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1,000,000 misses total (</a:t>
            </a: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仅考虑数组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a)</a:t>
            </a:r>
          </a:p>
        </p:txBody>
      </p:sp>
      <p:sp>
        <p:nvSpPr>
          <p:cNvPr id="57" name="AutoShape 93">
            <a:extLst>
              <a:ext uri="{FF2B5EF4-FFF2-40B4-BE49-F238E27FC236}">
                <a16:creationId xmlns:a16="http://schemas.microsoft.com/office/drawing/2014/main" id="{F364047A-97D4-4281-B452-738583274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0026" y="5246688"/>
            <a:ext cx="609600" cy="228600"/>
          </a:xfrm>
          <a:prstGeom prst="lightningBolt">
            <a:avLst/>
          </a:prstGeom>
          <a:solidFill>
            <a:srgbClr val="FFFF00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8" name="Text Box 94">
            <a:extLst>
              <a:ext uri="{FF2B5EF4-FFF2-40B4-BE49-F238E27FC236}">
                <a16:creationId xmlns:a16="http://schemas.microsoft.com/office/drawing/2014/main" id="{BE2363E8-9124-49AE-B887-E7E85B9507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1458" y="5943600"/>
            <a:ext cx="276710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注意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zh-CN" altLang="en-US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忽略其他数组的影响</a:t>
            </a:r>
            <a:r>
              <a:rPr lang="en-US" altLang="zh-CN" sz="1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04683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4074407" cy="757139"/>
            <a:chOff x="635243" y="278221"/>
            <a:chExt cx="4074407" cy="757138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727582"/>
              <a:ext cx="407440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Compiler Optimization——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分块</a:t>
              </a:r>
              <a:endParaRPr lang="en-US" altLang="zh-CN" sz="1400" spc="151" dirty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3416320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编译器优化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——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分块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pSp>
        <p:nvGrpSpPr>
          <p:cNvPr id="43" name="Group 251">
            <a:extLst>
              <a:ext uri="{FF2B5EF4-FFF2-40B4-BE49-F238E27FC236}">
                <a16:creationId xmlns:a16="http://schemas.microsoft.com/office/drawing/2014/main" id="{E6E2BCC9-85CA-4B27-BC38-D2C0F36A0346}"/>
              </a:ext>
            </a:extLst>
          </p:cNvPr>
          <p:cNvGrpSpPr>
            <a:grpSpLocks/>
          </p:cNvGrpSpPr>
          <p:nvPr/>
        </p:nvGrpSpPr>
        <p:grpSpPr bwMode="auto">
          <a:xfrm>
            <a:off x="6819420" y="2277625"/>
            <a:ext cx="1066800" cy="1263652"/>
            <a:chOff x="3312" y="1268"/>
            <a:chExt cx="672" cy="796"/>
          </a:xfrm>
        </p:grpSpPr>
        <p:sp>
          <p:nvSpPr>
            <p:cNvPr id="44" name="Rectangle 236">
              <a:extLst>
                <a:ext uri="{FF2B5EF4-FFF2-40B4-BE49-F238E27FC236}">
                  <a16:creationId xmlns:a16="http://schemas.microsoft.com/office/drawing/2014/main" id="{26CB96BE-B151-46BB-AF7A-324BA5237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1392"/>
              <a:ext cx="672" cy="67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zh-CN" altLang="zh-CN" dirty="0">
                <a:ea typeface="宋体" panose="02010600030101010101" pitchFamily="2" charset="-122"/>
              </a:endParaRPr>
            </a:p>
          </p:txBody>
        </p:sp>
        <p:sp>
          <p:nvSpPr>
            <p:cNvPr id="45" name="Text Box 250">
              <a:extLst>
                <a:ext uri="{FF2B5EF4-FFF2-40B4-BE49-F238E27FC236}">
                  <a16:creationId xmlns:a16="http://schemas.microsoft.com/office/drawing/2014/main" id="{17950F28-B074-4FAD-B60A-3BC1489F8D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6" y="1268"/>
              <a:ext cx="42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cache</a:t>
              </a:r>
            </a:p>
          </p:txBody>
        </p:sp>
      </p:grpSp>
      <p:sp>
        <p:nvSpPr>
          <p:cNvPr id="59" name="Rectangle 238">
            <a:extLst>
              <a:ext uri="{FF2B5EF4-FFF2-40B4-BE49-F238E27FC236}">
                <a16:creationId xmlns:a16="http://schemas.microsoft.com/office/drawing/2014/main" id="{CDAA3D19-3E9B-46FB-8880-AB4C20502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8450" y="5793659"/>
            <a:ext cx="3044211" cy="762000"/>
          </a:xfrm>
          <a:prstGeom prst="rect">
            <a:avLst/>
          </a:prstGeom>
          <a:gradFill flip="none" rotWithShape="1">
            <a:gsLst>
              <a:gs pos="0">
                <a:srgbClr val="66FF33">
                  <a:tint val="66000"/>
                  <a:satMod val="160000"/>
                </a:srgbClr>
              </a:gs>
              <a:gs pos="50000">
                <a:srgbClr val="66FF33">
                  <a:tint val="44500"/>
                  <a:satMod val="160000"/>
                </a:srgbClr>
              </a:gs>
              <a:gs pos="100000">
                <a:srgbClr val="66FF33">
                  <a:tint val="23500"/>
                  <a:satMod val="160000"/>
                </a:srgbClr>
              </a:gs>
            </a:gsLst>
            <a:lin ang="13500000" scaled="1"/>
            <a:tileRect/>
          </a:gra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0" name="Rectangle 232">
            <a:extLst>
              <a:ext uri="{FF2B5EF4-FFF2-40B4-BE49-F238E27FC236}">
                <a16:creationId xmlns:a16="http://schemas.microsoft.com/office/drawing/2014/main" id="{399839A7-0EBE-4B04-8D96-F70D30DD8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4270" y="4490886"/>
            <a:ext cx="444858" cy="2294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1" name="Rectangle 4">
            <a:extLst>
              <a:ext uri="{FF2B5EF4-FFF2-40B4-BE49-F238E27FC236}">
                <a16:creationId xmlns:a16="http://schemas.microsoft.com/office/drawing/2014/main" id="{BD733D5C-AAC1-49BD-8A6E-C75357AEE8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737" y="2567656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2" name="Rectangle 5">
            <a:extLst>
              <a:ext uri="{FF2B5EF4-FFF2-40B4-BE49-F238E27FC236}">
                <a16:creationId xmlns:a16="http://schemas.microsoft.com/office/drawing/2014/main" id="{E11AF732-94A1-4718-8AE4-D5BB271E80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2337" y="2567656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3" name="Rectangle 6">
            <a:extLst>
              <a:ext uri="{FF2B5EF4-FFF2-40B4-BE49-F238E27FC236}">
                <a16:creationId xmlns:a16="http://schemas.microsoft.com/office/drawing/2014/main" id="{724251CD-A536-47AC-8F5D-512B50EB5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0937" y="2567656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4" name="Rectangle 7">
            <a:extLst>
              <a:ext uri="{FF2B5EF4-FFF2-40B4-BE49-F238E27FC236}">
                <a16:creationId xmlns:a16="http://schemas.microsoft.com/office/drawing/2014/main" id="{3B1AA09E-DBF0-4092-B22F-A166188C7A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9537" y="2567656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5" name="Rectangle 8">
            <a:extLst>
              <a:ext uri="{FF2B5EF4-FFF2-40B4-BE49-F238E27FC236}">
                <a16:creationId xmlns:a16="http://schemas.microsoft.com/office/drawing/2014/main" id="{5B497F1A-9569-40F4-8C1E-4C3EAD6F4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8137" y="2567656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6" name="Rectangle 9">
            <a:extLst>
              <a:ext uri="{FF2B5EF4-FFF2-40B4-BE49-F238E27FC236}">
                <a16:creationId xmlns:a16="http://schemas.microsoft.com/office/drawing/2014/main" id="{FFA6BAF4-A967-4445-A4DF-F15D927BE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6737" y="2567656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7" name="Rectangle 10">
            <a:extLst>
              <a:ext uri="{FF2B5EF4-FFF2-40B4-BE49-F238E27FC236}">
                <a16:creationId xmlns:a16="http://schemas.microsoft.com/office/drawing/2014/main" id="{E054AC56-60D2-493E-BBB2-7241F05B03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5337" y="2567656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8" name="Rectangle 11">
            <a:extLst>
              <a:ext uri="{FF2B5EF4-FFF2-40B4-BE49-F238E27FC236}">
                <a16:creationId xmlns:a16="http://schemas.microsoft.com/office/drawing/2014/main" id="{8E141B2B-9793-4C97-A15D-F579C76E4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3937" y="2567656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9" name="Rectangle 12">
            <a:extLst>
              <a:ext uri="{FF2B5EF4-FFF2-40B4-BE49-F238E27FC236}">
                <a16:creationId xmlns:a16="http://schemas.microsoft.com/office/drawing/2014/main" id="{589B7BCE-A811-469C-B6EC-732F92455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737" y="2796256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70" name="Rectangle 13">
            <a:extLst>
              <a:ext uri="{FF2B5EF4-FFF2-40B4-BE49-F238E27FC236}">
                <a16:creationId xmlns:a16="http://schemas.microsoft.com/office/drawing/2014/main" id="{C34A1C80-DCED-4C53-9857-559D53567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2337" y="2796256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71" name="Rectangle 14">
            <a:extLst>
              <a:ext uri="{FF2B5EF4-FFF2-40B4-BE49-F238E27FC236}">
                <a16:creationId xmlns:a16="http://schemas.microsoft.com/office/drawing/2014/main" id="{BF8BF36E-DECD-42B0-A678-72EF2C95F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0937" y="2796256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72" name="Rectangle 15">
            <a:extLst>
              <a:ext uri="{FF2B5EF4-FFF2-40B4-BE49-F238E27FC236}">
                <a16:creationId xmlns:a16="http://schemas.microsoft.com/office/drawing/2014/main" id="{7385F041-F562-464D-9DA2-C0D288740B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9537" y="2796256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73" name="Rectangle 16">
            <a:extLst>
              <a:ext uri="{FF2B5EF4-FFF2-40B4-BE49-F238E27FC236}">
                <a16:creationId xmlns:a16="http://schemas.microsoft.com/office/drawing/2014/main" id="{70946D92-F307-4DF0-9931-DE7482936F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8137" y="2796256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74" name="Rectangle 17">
            <a:extLst>
              <a:ext uri="{FF2B5EF4-FFF2-40B4-BE49-F238E27FC236}">
                <a16:creationId xmlns:a16="http://schemas.microsoft.com/office/drawing/2014/main" id="{10826B77-A46D-4186-9048-949C1DA97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6737" y="2796256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75" name="Rectangle 18">
            <a:extLst>
              <a:ext uri="{FF2B5EF4-FFF2-40B4-BE49-F238E27FC236}">
                <a16:creationId xmlns:a16="http://schemas.microsoft.com/office/drawing/2014/main" id="{3647BA60-EA09-4CE5-B60A-0D4DADFA1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5337" y="2796256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76" name="Rectangle 19">
            <a:extLst>
              <a:ext uri="{FF2B5EF4-FFF2-40B4-BE49-F238E27FC236}">
                <a16:creationId xmlns:a16="http://schemas.microsoft.com/office/drawing/2014/main" id="{4AF2F58C-3D6D-4150-9C2A-2AD1AE776E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3937" y="2796256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77" name="Rectangle 20">
            <a:extLst>
              <a:ext uri="{FF2B5EF4-FFF2-40B4-BE49-F238E27FC236}">
                <a16:creationId xmlns:a16="http://schemas.microsoft.com/office/drawing/2014/main" id="{D1C10AD2-4C30-44BD-8EFA-D367A9B080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737" y="3024856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78" name="Rectangle 21">
            <a:extLst>
              <a:ext uri="{FF2B5EF4-FFF2-40B4-BE49-F238E27FC236}">
                <a16:creationId xmlns:a16="http://schemas.microsoft.com/office/drawing/2014/main" id="{46CBF5EF-6ECB-40FA-B7A2-31098147EC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2337" y="3024856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79" name="Rectangle 22">
            <a:extLst>
              <a:ext uri="{FF2B5EF4-FFF2-40B4-BE49-F238E27FC236}">
                <a16:creationId xmlns:a16="http://schemas.microsoft.com/office/drawing/2014/main" id="{0A3C436E-52B8-41CF-AE1A-2862C855A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0937" y="3024856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D3073D71-F350-4B4D-8913-FBEAC66FB6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9537" y="3024856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81" name="Rectangle 24">
            <a:extLst>
              <a:ext uri="{FF2B5EF4-FFF2-40B4-BE49-F238E27FC236}">
                <a16:creationId xmlns:a16="http://schemas.microsoft.com/office/drawing/2014/main" id="{2713D2FB-F259-42BF-A7CA-71C3836DD5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8137" y="3024856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82" name="Rectangle 25">
            <a:extLst>
              <a:ext uri="{FF2B5EF4-FFF2-40B4-BE49-F238E27FC236}">
                <a16:creationId xmlns:a16="http://schemas.microsoft.com/office/drawing/2014/main" id="{95DA1561-1652-40C2-AB00-68E5B78EDC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6737" y="3024856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83" name="Rectangle 26">
            <a:extLst>
              <a:ext uri="{FF2B5EF4-FFF2-40B4-BE49-F238E27FC236}">
                <a16:creationId xmlns:a16="http://schemas.microsoft.com/office/drawing/2014/main" id="{13B4BD6D-A311-4374-85BA-9A05C1588A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5337" y="3024856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84" name="Rectangle 27">
            <a:extLst>
              <a:ext uri="{FF2B5EF4-FFF2-40B4-BE49-F238E27FC236}">
                <a16:creationId xmlns:a16="http://schemas.microsoft.com/office/drawing/2014/main" id="{34851F5F-A7F3-4154-99EA-8B5969E55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3937" y="3024856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85" name="Rectangle 28">
            <a:extLst>
              <a:ext uri="{FF2B5EF4-FFF2-40B4-BE49-F238E27FC236}">
                <a16:creationId xmlns:a16="http://schemas.microsoft.com/office/drawing/2014/main" id="{C828B5A3-1172-4C7C-80D2-90F9925B0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737" y="3253456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86" name="Rectangle 29">
            <a:extLst>
              <a:ext uri="{FF2B5EF4-FFF2-40B4-BE49-F238E27FC236}">
                <a16:creationId xmlns:a16="http://schemas.microsoft.com/office/drawing/2014/main" id="{C9F31978-959A-4AA8-868C-02A01E67F8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2337" y="3253456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87" name="Rectangle 30">
            <a:extLst>
              <a:ext uri="{FF2B5EF4-FFF2-40B4-BE49-F238E27FC236}">
                <a16:creationId xmlns:a16="http://schemas.microsoft.com/office/drawing/2014/main" id="{D6399DF6-4F02-4FD6-8EBD-6D3CC7394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0937" y="3253456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88" name="Rectangle 31">
            <a:extLst>
              <a:ext uri="{FF2B5EF4-FFF2-40B4-BE49-F238E27FC236}">
                <a16:creationId xmlns:a16="http://schemas.microsoft.com/office/drawing/2014/main" id="{6E532489-E784-451E-9B71-48B98267BB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9537" y="3253456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89" name="Rectangle 32">
            <a:extLst>
              <a:ext uri="{FF2B5EF4-FFF2-40B4-BE49-F238E27FC236}">
                <a16:creationId xmlns:a16="http://schemas.microsoft.com/office/drawing/2014/main" id="{ADE7A90A-D225-45D3-A665-F9210C5C6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8137" y="3253456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90" name="Rectangle 33">
            <a:extLst>
              <a:ext uri="{FF2B5EF4-FFF2-40B4-BE49-F238E27FC236}">
                <a16:creationId xmlns:a16="http://schemas.microsoft.com/office/drawing/2014/main" id="{BA551B6F-B322-4531-A229-3261F5CCA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6737" y="3253456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91" name="Rectangle 34">
            <a:extLst>
              <a:ext uri="{FF2B5EF4-FFF2-40B4-BE49-F238E27FC236}">
                <a16:creationId xmlns:a16="http://schemas.microsoft.com/office/drawing/2014/main" id="{F6AA8DA8-CC2E-496E-9452-F5DCC1D10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5337" y="3253456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92" name="Rectangle 35">
            <a:extLst>
              <a:ext uri="{FF2B5EF4-FFF2-40B4-BE49-F238E27FC236}">
                <a16:creationId xmlns:a16="http://schemas.microsoft.com/office/drawing/2014/main" id="{4387CE18-23DF-42E4-B07E-48BEDAB29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3937" y="3253456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93" name="Rectangle 36">
            <a:extLst>
              <a:ext uri="{FF2B5EF4-FFF2-40B4-BE49-F238E27FC236}">
                <a16:creationId xmlns:a16="http://schemas.microsoft.com/office/drawing/2014/main" id="{BB05DFF3-085C-4EC5-A8B2-5D10082316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737" y="3482056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94" name="Rectangle 37">
            <a:extLst>
              <a:ext uri="{FF2B5EF4-FFF2-40B4-BE49-F238E27FC236}">
                <a16:creationId xmlns:a16="http://schemas.microsoft.com/office/drawing/2014/main" id="{CEA9BB76-964F-475D-8AB4-78CE63A15C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2337" y="3482056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95" name="Rectangle 38">
            <a:extLst>
              <a:ext uri="{FF2B5EF4-FFF2-40B4-BE49-F238E27FC236}">
                <a16:creationId xmlns:a16="http://schemas.microsoft.com/office/drawing/2014/main" id="{0D0ADABC-2828-4892-AB24-34AF968E7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0937" y="3482056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96" name="Rectangle 39">
            <a:extLst>
              <a:ext uri="{FF2B5EF4-FFF2-40B4-BE49-F238E27FC236}">
                <a16:creationId xmlns:a16="http://schemas.microsoft.com/office/drawing/2014/main" id="{DA514997-84B7-4958-8127-2CB3D2F676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9537" y="3482056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97" name="Rectangle 40">
            <a:extLst>
              <a:ext uri="{FF2B5EF4-FFF2-40B4-BE49-F238E27FC236}">
                <a16:creationId xmlns:a16="http://schemas.microsoft.com/office/drawing/2014/main" id="{C59815FB-4A15-4AD2-984B-42FE73AD81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8137" y="3482056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98" name="Rectangle 41">
            <a:extLst>
              <a:ext uri="{FF2B5EF4-FFF2-40B4-BE49-F238E27FC236}">
                <a16:creationId xmlns:a16="http://schemas.microsoft.com/office/drawing/2014/main" id="{3B6154BE-F91E-49CA-A7CC-7F0B9D100A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6737" y="3482056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99" name="Rectangle 42">
            <a:extLst>
              <a:ext uri="{FF2B5EF4-FFF2-40B4-BE49-F238E27FC236}">
                <a16:creationId xmlns:a16="http://schemas.microsoft.com/office/drawing/2014/main" id="{222A4B1E-1B73-45AE-93D9-F09C0A7665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5337" y="3482056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0" name="Rectangle 43">
            <a:extLst>
              <a:ext uri="{FF2B5EF4-FFF2-40B4-BE49-F238E27FC236}">
                <a16:creationId xmlns:a16="http://schemas.microsoft.com/office/drawing/2014/main" id="{54E3EBAC-15D1-4C0D-98F2-7D436AC5E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3937" y="3482056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1" name="Rectangle 44">
            <a:extLst>
              <a:ext uri="{FF2B5EF4-FFF2-40B4-BE49-F238E27FC236}">
                <a16:creationId xmlns:a16="http://schemas.microsoft.com/office/drawing/2014/main" id="{8A86B42D-5998-480E-90B8-CD49C6ACB7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737" y="3710656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2" name="Rectangle 45">
            <a:extLst>
              <a:ext uri="{FF2B5EF4-FFF2-40B4-BE49-F238E27FC236}">
                <a16:creationId xmlns:a16="http://schemas.microsoft.com/office/drawing/2014/main" id="{C928E650-DCC5-44F9-983B-1BA481B01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2337" y="3710656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3" name="Rectangle 46">
            <a:extLst>
              <a:ext uri="{FF2B5EF4-FFF2-40B4-BE49-F238E27FC236}">
                <a16:creationId xmlns:a16="http://schemas.microsoft.com/office/drawing/2014/main" id="{6548903C-CB54-47CC-BF75-B97A9CCA4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0937" y="3710656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4" name="Rectangle 47">
            <a:extLst>
              <a:ext uri="{FF2B5EF4-FFF2-40B4-BE49-F238E27FC236}">
                <a16:creationId xmlns:a16="http://schemas.microsoft.com/office/drawing/2014/main" id="{2F218373-AD31-4C1A-8043-208896E0F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9537" y="3710656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5" name="Rectangle 48">
            <a:extLst>
              <a:ext uri="{FF2B5EF4-FFF2-40B4-BE49-F238E27FC236}">
                <a16:creationId xmlns:a16="http://schemas.microsoft.com/office/drawing/2014/main" id="{3053E68B-A6FF-4184-B9A9-2480F534C7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8137" y="3710656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6" name="Rectangle 49">
            <a:extLst>
              <a:ext uri="{FF2B5EF4-FFF2-40B4-BE49-F238E27FC236}">
                <a16:creationId xmlns:a16="http://schemas.microsoft.com/office/drawing/2014/main" id="{063AD9DC-8B00-4598-AA47-20FC63AB2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6737" y="3710656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7" name="Rectangle 50">
            <a:extLst>
              <a:ext uri="{FF2B5EF4-FFF2-40B4-BE49-F238E27FC236}">
                <a16:creationId xmlns:a16="http://schemas.microsoft.com/office/drawing/2014/main" id="{5CAC5FDF-9E09-43BD-B702-993BA3B3C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5337" y="3710656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8" name="Rectangle 51">
            <a:extLst>
              <a:ext uri="{FF2B5EF4-FFF2-40B4-BE49-F238E27FC236}">
                <a16:creationId xmlns:a16="http://schemas.microsoft.com/office/drawing/2014/main" id="{A8FB7727-EEA8-4E3A-B201-1B884BFF40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3937" y="3710656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09" name="Rectangle 52">
            <a:extLst>
              <a:ext uri="{FF2B5EF4-FFF2-40B4-BE49-F238E27FC236}">
                <a16:creationId xmlns:a16="http://schemas.microsoft.com/office/drawing/2014/main" id="{ED0B143F-708A-4694-B900-1F357CFB2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737" y="3939256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10" name="Rectangle 53">
            <a:extLst>
              <a:ext uri="{FF2B5EF4-FFF2-40B4-BE49-F238E27FC236}">
                <a16:creationId xmlns:a16="http://schemas.microsoft.com/office/drawing/2014/main" id="{8E18C822-B012-4CC8-B512-CE09CF2BE9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2337" y="3939256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11" name="Rectangle 54">
            <a:extLst>
              <a:ext uri="{FF2B5EF4-FFF2-40B4-BE49-F238E27FC236}">
                <a16:creationId xmlns:a16="http://schemas.microsoft.com/office/drawing/2014/main" id="{2866EDCE-EF89-496D-8AEA-A60F5C49A2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0937" y="3939256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12" name="Rectangle 55">
            <a:extLst>
              <a:ext uri="{FF2B5EF4-FFF2-40B4-BE49-F238E27FC236}">
                <a16:creationId xmlns:a16="http://schemas.microsoft.com/office/drawing/2014/main" id="{C6051A14-5659-474F-9A1B-3B757AC544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9537" y="3939256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13" name="Rectangle 56">
            <a:extLst>
              <a:ext uri="{FF2B5EF4-FFF2-40B4-BE49-F238E27FC236}">
                <a16:creationId xmlns:a16="http://schemas.microsoft.com/office/drawing/2014/main" id="{B4CD2FB0-8D4B-4797-87C8-94B811A268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8137" y="3939256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14" name="Rectangle 57">
            <a:extLst>
              <a:ext uri="{FF2B5EF4-FFF2-40B4-BE49-F238E27FC236}">
                <a16:creationId xmlns:a16="http://schemas.microsoft.com/office/drawing/2014/main" id="{4254ECB6-C5BC-4494-9C7C-5F83D1006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6737" y="3939256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15" name="Rectangle 58">
            <a:extLst>
              <a:ext uri="{FF2B5EF4-FFF2-40B4-BE49-F238E27FC236}">
                <a16:creationId xmlns:a16="http://schemas.microsoft.com/office/drawing/2014/main" id="{C46FFDD5-78DF-42F0-BC4C-EF9076D5D8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5337" y="3939256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16" name="Rectangle 59">
            <a:extLst>
              <a:ext uri="{FF2B5EF4-FFF2-40B4-BE49-F238E27FC236}">
                <a16:creationId xmlns:a16="http://schemas.microsoft.com/office/drawing/2014/main" id="{2889A929-435E-4D37-8D16-7B3F231F5F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3937" y="3939256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17" name="Rectangle 60">
            <a:extLst>
              <a:ext uri="{FF2B5EF4-FFF2-40B4-BE49-F238E27FC236}">
                <a16:creationId xmlns:a16="http://schemas.microsoft.com/office/drawing/2014/main" id="{BF12BB71-051D-4212-9446-953571E1EB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737" y="4167856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18" name="Rectangle 61">
            <a:extLst>
              <a:ext uri="{FF2B5EF4-FFF2-40B4-BE49-F238E27FC236}">
                <a16:creationId xmlns:a16="http://schemas.microsoft.com/office/drawing/2014/main" id="{8707ACDC-9017-4D8A-AA45-647E1F373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2337" y="4167856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19" name="Rectangle 62">
            <a:extLst>
              <a:ext uri="{FF2B5EF4-FFF2-40B4-BE49-F238E27FC236}">
                <a16:creationId xmlns:a16="http://schemas.microsoft.com/office/drawing/2014/main" id="{69E92685-9B4D-4DD4-BE1C-B08B8C7B7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0937" y="4167856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20" name="Rectangle 63">
            <a:extLst>
              <a:ext uri="{FF2B5EF4-FFF2-40B4-BE49-F238E27FC236}">
                <a16:creationId xmlns:a16="http://schemas.microsoft.com/office/drawing/2014/main" id="{66770F51-61E5-4EA3-A202-D183306E1C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9537" y="4167856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21" name="Rectangle 64">
            <a:extLst>
              <a:ext uri="{FF2B5EF4-FFF2-40B4-BE49-F238E27FC236}">
                <a16:creationId xmlns:a16="http://schemas.microsoft.com/office/drawing/2014/main" id="{15A8B9CD-0006-4604-BF98-2506A691CA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8137" y="4167856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22" name="Rectangle 65">
            <a:extLst>
              <a:ext uri="{FF2B5EF4-FFF2-40B4-BE49-F238E27FC236}">
                <a16:creationId xmlns:a16="http://schemas.microsoft.com/office/drawing/2014/main" id="{48B97F94-CBCF-4141-B4D4-8374DEF3F2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6737" y="4167856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23" name="Rectangle 66">
            <a:extLst>
              <a:ext uri="{FF2B5EF4-FFF2-40B4-BE49-F238E27FC236}">
                <a16:creationId xmlns:a16="http://schemas.microsoft.com/office/drawing/2014/main" id="{A750A654-8FEE-4168-9D23-97E76587FC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5337" y="4167856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24" name="Rectangle 67">
            <a:extLst>
              <a:ext uri="{FF2B5EF4-FFF2-40B4-BE49-F238E27FC236}">
                <a16:creationId xmlns:a16="http://schemas.microsoft.com/office/drawing/2014/main" id="{A9E083AD-530C-46DB-84B1-8549F7397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3937" y="4167856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25" name="Rectangle 68">
            <a:extLst>
              <a:ext uri="{FF2B5EF4-FFF2-40B4-BE49-F238E27FC236}">
                <a16:creationId xmlns:a16="http://schemas.microsoft.com/office/drawing/2014/main" id="{3094B92D-047D-4D5B-983A-F1D5CF7A1B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1337" y="2567656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26" name="Rectangle 69">
            <a:extLst>
              <a:ext uri="{FF2B5EF4-FFF2-40B4-BE49-F238E27FC236}">
                <a16:creationId xmlns:a16="http://schemas.microsoft.com/office/drawing/2014/main" id="{AFC2AEEC-A1F1-4EA6-B214-CCA92D3835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9937" y="2567656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27" name="Rectangle 70">
            <a:extLst>
              <a:ext uri="{FF2B5EF4-FFF2-40B4-BE49-F238E27FC236}">
                <a16:creationId xmlns:a16="http://schemas.microsoft.com/office/drawing/2014/main" id="{0B7595AE-D798-4B81-8A05-09D57F0898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8537" y="2567656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28" name="Rectangle 71">
            <a:extLst>
              <a:ext uri="{FF2B5EF4-FFF2-40B4-BE49-F238E27FC236}">
                <a16:creationId xmlns:a16="http://schemas.microsoft.com/office/drawing/2014/main" id="{C628FBF2-D3AA-47AB-8DA8-B4AB15079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7137" y="2567656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29" name="Rectangle 72">
            <a:extLst>
              <a:ext uri="{FF2B5EF4-FFF2-40B4-BE49-F238E27FC236}">
                <a16:creationId xmlns:a16="http://schemas.microsoft.com/office/drawing/2014/main" id="{DCAC424B-93A9-42DD-BD4C-BE0FCD601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5737" y="2567656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30" name="Rectangle 73">
            <a:extLst>
              <a:ext uri="{FF2B5EF4-FFF2-40B4-BE49-F238E27FC236}">
                <a16:creationId xmlns:a16="http://schemas.microsoft.com/office/drawing/2014/main" id="{02A590EE-B2AA-4859-AC4D-341B2D433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4337" y="2567656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31" name="Rectangle 74">
            <a:extLst>
              <a:ext uri="{FF2B5EF4-FFF2-40B4-BE49-F238E27FC236}">
                <a16:creationId xmlns:a16="http://schemas.microsoft.com/office/drawing/2014/main" id="{928F419F-A980-4286-A5D3-B57FACCF87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2937" y="2567656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32" name="Rectangle 75">
            <a:extLst>
              <a:ext uri="{FF2B5EF4-FFF2-40B4-BE49-F238E27FC236}">
                <a16:creationId xmlns:a16="http://schemas.microsoft.com/office/drawing/2014/main" id="{3B54AB6F-A6F6-4E3A-B980-9F60E5A025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1537" y="2567656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33" name="Rectangle 76">
            <a:extLst>
              <a:ext uri="{FF2B5EF4-FFF2-40B4-BE49-F238E27FC236}">
                <a16:creationId xmlns:a16="http://schemas.microsoft.com/office/drawing/2014/main" id="{00E4C5C6-AE11-4167-80DE-6B33CEB2F0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1337" y="2796256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34" name="Rectangle 77">
            <a:extLst>
              <a:ext uri="{FF2B5EF4-FFF2-40B4-BE49-F238E27FC236}">
                <a16:creationId xmlns:a16="http://schemas.microsoft.com/office/drawing/2014/main" id="{6DCA2F8F-529B-4660-9552-1676E3D771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9937" y="2796256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35" name="Rectangle 78">
            <a:extLst>
              <a:ext uri="{FF2B5EF4-FFF2-40B4-BE49-F238E27FC236}">
                <a16:creationId xmlns:a16="http://schemas.microsoft.com/office/drawing/2014/main" id="{07A045C6-51D3-419D-9937-B9D65CA20D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8537" y="2796256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36" name="Rectangle 79">
            <a:extLst>
              <a:ext uri="{FF2B5EF4-FFF2-40B4-BE49-F238E27FC236}">
                <a16:creationId xmlns:a16="http://schemas.microsoft.com/office/drawing/2014/main" id="{44B52146-A483-4916-B997-5D2BF4B28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7137" y="2796256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37" name="Rectangle 80">
            <a:extLst>
              <a:ext uri="{FF2B5EF4-FFF2-40B4-BE49-F238E27FC236}">
                <a16:creationId xmlns:a16="http://schemas.microsoft.com/office/drawing/2014/main" id="{C9975876-2B38-4683-91D2-4D5ADD5D6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5737" y="2796256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38" name="Rectangle 81">
            <a:extLst>
              <a:ext uri="{FF2B5EF4-FFF2-40B4-BE49-F238E27FC236}">
                <a16:creationId xmlns:a16="http://schemas.microsoft.com/office/drawing/2014/main" id="{23C7E851-F5C3-46B1-84C1-9AB6E1B6BF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4337" y="2796256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39" name="Rectangle 82">
            <a:extLst>
              <a:ext uri="{FF2B5EF4-FFF2-40B4-BE49-F238E27FC236}">
                <a16:creationId xmlns:a16="http://schemas.microsoft.com/office/drawing/2014/main" id="{ED2CBDE1-D5E7-423A-A12D-81F8720A1C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2937" y="2796256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40" name="Rectangle 83">
            <a:extLst>
              <a:ext uri="{FF2B5EF4-FFF2-40B4-BE49-F238E27FC236}">
                <a16:creationId xmlns:a16="http://schemas.microsoft.com/office/drawing/2014/main" id="{5DDA8D54-14B2-4668-93B8-82D44E54DD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1537" y="2796256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41" name="Rectangle 84">
            <a:extLst>
              <a:ext uri="{FF2B5EF4-FFF2-40B4-BE49-F238E27FC236}">
                <a16:creationId xmlns:a16="http://schemas.microsoft.com/office/drawing/2014/main" id="{8D682D86-715C-488F-8BD5-E0EFD6E6F0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1337" y="3024856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42" name="Rectangle 85">
            <a:extLst>
              <a:ext uri="{FF2B5EF4-FFF2-40B4-BE49-F238E27FC236}">
                <a16:creationId xmlns:a16="http://schemas.microsoft.com/office/drawing/2014/main" id="{6DBD97EE-D327-4466-A235-69B512EB2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9937" y="3024856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43" name="Rectangle 86">
            <a:extLst>
              <a:ext uri="{FF2B5EF4-FFF2-40B4-BE49-F238E27FC236}">
                <a16:creationId xmlns:a16="http://schemas.microsoft.com/office/drawing/2014/main" id="{BAC83305-56B9-4371-A996-CE25B1181C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8537" y="3024856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44" name="Rectangle 87">
            <a:extLst>
              <a:ext uri="{FF2B5EF4-FFF2-40B4-BE49-F238E27FC236}">
                <a16:creationId xmlns:a16="http://schemas.microsoft.com/office/drawing/2014/main" id="{2C44443E-2415-485C-9A53-21440962A8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7137" y="3024856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45" name="Rectangle 88">
            <a:extLst>
              <a:ext uri="{FF2B5EF4-FFF2-40B4-BE49-F238E27FC236}">
                <a16:creationId xmlns:a16="http://schemas.microsoft.com/office/drawing/2014/main" id="{1CD0FAE6-87AB-4519-B16B-474B96EC9A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5737" y="3024856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46" name="Rectangle 89">
            <a:extLst>
              <a:ext uri="{FF2B5EF4-FFF2-40B4-BE49-F238E27FC236}">
                <a16:creationId xmlns:a16="http://schemas.microsoft.com/office/drawing/2014/main" id="{A88D8A3E-15A4-4943-8ACF-8056E496D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4337" y="3024856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47" name="Rectangle 90">
            <a:extLst>
              <a:ext uri="{FF2B5EF4-FFF2-40B4-BE49-F238E27FC236}">
                <a16:creationId xmlns:a16="http://schemas.microsoft.com/office/drawing/2014/main" id="{CEC67619-C073-4EE2-9ED9-9C1EF5E36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2937" y="3024856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48" name="Rectangle 91">
            <a:extLst>
              <a:ext uri="{FF2B5EF4-FFF2-40B4-BE49-F238E27FC236}">
                <a16:creationId xmlns:a16="http://schemas.microsoft.com/office/drawing/2014/main" id="{2A04EEF3-1F3E-496B-AC30-50D1974337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1537" y="3024856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49" name="Rectangle 92">
            <a:extLst>
              <a:ext uri="{FF2B5EF4-FFF2-40B4-BE49-F238E27FC236}">
                <a16:creationId xmlns:a16="http://schemas.microsoft.com/office/drawing/2014/main" id="{3027ED77-1000-42B8-B51A-1C13FD481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1337" y="3253456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50" name="Rectangle 93">
            <a:extLst>
              <a:ext uri="{FF2B5EF4-FFF2-40B4-BE49-F238E27FC236}">
                <a16:creationId xmlns:a16="http://schemas.microsoft.com/office/drawing/2014/main" id="{7E5A6395-1138-4951-AC48-E5C2D3A542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9937" y="3253456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51" name="Rectangle 94">
            <a:extLst>
              <a:ext uri="{FF2B5EF4-FFF2-40B4-BE49-F238E27FC236}">
                <a16:creationId xmlns:a16="http://schemas.microsoft.com/office/drawing/2014/main" id="{13B9BA04-1B2E-4E7D-AA28-18DC9E76B9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8537" y="3253456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52" name="Rectangle 95">
            <a:extLst>
              <a:ext uri="{FF2B5EF4-FFF2-40B4-BE49-F238E27FC236}">
                <a16:creationId xmlns:a16="http://schemas.microsoft.com/office/drawing/2014/main" id="{379D4990-00A2-4DDF-8CBC-A0D079973B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7137" y="3253456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53" name="Rectangle 96">
            <a:extLst>
              <a:ext uri="{FF2B5EF4-FFF2-40B4-BE49-F238E27FC236}">
                <a16:creationId xmlns:a16="http://schemas.microsoft.com/office/drawing/2014/main" id="{2C25ADA0-A3FE-4CA3-98E1-1F6AE4A0B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5737" y="3253456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54" name="Rectangle 97">
            <a:extLst>
              <a:ext uri="{FF2B5EF4-FFF2-40B4-BE49-F238E27FC236}">
                <a16:creationId xmlns:a16="http://schemas.microsoft.com/office/drawing/2014/main" id="{F9244A2E-85B5-46AF-A934-0ACD8F8B10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4337" y="3253456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55" name="Rectangle 98">
            <a:extLst>
              <a:ext uri="{FF2B5EF4-FFF2-40B4-BE49-F238E27FC236}">
                <a16:creationId xmlns:a16="http://schemas.microsoft.com/office/drawing/2014/main" id="{80E6E780-A1BC-47D2-BBE2-4F1FEF9EE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2937" y="3253456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56" name="Rectangle 99">
            <a:extLst>
              <a:ext uri="{FF2B5EF4-FFF2-40B4-BE49-F238E27FC236}">
                <a16:creationId xmlns:a16="http://schemas.microsoft.com/office/drawing/2014/main" id="{158E205D-61C3-4584-850E-22439ECFE3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1537" y="3253456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57" name="Rectangle 100">
            <a:extLst>
              <a:ext uri="{FF2B5EF4-FFF2-40B4-BE49-F238E27FC236}">
                <a16:creationId xmlns:a16="http://schemas.microsoft.com/office/drawing/2014/main" id="{496C047B-6666-4CDC-BAB4-523EFC862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1337" y="3482056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58" name="Rectangle 101">
            <a:extLst>
              <a:ext uri="{FF2B5EF4-FFF2-40B4-BE49-F238E27FC236}">
                <a16:creationId xmlns:a16="http://schemas.microsoft.com/office/drawing/2014/main" id="{EE406A95-EE6E-4872-A5C2-733FD7C53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9937" y="3482056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59" name="Rectangle 102">
            <a:extLst>
              <a:ext uri="{FF2B5EF4-FFF2-40B4-BE49-F238E27FC236}">
                <a16:creationId xmlns:a16="http://schemas.microsoft.com/office/drawing/2014/main" id="{D852EF26-36D9-4F2C-B6C3-3B6AC7865D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8537" y="3482056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60" name="Rectangle 103">
            <a:extLst>
              <a:ext uri="{FF2B5EF4-FFF2-40B4-BE49-F238E27FC236}">
                <a16:creationId xmlns:a16="http://schemas.microsoft.com/office/drawing/2014/main" id="{B2D61046-C915-4721-BEC7-E80A2F244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7137" y="3482056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61" name="Rectangle 104">
            <a:extLst>
              <a:ext uri="{FF2B5EF4-FFF2-40B4-BE49-F238E27FC236}">
                <a16:creationId xmlns:a16="http://schemas.microsoft.com/office/drawing/2014/main" id="{D70E1DC7-AFBE-457C-84B3-B96B79BE8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1337" y="3710656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62" name="Rectangle 105">
            <a:extLst>
              <a:ext uri="{FF2B5EF4-FFF2-40B4-BE49-F238E27FC236}">
                <a16:creationId xmlns:a16="http://schemas.microsoft.com/office/drawing/2014/main" id="{6F67AA7E-A1D8-48AC-9A1D-D5ACFAEB62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9937" y="3710656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63" name="Rectangle 106">
            <a:extLst>
              <a:ext uri="{FF2B5EF4-FFF2-40B4-BE49-F238E27FC236}">
                <a16:creationId xmlns:a16="http://schemas.microsoft.com/office/drawing/2014/main" id="{078293A4-DF63-4791-856F-44AEBDF3E4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8537" y="3710656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64" name="Rectangle 107">
            <a:extLst>
              <a:ext uri="{FF2B5EF4-FFF2-40B4-BE49-F238E27FC236}">
                <a16:creationId xmlns:a16="http://schemas.microsoft.com/office/drawing/2014/main" id="{60772B5D-D419-421C-B952-1A86BFDC56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7137" y="3710656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65" name="Rectangle 108">
            <a:extLst>
              <a:ext uri="{FF2B5EF4-FFF2-40B4-BE49-F238E27FC236}">
                <a16:creationId xmlns:a16="http://schemas.microsoft.com/office/drawing/2014/main" id="{2BB3D4A5-62E2-40E4-9F0D-2D818283BB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1337" y="3939256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66" name="Rectangle 109">
            <a:extLst>
              <a:ext uri="{FF2B5EF4-FFF2-40B4-BE49-F238E27FC236}">
                <a16:creationId xmlns:a16="http://schemas.microsoft.com/office/drawing/2014/main" id="{F3BF3FB8-FCA1-4AFF-8CEA-E44C45D037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9937" y="3939256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67" name="Rectangle 110">
            <a:extLst>
              <a:ext uri="{FF2B5EF4-FFF2-40B4-BE49-F238E27FC236}">
                <a16:creationId xmlns:a16="http://schemas.microsoft.com/office/drawing/2014/main" id="{B768D022-DE86-4A49-8AF1-FB85EF1CBC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8537" y="3939256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68" name="Rectangle 111">
            <a:extLst>
              <a:ext uri="{FF2B5EF4-FFF2-40B4-BE49-F238E27FC236}">
                <a16:creationId xmlns:a16="http://schemas.microsoft.com/office/drawing/2014/main" id="{E955EC15-7FA3-4963-8B35-392B36A634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7137" y="3939256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69" name="Rectangle 112">
            <a:extLst>
              <a:ext uri="{FF2B5EF4-FFF2-40B4-BE49-F238E27FC236}">
                <a16:creationId xmlns:a16="http://schemas.microsoft.com/office/drawing/2014/main" id="{F7F71A84-FA29-4BDB-80B5-0405D08D1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1337" y="4167856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70" name="Rectangle 113">
            <a:extLst>
              <a:ext uri="{FF2B5EF4-FFF2-40B4-BE49-F238E27FC236}">
                <a16:creationId xmlns:a16="http://schemas.microsoft.com/office/drawing/2014/main" id="{51DA108C-5B9E-4317-993B-D0C24C181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9937" y="4167856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71" name="Rectangle 114">
            <a:extLst>
              <a:ext uri="{FF2B5EF4-FFF2-40B4-BE49-F238E27FC236}">
                <a16:creationId xmlns:a16="http://schemas.microsoft.com/office/drawing/2014/main" id="{10C4F068-5C92-4136-AADA-614C8205F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8537" y="4167856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72" name="Rectangle 115">
            <a:extLst>
              <a:ext uri="{FF2B5EF4-FFF2-40B4-BE49-F238E27FC236}">
                <a16:creationId xmlns:a16="http://schemas.microsoft.com/office/drawing/2014/main" id="{00D2DE16-8911-49DC-B744-40E9D1AFE5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77137" y="4167856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173" name="Rectangle 116">
            <a:extLst>
              <a:ext uri="{FF2B5EF4-FFF2-40B4-BE49-F238E27FC236}">
                <a16:creationId xmlns:a16="http://schemas.microsoft.com/office/drawing/2014/main" id="{A88563B5-C1CF-4130-8583-4657F71DE6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30007" y="2170574"/>
            <a:ext cx="2821285" cy="339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每次迭代</a:t>
            </a: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扫描整个数组</a:t>
            </a: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x[ ][ ]</a:t>
            </a:r>
          </a:p>
        </p:txBody>
      </p:sp>
      <p:sp>
        <p:nvSpPr>
          <p:cNvPr id="174" name="Line 117">
            <a:extLst>
              <a:ext uri="{FF2B5EF4-FFF2-40B4-BE49-F238E27FC236}">
                <a16:creationId xmlns:a16="http://schemas.microsoft.com/office/drawing/2014/main" id="{25FD2C1F-E6CF-4AB8-A3FA-98CF4EDBBB91}"/>
              </a:ext>
            </a:extLst>
          </p:cNvPr>
          <p:cNvSpPr>
            <a:spLocks noChangeShapeType="1"/>
          </p:cNvSpPr>
          <p:nvPr/>
        </p:nvSpPr>
        <p:spPr bwMode="auto">
          <a:xfrm>
            <a:off x="3074987" y="2713706"/>
            <a:ext cx="2133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5" name="Line 118">
            <a:extLst>
              <a:ext uri="{FF2B5EF4-FFF2-40B4-BE49-F238E27FC236}">
                <a16:creationId xmlns:a16="http://schemas.microsoft.com/office/drawing/2014/main" id="{DC8CFBCD-D27C-42B3-8CCA-B1F09DD5D1E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74987" y="2713706"/>
            <a:ext cx="2133600" cy="2286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6" name="Line 120">
            <a:extLst>
              <a:ext uri="{FF2B5EF4-FFF2-40B4-BE49-F238E27FC236}">
                <a16:creationId xmlns:a16="http://schemas.microsoft.com/office/drawing/2014/main" id="{C1F50C7C-78C8-420F-B36D-0814F0E84CEF}"/>
              </a:ext>
            </a:extLst>
          </p:cNvPr>
          <p:cNvSpPr>
            <a:spLocks noChangeShapeType="1"/>
          </p:cNvSpPr>
          <p:nvPr/>
        </p:nvSpPr>
        <p:spPr bwMode="auto">
          <a:xfrm>
            <a:off x="3074987" y="2942306"/>
            <a:ext cx="2133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7" name="Line 121">
            <a:extLst>
              <a:ext uri="{FF2B5EF4-FFF2-40B4-BE49-F238E27FC236}">
                <a16:creationId xmlns:a16="http://schemas.microsoft.com/office/drawing/2014/main" id="{0506F101-CB12-47EE-A8C1-0282FAA18EA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74987" y="2942306"/>
            <a:ext cx="2133600" cy="2286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8" name="Line 123">
            <a:extLst>
              <a:ext uri="{FF2B5EF4-FFF2-40B4-BE49-F238E27FC236}">
                <a16:creationId xmlns:a16="http://schemas.microsoft.com/office/drawing/2014/main" id="{CAF9A8CE-CFDF-4B8D-B5A2-A69DCB1DCC38}"/>
              </a:ext>
            </a:extLst>
          </p:cNvPr>
          <p:cNvSpPr>
            <a:spLocks noChangeShapeType="1"/>
          </p:cNvSpPr>
          <p:nvPr/>
        </p:nvSpPr>
        <p:spPr bwMode="auto">
          <a:xfrm>
            <a:off x="3074987" y="3170906"/>
            <a:ext cx="2133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9" name="Line 124">
            <a:extLst>
              <a:ext uri="{FF2B5EF4-FFF2-40B4-BE49-F238E27FC236}">
                <a16:creationId xmlns:a16="http://schemas.microsoft.com/office/drawing/2014/main" id="{05979A36-172E-4051-8E6A-95E4027503C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74987" y="3170906"/>
            <a:ext cx="2133600" cy="2286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0" name="Line 126">
            <a:extLst>
              <a:ext uri="{FF2B5EF4-FFF2-40B4-BE49-F238E27FC236}">
                <a16:creationId xmlns:a16="http://schemas.microsoft.com/office/drawing/2014/main" id="{78B2D8FD-47B3-4A4B-B644-2928071F4E34}"/>
              </a:ext>
            </a:extLst>
          </p:cNvPr>
          <p:cNvSpPr>
            <a:spLocks noChangeShapeType="1"/>
          </p:cNvSpPr>
          <p:nvPr/>
        </p:nvSpPr>
        <p:spPr bwMode="auto">
          <a:xfrm>
            <a:off x="3074987" y="3399506"/>
            <a:ext cx="2133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1" name="Line 127">
            <a:extLst>
              <a:ext uri="{FF2B5EF4-FFF2-40B4-BE49-F238E27FC236}">
                <a16:creationId xmlns:a16="http://schemas.microsoft.com/office/drawing/2014/main" id="{BA10A947-B1C2-4AEE-AA50-BAC6E5636C7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74987" y="3399506"/>
            <a:ext cx="2133600" cy="2286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82" name="Group 131">
            <a:extLst>
              <a:ext uri="{FF2B5EF4-FFF2-40B4-BE49-F238E27FC236}">
                <a16:creationId xmlns:a16="http://schemas.microsoft.com/office/drawing/2014/main" id="{3BB71049-3A77-412A-8738-32135AD6AA49}"/>
              </a:ext>
            </a:extLst>
          </p:cNvPr>
          <p:cNvGrpSpPr>
            <a:grpSpLocks/>
          </p:cNvGrpSpPr>
          <p:nvPr/>
        </p:nvGrpSpPr>
        <p:grpSpPr bwMode="auto">
          <a:xfrm>
            <a:off x="3074987" y="3628106"/>
            <a:ext cx="2133600" cy="152400"/>
            <a:chOff x="960" y="2112"/>
            <a:chExt cx="1344" cy="96"/>
          </a:xfrm>
        </p:grpSpPr>
        <p:sp>
          <p:nvSpPr>
            <p:cNvPr id="183" name="Line 129">
              <a:extLst>
                <a:ext uri="{FF2B5EF4-FFF2-40B4-BE49-F238E27FC236}">
                  <a16:creationId xmlns:a16="http://schemas.microsoft.com/office/drawing/2014/main" id="{BB48A25A-F5BF-4E5F-832D-64782D9A7D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2112"/>
              <a:ext cx="13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" name="Line 130">
              <a:extLst>
                <a:ext uri="{FF2B5EF4-FFF2-40B4-BE49-F238E27FC236}">
                  <a16:creationId xmlns:a16="http://schemas.microsoft.com/office/drawing/2014/main" id="{CC44EBE4-0D9B-4110-9931-CC3A55723F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60" y="2112"/>
              <a:ext cx="1344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85" name="Line 132">
            <a:extLst>
              <a:ext uri="{FF2B5EF4-FFF2-40B4-BE49-F238E27FC236}">
                <a16:creationId xmlns:a16="http://schemas.microsoft.com/office/drawing/2014/main" id="{DCECA86D-B7E5-4144-A622-2C54276CE03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74987" y="3856706"/>
            <a:ext cx="2133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6" name="Line 133">
            <a:extLst>
              <a:ext uri="{FF2B5EF4-FFF2-40B4-BE49-F238E27FC236}">
                <a16:creationId xmlns:a16="http://schemas.microsoft.com/office/drawing/2014/main" id="{2016FC79-89C0-4781-A135-0C94ADF7752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74987" y="3856706"/>
            <a:ext cx="2133600" cy="2286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7" name="Line 135">
            <a:extLst>
              <a:ext uri="{FF2B5EF4-FFF2-40B4-BE49-F238E27FC236}">
                <a16:creationId xmlns:a16="http://schemas.microsoft.com/office/drawing/2014/main" id="{10D999CF-B049-47CB-89AC-02D1E62D895D}"/>
              </a:ext>
            </a:extLst>
          </p:cNvPr>
          <p:cNvSpPr>
            <a:spLocks noChangeShapeType="1"/>
          </p:cNvSpPr>
          <p:nvPr/>
        </p:nvSpPr>
        <p:spPr bwMode="auto">
          <a:xfrm>
            <a:off x="3074987" y="4085306"/>
            <a:ext cx="2133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" name="Line 136">
            <a:extLst>
              <a:ext uri="{FF2B5EF4-FFF2-40B4-BE49-F238E27FC236}">
                <a16:creationId xmlns:a16="http://schemas.microsoft.com/office/drawing/2014/main" id="{067099DD-1C6E-4D16-BEB0-ABEC8D7073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74987" y="4085306"/>
            <a:ext cx="2133600" cy="2286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9" name="Line 138">
            <a:extLst>
              <a:ext uri="{FF2B5EF4-FFF2-40B4-BE49-F238E27FC236}">
                <a16:creationId xmlns:a16="http://schemas.microsoft.com/office/drawing/2014/main" id="{D734BF31-6183-469C-9BD7-0A02BE291FCD}"/>
              </a:ext>
            </a:extLst>
          </p:cNvPr>
          <p:cNvSpPr>
            <a:spLocks noChangeShapeType="1"/>
          </p:cNvSpPr>
          <p:nvPr/>
        </p:nvSpPr>
        <p:spPr bwMode="auto">
          <a:xfrm>
            <a:off x="3074987" y="4313906"/>
            <a:ext cx="2133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0" name="Line 140">
            <a:extLst>
              <a:ext uri="{FF2B5EF4-FFF2-40B4-BE49-F238E27FC236}">
                <a16:creationId xmlns:a16="http://schemas.microsoft.com/office/drawing/2014/main" id="{EA833A93-112B-4EE8-B918-7936A261D996}"/>
              </a:ext>
            </a:extLst>
          </p:cNvPr>
          <p:cNvSpPr>
            <a:spLocks noChangeShapeType="1"/>
          </p:cNvSpPr>
          <p:nvPr/>
        </p:nvSpPr>
        <p:spPr bwMode="auto">
          <a:xfrm>
            <a:off x="6732587" y="2637506"/>
            <a:ext cx="1066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1" name="Line 141">
            <a:extLst>
              <a:ext uri="{FF2B5EF4-FFF2-40B4-BE49-F238E27FC236}">
                <a16:creationId xmlns:a16="http://schemas.microsoft.com/office/drawing/2014/main" id="{B45C9BB6-8F96-4F99-8D63-C400FA35F34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32587" y="2637506"/>
            <a:ext cx="1066800" cy="2286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2" name="Line 143">
            <a:extLst>
              <a:ext uri="{FF2B5EF4-FFF2-40B4-BE49-F238E27FC236}">
                <a16:creationId xmlns:a16="http://schemas.microsoft.com/office/drawing/2014/main" id="{2802C308-730F-47D3-B381-B812322FC1C2}"/>
              </a:ext>
            </a:extLst>
          </p:cNvPr>
          <p:cNvSpPr>
            <a:spLocks noChangeShapeType="1"/>
          </p:cNvSpPr>
          <p:nvPr/>
        </p:nvSpPr>
        <p:spPr bwMode="auto">
          <a:xfrm>
            <a:off x="6732587" y="2866106"/>
            <a:ext cx="1066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3" name="Line 144">
            <a:extLst>
              <a:ext uri="{FF2B5EF4-FFF2-40B4-BE49-F238E27FC236}">
                <a16:creationId xmlns:a16="http://schemas.microsoft.com/office/drawing/2014/main" id="{24B385C5-9E9B-4943-BA7F-9DA95E06AE3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32587" y="2866106"/>
            <a:ext cx="1066800" cy="2286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4" name="Line 146">
            <a:extLst>
              <a:ext uri="{FF2B5EF4-FFF2-40B4-BE49-F238E27FC236}">
                <a16:creationId xmlns:a16="http://schemas.microsoft.com/office/drawing/2014/main" id="{293E7706-1838-4D6B-B6F0-1B7F377513A7}"/>
              </a:ext>
            </a:extLst>
          </p:cNvPr>
          <p:cNvSpPr>
            <a:spLocks noChangeShapeType="1"/>
          </p:cNvSpPr>
          <p:nvPr/>
        </p:nvSpPr>
        <p:spPr bwMode="auto">
          <a:xfrm>
            <a:off x="6732587" y="3094706"/>
            <a:ext cx="1066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5" name="Line 147">
            <a:extLst>
              <a:ext uri="{FF2B5EF4-FFF2-40B4-BE49-F238E27FC236}">
                <a16:creationId xmlns:a16="http://schemas.microsoft.com/office/drawing/2014/main" id="{35E4E71A-189F-47BC-AFEF-3AF59912AF4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32587" y="3094706"/>
            <a:ext cx="1066800" cy="2286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6" name="Line 149">
            <a:extLst>
              <a:ext uri="{FF2B5EF4-FFF2-40B4-BE49-F238E27FC236}">
                <a16:creationId xmlns:a16="http://schemas.microsoft.com/office/drawing/2014/main" id="{EE9DF790-DDB3-4F1C-90F2-3DB75097EDE9}"/>
              </a:ext>
            </a:extLst>
          </p:cNvPr>
          <p:cNvSpPr>
            <a:spLocks noChangeShapeType="1"/>
          </p:cNvSpPr>
          <p:nvPr/>
        </p:nvSpPr>
        <p:spPr bwMode="auto">
          <a:xfrm>
            <a:off x="6732587" y="3323306"/>
            <a:ext cx="1066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7" name="Line 150">
            <a:extLst>
              <a:ext uri="{FF2B5EF4-FFF2-40B4-BE49-F238E27FC236}">
                <a16:creationId xmlns:a16="http://schemas.microsoft.com/office/drawing/2014/main" id="{4219601F-DC00-4064-BE1F-DF633835A63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99387" y="2637506"/>
            <a:ext cx="76200" cy="6858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98" name="Group 153">
            <a:extLst>
              <a:ext uri="{FF2B5EF4-FFF2-40B4-BE49-F238E27FC236}">
                <a16:creationId xmlns:a16="http://schemas.microsoft.com/office/drawing/2014/main" id="{2E69CD79-6DDE-4418-85A3-E3AA3188526D}"/>
              </a:ext>
            </a:extLst>
          </p:cNvPr>
          <p:cNvGrpSpPr>
            <a:grpSpLocks/>
          </p:cNvGrpSpPr>
          <p:nvPr/>
        </p:nvGrpSpPr>
        <p:grpSpPr bwMode="auto">
          <a:xfrm>
            <a:off x="7875587" y="2637506"/>
            <a:ext cx="914400" cy="228600"/>
            <a:chOff x="3984" y="1488"/>
            <a:chExt cx="576" cy="144"/>
          </a:xfrm>
        </p:grpSpPr>
        <p:sp>
          <p:nvSpPr>
            <p:cNvPr id="199" name="Line 151">
              <a:extLst>
                <a:ext uri="{FF2B5EF4-FFF2-40B4-BE49-F238E27FC236}">
                  <a16:creationId xmlns:a16="http://schemas.microsoft.com/office/drawing/2014/main" id="{95534797-9989-4446-B8C8-3B45FB7460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1488"/>
              <a:ext cx="5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0" name="Line 152">
              <a:extLst>
                <a:ext uri="{FF2B5EF4-FFF2-40B4-BE49-F238E27FC236}">
                  <a16:creationId xmlns:a16="http://schemas.microsoft.com/office/drawing/2014/main" id="{959BBE6D-2BD4-4195-BA4F-FEF71DF6FDF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1488"/>
              <a:ext cx="576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01" name="Group 156">
            <a:extLst>
              <a:ext uri="{FF2B5EF4-FFF2-40B4-BE49-F238E27FC236}">
                <a16:creationId xmlns:a16="http://schemas.microsoft.com/office/drawing/2014/main" id="{85743BC6-A4D9-49AB-9FEC-AC7ED0402399}"/>
              </a:ext>
            </a:extLst>
          </p:cNvPr>
          <p:cNvGrpSpPr>
            <a:grpSpLocks/>
          </p:cNvGrpSpPr>
          <p:nvPr/>
        </p:nvGrpSpPr>
        <p:grpSpPr bwMode="auto">
          <a:xfrm>
            <a:off x="7875587" y="2866106"/>
            <a:ext cx="914400" cy="228600"/>
            <a:chOff x="3984" y="1632"/>
            <a:chExt cx="576" cy="144"/>
          </a:xfrm>
        </p:grpSpPr>
        <p:sp>
          <p:nvSpPr>
            <p:cNvPr id="202" name="Line 154">
              <a:extLst>
                <a:ext uri="{FF2B5EF4-FFF2-40B4-BE49-F238E27FC236}">
                  <a16:creationId xmlns:a16="http://schemas.microsoft.com/office/drawing/2014/main" id="{951DCC65-CD61-40ED-BE36-DD5166E083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1632"/>
              <a:ext cx="5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3" name="Line 155">
              <a:extLst>
                <a:ext uri="{FF2B5EF4-FFF2-40B4-BE49-F238E27FC236}">
                  <a16:creationId xmlns:a16="http://schemas.microsoft.com/office/drawing/2014/main" id="{49C91885-2075-4C14-830B-4D2BA6BF770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1632"/>
              <a:ext cx="576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04" name="Group 159">
            <a:extLst>
              <a:ext uri="{FF2B5EF4-FFF2-40B4-BE49-F238E27FC236}">
                <a16:creationId xmlns:a16="http://schemas.microsoft.com/office/drawing/2014/main" id="{908C2223-E28C-4ADE-BAC4-562175B95AA1}"/>
              </a:ext>
            </a:extLst>
          </p:cNvPr>
          <p:cNvGrpSpPr>
            <a:grpSpLocks/>
          </p:cNvGrpSpPr>
          <p:nvPr/>
        </p:nvGrpSpPr>
        <p:grpSpPr bwMode="auto">
          <a:xfrm>
            <a:off x="7875587" y="3094706"/>
            <a:ext cx="914400" cy="228600"/>
            <a:chOff x="3984" y="1776"/>
            <a:chExt cx="576" cy="144"/>
          </a:xfrm>
        </p:grpSpPr>
        <p:sp>
          <p:nvSpPr>
            <p:cNvPr id="205" name="Line 157">
              <a:extLst>
                <a:ext uri="{FF2B5EF4-FFF2-40B4-BE49-F238E27FC236}">
                  <a16:creationId xmlns:a16="http://schemas.microsoft.com/office/drawing/2014/main" id="{A17A5986-8CC9-4886-B069-2D12EA2C0E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1776"/>
              <a:ext cx="5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6" name="Line 158">
              <a:extLst>
                <a:ext uri="{FF2B5EF4-FFF2-40B4-BE49-F238E27FC236}">
                  <a16:creationId xmlns:a16="http://schemas.microsoft.com/office/drawing/2014/main" id="{7170EACB-F946-4EFB-B6E4-70F9ED6399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1776"/>
              <a:ext cx="576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07" name="Line 160">
            <a:extLst>
              <a:ext uri="{FF2B5EF4-FFF2-40B4-BE49-F238E27FC236}">
                <a16:creationId xmlns:a16="http://schemas.microsoft.com/office/drawing/2014/main" id="{2B766D2F-A0BF-45CE-9E00-D954FC91F0CF}"/>
              </a:ext>
            </a:extLst>
          </p:cNvPr>
          <p:cNvSpPr>
            <a:spLocks noChangeShapeType="1"/>
          </p:cNvSpPr>
          <p:nvPr/>
        </p:nvSpPr>
        <p:spPr bwMode="auto">
          <a:xfrm>
            <a:off x="7875587" y="3323306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8" name="Line 161">
            <a:extLst>
              <a:ext uri="{FF2B5EF4-FFF2-40B4-BE49-F238E27FC236}">
                <a16:creationId xmlns:a16="http://schemas.microsoft.com/office/drawing/2014/main" id="{A2F5DDFD-0928-427D-AD90-C8279AC2FA5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32587" y="3323306"/>
            <a:ext cx="2057400" cy="2286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9" name="Line 162">
            <a:extLst>
              <a:ext uri="{FF2B5EF4-FFF2-40B4-BE49-F238E27FC236}">
                <a16:creationId xmlns:a16="http://schemas.microsoft.com/office/drawing/2014/main" id="{2470C730-EC5D-4907-AB82-760AC9474343}"/>
              </a:ext>
            </a:extLst>
          </p:cNvPr>
          <p:cNvSpPr>
            <a:spLocks noChangeShapeType="1"/>
          </p:cNvSpPr>
          <p:nvPr/>
        </p:nvSpPr>
        <p:spPr bwMode="auto">
          <a:xfrm>
            <a:off x="6732587" y="3551906"/>
            <a:ext cx="1066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0" name="Line 163">
            <a:extLst>
              <a:ext uri="{FF2B5EF4-FFF2-40B4-BE49-F238E27FC236}">
                <a16:creationId xmlns:a16="http://schemas.microsoft.com/office/drawing/2014/main" id="{B0C3DCED-504A-43B1-A37C-9EBC4D20558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32587" y="3551906"/>
            <a:ext cx="1066800" cy="2286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1" name="Line 165">
            <a:extLst>
              <a:ext uri="{FF2B5EF4-FFF2-40B4-BE49-F238E27FC236}">
                <a16:creationId xmlns:a16="http://schemas.microsoft.com/office/drawing/2014/main" id="{C5F00804-3AB8-4126-BAD1-E641332FFE74}"/>
              </a:ext>
            </a:extLst>
          </p:cNvPr>
          <p:cNvSpPr>
            <a:spLocks noChangeShapeType="1"/>
          </p:cNvSpPr>
          <p:nvPr/>
        </p:nvSpPr>
        <p:spPr bwMode="auto">
          <a:xfrm>
            <a:off x="6732587" y="3780506"/>
            <a:ext cx="1066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2" name="Line 166">
            <a:extLst>
              <a:ext uri="{FF2B5EF4-FFF2-40B4-BE49-F238E27FC236}">
                <a16:creationId xmlns:a16="http://schemas.microsoft.com/office/drawing/2014/main" id="{6D8DF56F-A2C9-4F87-A437-EBEA298FB9F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32587" y="3780506"/>
            <a:ext cx="1066800" cy="2286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3" name="Line 168">
            <a:extLst>
              <a:ext uri="{FF2B5EF4-FFF2-40B4-BE49-F238E27FC236}">
                <a16:creationId xmlns:a16="http://schemas.microsoft.com/office/drawing/2014/main" id="{86DCA807-313B-49FD-846D-905E57B67911}"/>
              </a:ext>
            </a:extLst>
          </p:cNvPr>
          <p:cNvSpPr>
            <a:spLocks noChangeShapeType="1"/>
          </p:cNvSpPr>
          <p:nvPr/>
        </p:nvSpPr>
        <p:spPr bwMode="auto">
          <a:xfrm>
            <a:off x="6732587" y="4009106"/>
            <a:ext cx="1066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4" name="Line 169">
            <a:extLst>
              <a:ext uri="{FF2B5EF4-FFF2-40B4-BE49-F238E27FC236}">
                <a16:creationId xmlns:a16="http://schemas.microsoft.com/office/drawing/2014/main" id="{03852CD7-26EA-4CF5-8CB8-9D5178222C3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732587" y="4009106"/>
            <a:ext cx="1066800" cy="2286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5" name="Line 171">
            <a:extLst>
              <a:ext uri="{FF2B5EF4-FFF2-40B4-BE49-F238E27FC236}">
                <a16:creationId xmlns:a16="http://schemas.microsoft.com/office/drawing/2014/main" id="{CF4E083D-4ED5-43F5-868F-9888226221AE}"/>
              </a:ext>
            </a:extLst>
          </p:cNvPr>
          <p:cNvSpPr>
            <a:spLocks noChangeShapeType="1"/>
          </p:cNvSpPr>
          <p:nvPr/>
        </p:nvSpPr>
        <p:spPr bwMode="auto">
          <a:xfrm>
            <a:off x="6732587" y="4237706"/>
            <a:ext cx="1066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6" name="Rectangle 174">
            <a:extLst>
              <a:ext uri="{FF2B5EF4-FFF2-40B4-BE49-F238E27FC236}">
                <a16:creationId xmlns:a16="http://schemas.microsoft.com/office/drawing/2014/main" id="{E4233FE2-BECD-4517-9AF9-408C3D36F8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9787" y="2713706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217" name="Rectangle 175">
            <a:extLst>
              <a:ext uri="{FF2B5EF4-FFF2-40B4-BE49-F238E27FC236}">
                <a16:creationId xmlns:a16="http://schemas.microsoft.com/office/drawing/2014/main" id="{F036681B-7C64-41DA-BA6C-C8FB2C5BCE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0387" y="2713706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218" name="Rectangle 176">
            <a:extLst>
              <a:ext uri="{FF2B5EF4-FFF2-40B4-BE49-F238E27FC236}">
                <a16:creationId xmlns:a16="http://schemas.microsoft.com/office/drawing/2014/main" id="{4FECD6DA-5288-4958-A938-3DFE2F27F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9787" y="3704306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219" name="Rectangle 177">
            <a:extLst>
              <a:ext uri="{FF2B5EF4-FFF2-40B4-BE49-F238E27FC236}">
                <a16:creationId xmlns:a16="http://schemas.microsoft.com/office/drawing/2014/main" id="{37D6B4F5-284F-4876-9856-1C8D959EB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5737" y="3482056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20" name="Rectangle 178">
            <a:extLst>
              <a:ext uri="{FF2B5EF4-FFF2-40B4-BE49-F238E27FC236}">
                <a16:creationId xmlns:a16="http://schemas.microsoft.com/office/drawing/2014/main" id="{D74139DE-7282-4B74-8C73-7FA020FB5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4337" y="3482056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21" name="Rectangle 179">
            <a:extLst>
              <a:ext uri="{FF2B5EF4-FFF2-40B4-BE49-F238E27FC236}">
                <a16:creationId xmlns:a16="http://schemas.microsoft.com/office/drawing/2014/main" id="{72BB57E7-C5E2-4777-A1F1-A5227C1E44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2937" y="3482056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22" name="Rectangle 180">
            <a:extLst>
              <a:ext uri="{FF2B5EF4-FFF2-40B4-BE49-F238E27FC236}">
                <a16:creationId xmlns:a16="http://schemas.microsoft.com/office/drawing/2014/main" id="{52842CF6-1690-45CF-B622-B858ED8E30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1537" y="3482056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23" name="Rectangle 181">
            <a:extLst>
              <a:ext uri="{FF2B5EF4-FFF2-40B4-BE49-F238E27FC236}">
                <a16:creationId xmlns:a16="http://schemas.microsoft.com/office/drawing/2014/main" id="{CB3085CB-6B29-4A70-A083-37CC852A3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5737" y="3710656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24" name="Rectangle 182">
            <a:extLst>
              <a:ext uri="{FF2B5EF4-FFF2-40B4-BE49-F238E27FC236}">
                <a16:creationId xmlns:a16="http://schemas.microsoft.com/office/drawing/2014/main" id="{9D085667-FCB3-4A80-A1B3-758B5A777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4337" y="3710656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25" name="Rectangle 183">
            <a:extLst>
              <a:ext uri="{FF2B5EF4-FFF2-40B4-BE49-F238E27FC236}">
                <a16:creationId xmlns:a16="http://schemas.microsoft.com/office/drawing/2014/main" id="{B8C14C67-6511-4247-AA11-CA59738B00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2937" y="3710656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26" name="Rectangle 184">
            <a:extLst>
              <a:ext uri="{FF2B5EF4-FFF2-40B4-BE49-F238E27FC236}">
                <a16:creationId xmlns:a16="http://schemas.microsoft.com/office/drawing/2014/main" id="{C664A20E-26E9-4A61-9A8F-A8EC7F5C1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1537" y="3710656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27" name="Rectangle 185">
            <a:extLst>
              <a:ext uri="{FF2B5EF4-FFF2-40B4-BE49-F238E27FC236}">
                <a16:creationId xmlns:a16="http://schemas.microsoft.com/office/drawing/2014/main" id="{612748A5-82D8-4252-BD75-86614C5D6F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5737" y="3939256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28" name="Rectangle 186">
            <a:extLst>
              <a:ext uri="{FF2B5EF4-FFF2-40B4-BE49-F238E27FC236}">
                <a16:creationId xmlns:a16="http://schemas.microsoft.com/office/drawing/2014/main" id="{6A6C8061-1793-4AA0-9E89-834ECCE487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4337" y="3939256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29" name="Rectangle 187">
            <a:extLst>
              <a:ext uri="{FF2B5EF4-FFF2-40B4-BE49-F238E27FC236}">
                <a16:creationId xmlns:a16="http://schemas.microsoft.com/office/drawing/2014/main" id="{1BCD03B7-2F1A-4AB8-BA77-E985C16BD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2937" y="3939256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30" name="Rectangle 188">
            <a:extLst>
              <a:ext uri="{FF2B5EF4-FFF2-40B4-BE49-F238E27FC236}">
                <a16:creationId xmlns:a16="http://schemas.microsoft.com/office/drawing/2014/main" id="{51E363A7-5740-4E37-8C20-2565781B9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1537" y="3939256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31" name="Rectangle 189">
            <a:extLst>
              <a:ext uri="{FF2B5EF4-FFF2-40B4-BE49-F238E27FC236}">
                <a16:creationId xmlns:a16="http://schemas.microsoft.com/office/drawing/2014/main" id="{B24B9D70-0545-4F8C-9D55-D4AC11AA04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5737" y="4167856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32" name="Rectangle 190">
            <a:extLst>
              <a:ext uri="{FF2B5EF4-FFF2-40B4-BE49-F238E27FC236}">
                <a16:creationId xmlns:a16="http://schemas.microsoft.com/office/drawing/2014/main" id="{8B7935D8-40B6-4AAD-918D-0159CAC1D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34337" y="4167856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33" name="Rectangle 191">
            <a:extLst>
              <a:ext uri="{FF2B5EF4-FFF2-40B4-BE49-F238E27FC236}">
                <a16:creationId xmlns:a16="http://schemas.microsoft.com/office/drawing/2014/main" id="{FFDF0073-DF2F-4E72-8AD6-0F5E05C090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2937" y="4167856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34" name="Rectangle 192">
            <a:extLst>
              <a:ext uri="{FF2B5EF4-FFF2-40B4-BE49-F238E27FC236}">
                <a16:creationId xmlns:a16="http://schemas.microsoft.com/office/drawing/2014/main" id="{AC7A9004-D0D5-4ED4-AAB6-6DAD43AF7F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91537" y="4167856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35" name="Line 193">
            <a:extLst>
              <a:ext uri="{FF2B5EF4-FFF2-40B4-BE49-F238E27FC236}">
                <a16:creationId xmlns:a16="http://schemas.microsoft.com/office/drawing/2014/main" id="{5E220956-E1E7-40B7-B6A0-35A80D1D443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99387" y="3551906"/>
            <a:ext cx="76200" cy="6858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36" name="Group 196">
            <a:extLst>
              <a:ext uri="{FF2B5EF4-FFF2-40B4-BE49-F238E27FC236}">
                <a16:creationId xmlns:a16="http://schemas.microsoft.com/office/drawing/2014/main" id="{DF174F14-703E-4279-A719-FD9BF2DE3BE0}"/>
              </a:ext>
            </a:extLst>
          </p:cNvPr>
          <p:cNvGrpSpPr>
            <a:grpSpLocks/>
          </p:cNvGrpSpPr>
          <p:nvPr/>
        </p:nvGrpSpPr>
        <p:grpSpPr bwMode="auto">
          <a:xfrm>
            <a:off x="7875587" y="3551906"/>
            <a:ext cx="914400" cy="228600"/>
            <a:chOff x="3984" y="2064"/>
            <a:chExt cx="576" cy="144"/>
          </a:xfrm>
        </p:grpSpPr>
        <p:sp>
          <p:nvSpPr>
            <p:cNvPr id="237" name="Line 194">
              <a:extLst>
                <a:ext uri="{FF2B5EF4-FFF2-40B4-BE49-F238E27FC236}">
                  <a16:creationId xmlns:a16="http://schemas.microsoft.com/office/drawing/2014/main" id="{721A3362-8C5E-45C7-8549-64EA4BE9C1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2064"/>
              <a:ext cx="5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8" name="Line 195">
              <a:extLst>
                <a:ext uri="{FF2B5EF4-FFF2-40B4-BE49-F238E27FC236}">
                  <a16:creationId xmlns:a16="http://schemas.microsoft.com/office/drawing/2014/main" id="{65719740-7F3A-497F-8438-B296F9488C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2064"/>
              <a:ext cx="576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39" name="Group 199">
            <a:extLst>
              <a:ext uri="{FF2B5EF4-FFF2-40B4-BE49-F238E27FC236}">
                <a16:creationId xmlns:a16="http://schemas.microsoft.com/office/drawing/2014/main" id="{045A83EE-B68B-4A34-9B44-D2F0C9DB9BEF}"/>
              </a:ext>
            </a:extLst>
          </p:cNvPr>
          <p:cNvGrpSpPr>
            <a:grpSpLocks/>
          </p:cNvGrpSpPr>
          <p:nvPr/>
        </p:nvGrpSpPr>
        <p:grpSpPr bwMode="auto">
          <a:xfrm>
            <a:off x="7875587" y="3780506"/>
            <a:ext cx="914400" cy="228600"/>
            <a:chOff x="3984" y="2208"/>
            <a:chExt cx="576" cy="144"/>
          </a:xfrm>
        </p:grpSpPr>
        <p:sp>
          <p:nvSpPr>
            <p:cNvPr id="240" name="Line 197">
              <a:extLst>
                <a:ext uri="{FF2B5EF4-FFF2-40B4-BE49-F238E27FC236}">
                  <a16:creationId xmlns:a16="http://schemas.microsoft.com/office/drawing/2014/main" id="{9E17DEC2-88A7-433A-9435-E4CD00D432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2208"/>
              <a:ext cx="5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1" name="Line 198">
              <a:extLst>
                <a:ext uri="{FF2B5EF4-FFF2-40B4-BE49-F238E27FC236}">
                  <a16:creationId xmlns:a16="http://schemas.microsoft.com/office/drawing/2014/main" id="{878F5BE7-F953-4506-AE5B-8764AC4211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2208"/>
              <a:ext cx="576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42" name="Group 202">
            <a:extLst>
              <a:ext uri="{FF2B5EF4-FFF2-40B4-BE49-F238E27FC236}">
                <a16:creationId xmlns:a16="http://schemas.microsoft.com/office/drawing/2014/main" id="{28F70389-F26D-4373-8968-74A32E37CE8C}"/>
              </a:ext>
            </a:extLst>
          </p:cNvPr>
          <p:cNvGrpSpPr>
            <a:grpSpLocks/>
          </p:cNvGrpSpPr>
          <p:nvPr/>
        </p:nvGrpSpPr>
        <p:grpSpPr bwMode="auto">
          <a:xfrm>
            <a:off x="7875587" y="4009106"/>
            <a:ext cx="914400" cy="228600"/>
            <a:chOff x="3984" y="2352"/>
            <a:chExt cx="576" cy="144"/>
          </a:xfrm>
        </p:grpSpPr>
        <p:sp>
          <p:nvSpPr>
            <p:cNvPr id="243" name="Line 200">
              <a:extLst>
                <a:ext uri="{FF2B5EF4-FFF2-40B4-BE49-F238E27FC236}">
                  <a16:creationId xmlns:a16="http://schemas.microsoft.com/office/drawing/2014/main" id="{E843EC1E-8CFB-4458-8BE9-42098657C7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2352"/>
              <a:ext cx="5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4" name="Line 201">
              <a:extLst>
                <a:ext uri="{FF2B5EF4-FFF2-40B4-BE49-F238E27FC236}">
                  <a16:creationId xmlns:a16="http://schemas.microsoft.com/office/drawing/2014/main" id="{2E11F4A5-8839-4A34-A189-627262516C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2352"/>
              <a:ext cx="576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45" name="Line 203">
            <a:extLst>
              <a:ext uri="{FF2B5EF4-FFF2-40B4-BE49-F238E27FC236}">
                <a16:creationId xmlns:a16="http://schemas.microsoft.com/office/drawing/2014/main" id="{4DA5BC5F-DA93-439F-B57D-C54F2D8BBCA2}"/>
              </a:ext>
            </a:extLst>
          </p:cNvPr>
          <p:cNvSpPr>
            <a:spLocks noChangeShapeType="1"/>
          </p:cNvSpPr>
          <p:nvPr/>
        </p:nvSpPr>
        <p:spPr bwMode="auto">
          <a:xfrm>
            <a:off x="7875587" y="4237706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6" name="Rectangle 204">
            <a:extLst>
              <a:ext uri="{FF2B5EF4-FFF2-40B4-BE49-F238E27FC236}">
                <a16:creationId xmlns:a16="http://schemas.microsoft.com/office/drawing/2014/main" id="{BA7103CF-C85D-4263-9B9A-7A67567F9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0387" y="3704306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247" name="Rectangle 205">
            <a:extLst>
              <a:ext uri="{FF2B5EF4-FFF2-40B4-BE49-F238E27FC236}">
                <a16:creationId xmlns:a16="http://schemas.microsoft.com/office/drawing/2014/main" id="{BC5210B0-E49E-49DF-A8A8-CADBC1FA89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54312" y="5174331"/>
            <a:ext cx="2789225" cy="1077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for (k = 0; k &lt; N; k++)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for (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0; 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&lt; N; 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++)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for (j = 0; j &lt; N; 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j++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z[k] = z[k]+x[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][j]*y[k];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8" name="Rectangle 206">
            <a:extLst>
              <a:ext uri="{FF2B5EF4-FFF2-40B4-BE49-F238E27FC236}">
                <a16:creationId xmlns:a16="http://schemas.microsoft.com/office/drawing/2014/main" id="{A72DE820-76BD-4DE7-A066-A6B95E9B0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8112" y="5021931"/>
            <a:ext cx="3520194" cy="1570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for (ii = 0; ii &lt; N; ii += B)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for (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jj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0; 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jj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&lt; N; 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jj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+= B)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for (k = 0; k &lt; N; k++)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for (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ii; 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&lt; min(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ii+B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N); 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++)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for (j = 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jj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 j &lt; min(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jj+B,N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); 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j++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z[k] = z[k]+x[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][j]*y[k];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9" name="Rectangle 207">
            <a:extLst>
              <a:ext uri="{FF2B5EF4-FFF2-40B4-BE49-F238E27FC236}">
                <a16:creationId xmlns:a16="http://schemas.microsoft.com/office/drawing/2014/main" id="{E6B16D7A-2A20-40BD-BAD8-651DC88452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5712" y="3116931"/>
            <a:ext cx="2333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i</a:t>
            </a:r>
          </a:p>
        </p:txBody>
      </p:sp>
      <p:sp>
        <p:nvSpPr>
          <p:cNvPr id="250" name="Rectangle 208">
            <a:extLst>
              <a:ext uri="{FF2B5EF4-FFF2-40B4-BE49-F238E27FC236}">
                <a16:creationId xmlns:a16="http://schemas.microsoft.com/office/drawing/2014/main" id="{2CE6FD09-5B64-43B1-9C49-608BF51654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3512" y="4488531"/>
            <a:ext cx="2333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j</a:t>
            </a:r>
          </a:p>
        </p:txBody>
      </p:sp>
      <p:sp>
        <p:nvSpPr>
          <p:cNvPr id="251" name="Rectangle 209">
            <a:extLst>
              <a:ext uri="{FF2B5EF4-FFF2-40B4-BE49-F238E27FC236}">
                <a16:creationId xmlns:a16="http://schemas.microsoft.com/office/drawing/2014/main" id="{D09DF0F5-9DFF-4E25-8379-C90981210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1112" y="4564731"/>
            <a:ext cx="2333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j</a:t>
            </a:r>
          </a:p>
        </p:txBody>
      </p:sp>
      <p:sp>
        <p:nvSpPr>
          <p:cNvPr id="252" name="Rectangle 210">
            <a:extLst>
              <a:ext uri="{FF2B5EF4-FFF2-40B4-BE49-F238E27FC236}">
                <a16:creationId xmlns:a16="http://schemas.microsoft.com/office/drawing/2014/main" id="{307F151A-DDA6-4AFA-85F2-F77F38528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3312" y="3116931"/>
            <a:ext cx="2333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i</a:t>
            </a:r>
          </a:p>
        </p:txBody>
      </p:sp>
      <p:grpSp>
        <p:nvGrpSpPr>
          <p:cNvPr id="253" name="Group 217">
            <a:extLst>
              <a:ext uri="{FF2B5EF4-FFF2-40B4-BE49-F238E27FC236}">
                <a16:creationId xmlns:a16="http://schemas.microsoft.com/office/drawing/2014/main" id="{A3D07699-9167-4728-A1F0-159FA4F2D8CC}"/>
              </a:ext>
            </a:extLst>
          </p:cNvPr>
          <p:cNvGrpSpPr>
            <a:grpSpLocks/>
          </p:cNvGrpSpPr>
          <p:nvPr/>
        </p:nvGrpSpPr>
        <p:grpSpPr bwMode="auto">
          <a:xfrm>
            <a:off x="8850312" y="2561306"/>
            <a:ext cx="312738" cy="914400"/>
            <a:chOff x="4598" y="1440"/>
            <a:chExt cx="197" cy="576"/>
          </a:xfrm>
        </p:grpSpPr>
        <p:sp>
          <p:nvSpPr>
            <p:cNvPr id="254" name="Line 211">
              <a:extLst>
                <a:ext uri="{FF2B5EF4-FFF2-40B4-BE49-F238E27FC236}">
                  <a16:creationId xmlns:a16="http://schemas.microsoft.com/office/drawing/2014/main" id="{0E4D5959-A429-4299-9CCE-F577157B3E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6" y="1440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5" name="Line 212">
              <a:extLst>
                <a:ext uri="{FF2B5EF4-FFF2-40B4-BE49-F238E27FC236}">
                  <a16:creationId xmlns:a16="http://schemas.microsoft.com/office/drawing/2014/main" id="{0575C047-E479-4F84-B722-A5376F90F1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4" y="1440"/>
              <a:ext cx="0" cy="5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6" name="Line 213">
              <a:extLst>
                <a:ext uri="{FF2B5EF4-FFF2-40B4-BE49-F238E27FC236}">
                  <a16:creationId xmlns:a16="http://schemas.microsoft.com/office/drawing/2014/main" id="{F7380616-B367-4E57-A2AC-ED8157F671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6" y="2016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57" name="Rectangle 214">
              <a:extLst>
                <a:ext uri="{FF2B5EF4-FFF2-40B4-BE49-F238E27FC236}">
                  <a16:creationId xmlns:a16="http://schemas.microsoft.com/office/drawing/2014/main" id="{F422C981-6E7E-4D6C-91E3-0F61EECA50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" y="1646"/>
              <a:ext cx="197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CN">
                  <a:ea typeface="宋体" panose="02010600030101010101" pitchFamily="2" charset="-122"/>
                </a:rPr>
                <a:t>B</a:t>
              </a:r>
            </a:p>
          </p:txBody>
        </p:sp>
      </p:grpSp>
      <p:sp>
        <p:nvSpPr>
          <p:cNvPr id="258" name="Rectangle 215">
            <a:extLst>
              <a:ext uri="{FF2B5EF4-FFF2-40B4-BE49-F238E27FC236}">
                <a16:creationId xmlns:a16="http://schemas.microsoft.com/office/drawing/2014/main" id="{1CF45A84-21B6-42EA-BE86-7C4DA9AC52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5113" y="3955131"/>
            <a:ext cx="1833562" cy="1077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分块因子</a:t>
            </a: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“B”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选取的原则是使得数组中的一块</a:t>
            </a: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x[</a:t>
            </a:r>
            <a:r>
              <a:rPr lang="en-US" altLang="zh-CN" sz="1600" b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][j]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可以驻留在</a:t>
            </a: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9" name="Rectangle 216">
            <a:extLst>
              <a:ext uri="{FF2B5EF4-FFF2-40B4-BE49-F238E27FC236}">
                <a16:creationId xmlns:a16="http://schemas.microsoft.com/office/drawing/2014/main" id="{A15AE3AE-3075-4DBC-A65D-0DCF44372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0280" y="6241131"/>
            <a:ext cx="3127459" cy="339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问题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Cache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无法放下整个数组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260" name="Line 219">
            <a:extLst>
              <a:ext uri="{FF2B5EF4-FFF2-40B4-BE49-F238E27FC236}">
                <a16:creationId xmlns:a16="http://schemas.microsoft.com/office/drawing/2014/main" id="{07575BD7-4FAD-460D-999F-2757AF9CDE3D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7721600" y="2324769"/>
            <a:ext cx="152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1" name="Line 220">
            <a:extLst>
              <a:ext uri="{FF2B5EF4-FFF2-40B4-BE49-F238E27FC236}">
                <a16:creationId xmlns:a16="http://schemas.microsoft.com/office/drawing/2014/main" id="{9EA9C85C-6946-4D6A-8AFD-6DA55D5A56DA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8255000" y="1867569"/>
            <a:ext cx="0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2" name="Line 221">
            <a:extLst>
              <a:ext uri="{FF2B5EF4-FFF2-40B4-BE49-F238E27FC236}">
                <a16:creationId xmlns:a16="http://schemas.microsoft.com/office/drawing/2014/main" id="{BC86BC9F-9E64-498F-B87C-DBA1F7E447A1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8636000" y="2324769"/>
            <a:ext cx="152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3" name="Text Box 230">
            <a:extLst>
              <a:ext uri="{FF2B5EF4-FFF2-40B4-BE49-F238E27FC236}">
                <a16:creationId xmlns:a16="http://schemas.microsoft.com/office/drawing/2014/main" id="{2C35385A-B12D-4380-AA6E-A7A3BE9B13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7493" y="3076322"/>
            <a:ext cx="126294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数组</a:t>
            </a:r>
            <a:r>
              <a:rPr lang="en-US" altLang="zh-CN" sz="1600" b="0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x[][]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在主存中的分布（</a:t>
            </a:r>
            <a:r>
              <a:rPr lang="en-US" altLang="zh-CN" sz="1600" b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2D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形式）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4" name="AutoShape 231">
            <a:extLst>
              <a:ext uri="{FF2B5EF4-FFF2-40B4-BE49-F238E27FC236}">
                <a16:creationId xmlns:a16="http://schemas.microsoft.com/office/drawing/2014/main" id="{930FAA8D-D934-448E-B6AE-B31E955AF2EB}"/>
              </a:ext>
            </a:extLst>
          </p:cNvPr>
          <p:cNvSpPr>
            <a:spLocks/>
          </p:cNvSpPr>
          <p:nvPr/>
        </p:nvSpPr>
        <p:spPr bwMode="auto">
          <a:xfrm>
            <a:off x="2389187" y="2561306"/>
            <a:ext cx="152400" cy="1828800"/>
          </a:xfrm>
          <a:prstGeom prst="leftBrace">
            <a:avLst>
              <a:gd name="adj1" fmla="val 100000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66" name="Text Box 235">
            <a:extLst>
              <a:ext uri="{FF2B5EF4-FFF2-40B4-BE49-F238E27FC236}">
                <a16:creationId xmlns:a16="http://schemas.microsoft.com/office/drawing/2014/main" id="{5F74EC33-B5A9-43FA-A514-C8DCD5D33A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8524" y="5712994"/>
            <a:ext cx="17416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zh-CN" altLang="en-US" sz="1200" dirty="0">
                <a:ea typeface="宋体" panose="02010600030101010101" pitchFamily="2" charset="-122"/>
              </a:rPr>
              <a:t>这里的一块指编译器的</a:t>
            </a:r>
            <a:r>
              <a:rPr lang="zh-CN" altLang="en-US" sz="1200" u="sng" dirty="0">
                <a:ea typeface="宋体" panose="02010600030101010101" pitchFamily="2" charset="-122"/>
              </a:rPr>
              <a:t>分块（</a:t>
            </a:r>
            <a:r>
              <a:rPr lang="en-US" altLang="zh-CN" sz="1200" u="sng" dirty="0">
                <a:ea typeface="宋体" panose="02010600030101010101" pitchFamily="2" charset="-122"/>
              </a:rPr>
              <a:t>chunk</a:t>
            </a:r>
            <a:r>
              <a:rPr lang="zh-CN" altLang="en-US" sz="1200" u="sng" dirty="0">
                <a:ea typeface="宋体" panose="02010600030101010101" pitchFamily="2" charset="-122"/>
              </a:rPr>
              <a:t>）</a:t>
            </a:r>
            <a:r>
              <a:rPr lang="zh-CN" altLang="en-US" sz="1200" dirty="0">
                <a:ea typeface="宋体" panose="02010600030101010101" pitchFamily="2" charset="-122"/>
              </a:rPr>
              <a:t>，不是</a:t>
            </a:r>
            <a:r>
              <a:rPr lang="en-US" altLang="zh-CN" sz="1200" dirty="0">
                <a:ea typeface="宋体" panose="02010600030101010101" pitchFamily="2" charset="-122"/>
              </a:rPr>
              <a:t>Cache</a:t>
            </a:r>
            <a:r>
              <a:rPr lang="zh-CN" altLang="en-US" sz="1200" dirty="0">
                <a:ea typeface="宋体" panose="02010600030101010101" pitchFamily="2" charset="-122"/>
              </a:rPr>
              <a:t>中的一块</a:t>
            </a:r>
            <a:endParaRPr lang="en-US" altLang="zh-CN" sz="1200" dirty="0">
              <a:ea typeface="宋体" panose="02010600030101010101" pitchFamily="2" charset="-122"/>
            </a:endParaRPr>
          </a:p>
        </p:txBody>
      </p:sp>
      <p:sp>
        <p:nvSpPr>
          <p:cNvPr id="267" name="Oval 237">
            <a:extLst>
              <a:ext uri="{FF2B5EF4-FFF2-40B4-BE49-F238E27FC236}">
                <a16:creationId xmlns:a16="http://schemas.microsoft.com/office/drawing/2014/main" id="{FBEA90EB-3E17-42B7-98E2-95E99494F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4987" y="2637506"/>
            <a:ext cx="152400" cy="152400"/>
          </a:xfrm>
          <a:prstGeom prst="ellipse">
            <a:avLst/>
          </a:prstGeom>
          <a:solidFill>
            <a:srgbClr val="66FF33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68" name="Text Box 239">
            <a:extLst>
              <a:ext uri="{FF2B5EF4-FFF2-40B4-BE49-F238E27FC236}">
                <a16:creationId xmlns:a16="http://schemas.microsoft.com/office/drawing/2014/main" id="{E3EB6F6E-B3C3-475F-B3B4-72996C2DE4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8187" y="5515898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k = </a:t>
            </a:r>
          </a:p>
        </p:txBody>
      </p:sp>
      <p:sp>
        <p:nvSpPr>
          <p:cNvPr id="269" name="Text Box 240">
            <a:extLst>
              <a:ext uri="{FF2B5EF4-FFF2-40B4-BE49-F238E27FC236}">
                <a16:creationId xmlns:a16="http://schemas.microsoft.com/office/drawing/2014/main" id="{A4C3385A-897E-4360-A4F8-33DD871B18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2987" y="5515898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270" name="Text Box 241">
            <a:extLst>
              <a:ext uri="{FF2B5EF4-FFF2-40B4-BE49-F238E27FC236}">
                <a16:creationId xmlns:a16="http://schemas.microsoft.com/office/drawing/2014/main" id="{13E0BB28-759A-4607-9F9F-8F3744DBE1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8187" y="5039034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ii = </a:t>
            </a:r>
          </a:p>
        </p:txBody>
      </p:sp>
      <p:sp>
        <p:nvSpPr>
          <p:cNvPr id="271" name="Text Box 242">
            <a:extLst>
              <a:ext uri="{FF2B5EF4-FFF2-40B4-BE49-F238E27FC236}">
                <a16:creationId xmlns:a16="http://schemas.microsoft.com/office/drawing/2014/main" id="{7D04F2FF-BBD1-47B1-8445-BC218EC9B5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2987" y="5039034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dirty="0"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272" name="Text Box 243">
            <a:extLst>
              <a:ext uri="{FF2B5EF4-FFF2-40B4-BE49-F238E27FC236}">
                <a16:creationId xmlns:a16="http://schemas.microsoft.com/office/drawing/2014/main" id="{C451A2C5-C6EB-4C10-AD87-72D69B4000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8187" y="5267634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jj = </a:t>
            </a:r>
          </a:p>
        </p:txBody>
      </p:sp>
      <p:sp>
        <p:nvSpPr>
          <p:cNvPr id="273" name="Text Box 244">
            <a:extLst>
              <a:ext uri="{FF2B5EF4-FFF2-40B4-BE49-F238E27FC236}">
                <a16:creationId xmlns:a16="http://schemas.microsoft.com/office/drawing/2014/main" id="{236BAEEB-EAB7-4982-A895-8D83CE823D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2987" y="5267634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274" name="Text Box 245">
            <a:extLst>
              <a:ext uri="{FF2B5EF4-FFF2-40B4-BE49-F238E27FC236}">
                <a16:creationId xmlns:a16="http://schemas.microsoft.com/office/drawing/2014/main" id="{63F4CAD5-A592-447D-BD2B-4D92AAE6A8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8187" y="5744498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i = </a:t>
            </a:r>
          </a:p>
        </p:txBody>
      </p:sp>
      <p:sp>
        <p:nvSpPr>
          <p:cNvPr id="275" name="Text Box 246">
            <a:extLst>
              <a:ext uri="{FF2B5EF4-FFF2-40B4-BE49-F238E27FC236}">
                <a16:creationId xmlns:a16="http://schemas.microsoft.com/office/drawing/2014/main" id="{AA0EF437-57CA-413A-8056-E273D45D97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2987" y="5744498"/>
            <a:ext cx="60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0…B</a:t>
            </a:r>
          </a:p>
        </p:txBody>
      </p:sp>
      <p:sp>
        <p:nvSpPr>
          <p:cNvPr id="276" name="Text Box 247">
            <a:extLst>
              <a:ext uri="{FF2B5EF4-FFF2-40B4-BE49-F238E27FC236}">
                <a16:creationId xmlns:a16="http://schemas.microsoft.com/office/drawing/2014/main" id="{1C6A25CD-36A8-488B-846D-944FE0D99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18187" y="5973098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j = </a:t>
            </a:r>
          </a:p>
        </p:txBody>
      </p:sp>
      <p:sp>
        <p:nvSpPr>
          <p:cNvPr id="277" name="Text Box 248">
            <a:extLst>
              <a:ext uri="{FF2B5EF4-FFF2-40B4-BE49-F238E27FC236}">
                <a16:creationId xmlns:a16="http://schemas.microsoft.com/office/drawing/2014/main" id="{4234343C-8E7B-4B02-A5E7-89A4DA7C7C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2987" y="5973098"/>
            <a:ext cx="60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0…B</a:t>
            </a:r>
          </a:p>
        </p:txBody>
      </p:sp>
      <p:sp>
        <p:nvSpPr>
          <p:cNvPr id="278" name="文本框 277">
            <a:extLst>
              <a:ext uri="{FF2B5EF4-FFF2-40B4-BE49-F238E27FC236}">
                <a16:creationId xmlns:a16="http://schemas.microsoft.com/office/drawing/2014/main" id="{3242E750-B14E-4E78-8AAF-9836B9D5188F}"/>
              </a:ext>
            </a:extLst>
          </p:cNvPr>
          <p:cNvSpPr txBox="1"/>
          <p:nvPr/>
        </p:nvSpPr>
        <p:spPr>
          <a:xfrm>
            <a:off x="1052053" y="1280554"/>
            <a:ext cx="10087896" cy="58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分块的基本思想：访问数组的一部分“区域”，而不是访问整个数组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11FCAAB1-F5CD-4BB2-8EA4-22F84C43BCA6}"/>
              </a:ext>
            </a:extLst>
          </p:cNvPr>
          <p:cNvCxnSpPr>
            <a:stCxn id="258" idx="2"/>
            <a:endCxn id="266" idx="0"/>
          </p:cNvCxnSpPr>
          <p:nvPr/>
        </p:nvCxnSpPr>
        <p:spPr>
          <a:xfrm>
            <a:off x="10071894" y="5032991"/>
            <a:ext cx="767478" cy="6800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9" name="TextBox 81">
            <a:extLst>
              <a:ext uri="{FF2B5EF4-FFF2-40B4-BE49-F238E27FC236}">
                <a16:creationId xmlns:a16="http://schemas.microsoft.com/office/drawing/2014/main" id="{1C92F29D-8B46-4586-908E-DD789921AF88}"/>
              </a:ext>
            </a:extLst>
          </p:cNvPr>
          <p:cNvSpPr txBox="1"/>
          <p:nvPr/>
        </p:nvSpPr>
        <p:spPr>
          <a:xfrm>
            <a:off x="9201778" y="2070422"/>
            <a:ext cx="2736850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srgbClr val="00B050"/>
                </a:solidFill>
                <a:latin typeface="+mn-ea"/>
              </a:rPr>
              <a:t>时间</a:t>
            </a:r>
            <a:r>
              <a:rPr lang="zh-CN" altLang="en-US" sz="2400" b="1" dirty="0">
                <a:solidFill>
                  <a:srgbClr val="00B050"/>
                </a:solidFill>
                <a:latin typeface="+mn-ea"/>
                <a:ea typeface="+mn-ea"/>
              </a:rPr>
              <a:t>局部性</a:t>
            </a:r>
            <a:endParaRPr lang="zh-CN" altLang="en-US" b="1" dirty="0">
              <a:solidFill>
                <a:srgbClr val="00B05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84242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1.85185E-6 L 0.0612 -1.85185E-6 L 0.00078 0.02847 L 0.0612 0.02847 L 0.00078 0.0632 L 0.06198 0.0632 L 0.00274 0.09445 L 0.06198 0.09584 " pathEditMode="relative" rAng="0" ptsTypes="AAAAAAAA">
                                      <p:cBhvr>
                                        <p:cTn id="44" dur="2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9" y="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258" grpId="0"/>
      <p:bldP spid="266" grpId="0"/>
      <p:bldP spid="267" grpId="0" animBg="1"/>
      <p:bldP spid="267" grpId="1" animBg="1"/>
      <p:bldP spid="268" grpId="0"/>
      <p:bldP spid="269" grpId="0"/>
      <p:bldP spid="270" grpId="0"/>
      <p:bldP spid="271" grpId="0"/>
      <p:bldP spid="272" grpId="0"/>
      <p:bldP spid="273" grpId="0"/>
      <p:bldP spid="274" grpId="0"/>
      <p:bldP spid="275" grpId="0"/>
      <p:bldP spid="276" grpId="0"/>
      <p:bldP spid="277" grpId="0"/>
      <p:bldP spid="279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4074407" cy="757139"/>
            <a:chOff x="635243" y="278221"/>
            <a:chExt cx="4074407" cy="757138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727582"/>
              <a:ext cx="407440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Compiler Optimization——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分块</a:t>
              </a:r>
              <a:endParaRPr lang="en-US" altLang="zh-CN" sz="1400" spc="151" dirty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3416320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编译器优化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——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分块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pSp>
        <p:nvGrpSpPr>
          <p:cNvPr id="265" name="Group 2">
            <a:extLst>
              <a:ext uri="{FF2B5EF4-FFF2-40B4-BE49-F238E27FC236}">
                <a16:creationId xmlns:a16="http://schemas.microsoft.com/office/drawing/2014/main" id="{D4ED82C7-4ECF-497F-A862-3F7ED4799C23}"/>
              </a:ext>
            </a:extLst>
          </p:cNvPr>
          <p:cNvGrpSpPr>
            <a:grpSpLocks/>
          </p:cNvGrpSpPr>
          <p:nvPr/>
        </p:nvGrpSpPr>
        <p:grpSpPr bwMode="auto">
          <a:xfrm>
            <a:off x="6997437" y="2193705"/>
            <a:ext cx="1066800" cy="1263652"/>
            <a:chOff x="3312" y="1268"/>
            <a:chExt cx="672" cy="796"/>
          </a:xfrm>
        </p:grpSpPr>
        <p:sp>
          <p:nvSpPr>
            <p:cNvPr id="279" name="Rectangle 3">
              <a:extLst>
                <a:ext uri="{FF2B5EF4-FFF2-40B4-BE49-F238E27FC236}">
                  <a16:creationId xmlns:a16="http://schemas.microsoft.com/office/drawing/2014/main" id="{6EAAF653-BA90-4951-94AF-9EEE000FC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1392"/>
              <a:ext cx="672" cy="67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zh-CN" altLang="zh-CN">
                <a:ea typeface="宋体" panose="02010600030101010101" pitchFamily="2" charset="-122"/>
              </a:endParaRPr>
            </a:p>
          </p:txBody>
        </p:sp>
        <p:sp>
          <p:nvSpPr>
            <p:cNvPr id="280" name="Text Box 4">
              <a:extLst>
                <a:ext uri="{FF2B5EF4-FFF2-40B4-BE49-F238E27FC236}">
                  <a16:creationId xmlns:a16="http://schemas.microsoft.com/office/drawing/2014/main" id="{FD56F9D7-70E6-485C-AFCE-2FC8A3EF1F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6" y="1268"/>
              <a:ext cx="425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CN" sz="16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cache</a:t>
              </a:r>
            </a:p>
          </p:txBody>
        </p:sp>
      </p:grpSp>
      <p:sp>
        <p:nvSpPr>
          <p:cNvPr id="281" name="Rectangle 5">
            <a:extLst>
              <a:ext uri="{FF2B5EF4-FFF2-40B4-BE49-F238E27FC236}">
                <a16:creationId xmlns:a16="http://schemas.microsoft.com/office/drawing/2014/main" id="{CF732083-1A4F-464E-8DC2-C457FA3F3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7437" y="5686650"/>
            <a:ext cx="2971800" cy="762000"/>
          </a:xfrm>
          <a:prstGeom prst="rect">
            <a:avLst/>
          </a:prstGeom>
          <a:gradFill flip="none" rotWithShape="1">
            <a:gsLst>
              <a:gs pos="0">
                <a:srgbClr val="66FF33">
                  <a:tint val="66000"/>
                  <a:satMod val="160000"/>
                </a:srgbClr>
              </a:gs>
              <a:gs pos="50000">
                <a:srgbClr val="66FF33">
                  <a:tint val="44500"/>
                  <a:satMod val="160000"/>
                </a:srgbClr>
              </a:gs>
              <a:gs pos="100000">
                <a:srgbClr val="66FF33">
                  <a:tint val="23500"/>
                  <a:satMod val="160000"/>
                </a:srgbClr>
              </a:gs>
            </a:gsLst>
            <a:lin ang="13500000" scaled="1"/>
            <a:tileRect/>
          </a:gra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83" name="Rectangle 9">
            <a:extLst>
              <a:ext uri="{FF2B5EF4-FFF2-40B4-BE49-F238E27FC236}">
                <a16:creationId xmlns:a16="http://schemas.microsoft.com/office/drawing/2014/main" id="{D57C9EEB-8C92-417F-8623-CC6A1F1976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2387" y="2473103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84" name="Rectangle 10">
            <a:extLst>
              <a:ext uri="{FF2B5EF4-FFF2-40B4-BE49-F238E27FC236}">
                <a16:creationId xmlns:a16="http://schemas.microsoft.com/office/drawing/2014/main" id="{4F8DFCA7-4AAD-4D48-8928-6950A97A8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0987" y="2473103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85" name="Rectangle 11">
            <a:extLst>
              <a:ext uri="{FF2B5EF4-FFF2-40B4-BE49-F238E27FC236}">
                <a16:creationId xmlns:a16="http://schemas.microsoft.com/office/drawing/2014/main" id="{4A2BB7EB-D053-4E0C-8C3B-C72AE593C3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9587" y="2473103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86" name="Rectangle 12">
            <a:extLst>
              <a:ext uri="{FF2B5EF4-FFF2-40B4-BE49-F238E27FC236}">
                <a16:creationId xmlns:a16="http://schemas.microsoft.com/office/drawing/2014/main" id="{E4B34B37-6DF4-489D-B49C-9F59A8964D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8187" y="2473103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87" name="Rectangle 13">
            <a:extLst>
              <a:ext uri="{FF2B5EF4-FFF2-40B4-BE49-F238E27FC236}">
                <a16:creationId xmlns:a16="http://schemas.microsoft.com/office/drawing/2014/main" id="{1E9E4EF9-ED05-4B75-B15E-04C784D7C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6787" y="2473103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88" name="Rectangle 14">
            <a:extLst>
              <a:ext uri="{FF2B5EF4-FFF2-40B4-BE49-F238E27FC236}">
                <a16:creationId xmlns:a16="http://schemas.microsoft.com/office/drawing/2014/main" id="{37E214C7-6C07-4A35-A272-B98FAC9C3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5387" y="2473103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89" name="Rectangle 15">
            <a:extLst>
              <a:ext uri="{FF2B5EF4-FFF2-40B4-BE49-F238E27FC236}">
                <a16:creationId xmlns:a16="http://schemas.microsoft.com/office/drawing/2014/main" id="{CA2FF263-F5A0-4AE5-B908-342F037E5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3987" y="2473103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90" name="Rectangle 16">
            <a:extLst>
              <a:ext uri="{FF2B5EF4-FFF2-40B4-BE49-F238E27FC236}">
                <a16:creationId xmlns:a16="http://schemas.microsoft.com/office/drawing/2014/main" id="{33AF6CFA-EBCD-409A-9208-81D175FC6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587" y="2473103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91" name="Rectangle 17">
            <a:extLst>
              <a:ext uri="{FF2B5EF4-FFF2-40B4-BE49-F238E27FC236}">
                <a16:creationId xmlns:a16="http://schemas.microsoft.com/office/drawing/2014/main" id="{8871F5BD-4ADC-4F83-B20A-61CB31C38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2387" y="2701703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92" name="Rectangle 18">
            <a:extLst>
              <a:ext uri="{FF2B5EF4-FFF2-40B4-BE49-F238E27FC236}">
                <a16:creationId xmlns:a16="http://schemas.microsoft.com/office/drawing/2014/main" id="{BB367915-996E-487A-94A0-45D4920F39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0987" y="2701703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93" name="Rectangle 19">
            <a:extLst>
              <a:ext uri="{FF2B5EF4-FFF2-40B4-BE49-F238E27FC236}">
                <a16:creationId xmlns:a16="http://schemas.microsoft.com/office/drawing/2014/main" id="{F34554B8-6664-4B64-9908-BD3468E246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9587" y="2701703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94" name="Rectangle 20">
            <a:extLst>
              <a:ext uri="{FF2B5EF4-FFF2-40B4-BE49-F238E27FC236}">
                <a16:creationId xmlns:a16="http://schemas.microsoft.com/office/drawing/2014/main" id="{C1A9BAC1-1EB2-4463-8BDC-8668B7D253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8187" y="2701703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95" name="Rectangle 21">
            <a:extLst>
              <a:ext uri="{FF2B5EF4-FFF2-40B4-BE49-F238E27FC236}">
                <a16:creationId xmlns:a16="http://schemas.microsoft.com/office/drawing/2014/main" id="{770A9527-EABF-464F-A152-33CDA9822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6787" y="2701703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96" name="Rectangle 22">
            <a:extLst>
              <a:ext uri="{FF2B5EF4-FFF2-40B4-BE49-F238E27FC236}">
                <a16:creationId xmlns:a16="http://schemas.microsoft.com/office/drawing/2014/main" id="{AF16A670-E9A4-4428-946B-8EB6ADD3F4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5387" y="2701703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97" name="Rectangle 23">
            <a:extLst>
              <a:ext uri="{FF2B5EF4-FFF2-40B4-BE49-F238E27FC236}">
                <a16:creationId xmlns:a16="http://schemas.microsoft.com/office/drawing/2014/main" id="{CC1ECFE6-AA9D-4E63-BDC2-DCE7648C7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3987" y="2701703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98" name="Rectangle 24">
            <a:extLst>
              <a:ext uri="{FF2B5EF4-FFF2-40B4-BE49-F238E27FC236}">
                <a16:creationId xmlns:a16="http://schemas.microsoft.com/office/drawing/2014/main" id="{2208C667-0B5A-4DB5-BFB1-92B42F776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587" y="2701703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99" name="Rectangle 25">
            <a:extLst>
              <a:ext uri="{FF2B5EF4-FFF2-40B4-BE49-F238E27FC236}">
                <a16:creationId xmlns:a16="http://schemas.microsoft.com/office/drawing/2014/main" id="{D8BEF34F-494C-49A6-9CDE-34AB3539E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2387" y="2930303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00" name="Rectangle 26">
            <a:extLst>
              <a:ext uri="{FF2B5EF4-FFF2-40B4-BE49-F238E27FC236}">
                <a16:creationId xmlns:a16="http://schemas.microsoft.com/office/drawing/2014/main" id="{C76190F0-59BA-4123-996E-6304F0AD93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0987" y="2930303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01" name="Rectangle 27">
            <a:extLst>
              <a:ext uri="{FF2B5EF4-FFF2-40B4-BE49-F238E27FC236}">
                <a16:creationId xmlns:a16="http://schemas.microsoft.com/office/drawing/2014/main" id="{E1D865B1-5CA0-4A78-A6AD-9FEA440BDD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9587" y="2930303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02" name="Rectangle 28">
            <a:extLst>
              <a:ext uri="{FF2B5EF4-FFF2-40B4-BE49-F238E27FC236}">
                <a16:creationId xmlns:a16="http://schemas.microsoft.com/office/drawing/2014/main" id="{AD0D1BC6-244F-4F48-A8B4-AA57C48BD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8187" y="2930303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03" name="Rectangle 29">
            <a:extLst>
              <a:ext uri="{FF2B5EF4-FFF2-40B4-BE49-F238E27FC236}">
                <a16:creationId xmlns:a16="http://schemas.microsoft.com/office/drawing/2014/main" id="{DE66E607-E873-46B7-89B9-B604BB1831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6787" y="2930303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04" name="Rectangle 30">
            <a:extLst>
              <a:ext uri="{FF2B5EF4-FFF2-40B4-BE49-F238E27FC236}">
                <a16:creationId xmlns:a16="http://schemas.microsoft.com/office/drawing/2014/main" id="{96756ABD-D289-482B-8664-C845AAAE1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5387" y="2930303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05" name="Rectangle 31">
            <a:extLst>
              <a:ext uri="{FF2B5EF4-FFF2-40B4-BE49-F238E27FC236}">
                <a16:creationId xmlns:a16="http://schemas.microsoft.com/office/drawing/2014/main" id="{5CF8D332-51D6-40F2-8973-903EF08AA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3987" y="2930303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06" name="Rectangle 32">
            <a:extLst>
              <a:ext uri="{FF2B5EF4-FFF2-40B4-BE49-F238E27FC236}">
                <a16:creationId xmlns:a16="http://schemas.microsoft.com/office/drawing/2014/main" id="{1A502E18-C612-4871-B75F-0F43160CF7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587" y="2930303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07" name="Rectangle 33">
            <a:extLst>
              <a:ext uri="{FF2B5EF4-FFF2-40B4-BE49-F238E27FC236}">
                <a16:creationId xmlns:a16="http://schemas.microsoft.com/office/drawing/2014/main" id="{D4DC5B42-2B46-422E-8760-D4E36D8B5C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2387" y="3158903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08" name="Rectangle 34">
            <a:extLst>
              <a:ext uri="{FF2B5EF4-FFF2-40B4-BE49-F238E27FC236}">
                <a16:creationId xmlns:a16="http://schemas.microsoft.com/office/drawing/2014/main" id="{7433FBBC-61A1-47D0-A1DC-9C04BCD12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0987" y="3158903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09" name="Rectangle 35">
            <a:extLst>
              <a:ext uri="{FF2B5EF4-FFF2-40B4-BE49-F238E27FC236}">
                <a16:creationId xmlns:a16="http://schemas.microsoft.com/office/drawing/2014/main" id="{38D0C5E5-0C23-4D81-816B-84EED59390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9587" y="3158903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10" name="Rectangle 36">
            <a:extLst>
              <a:ext uri="{FF2B5EF4-FFF2-40B4-BE49-F238E27FC236}">
                <a16:creationId xmlns:a16="http://schemas.microsoft.com/office/drawing/2014/main" id="{1A300B06-36D1-466A-9804-1ED61BB9B2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8187" y="3158903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11" name="Rectangle 37">
            <a:extLst>
              <a:ext uri="{FF2B5EF4-FFF2-40B4-BE49-F238E27FC236}">
                <a16:creationId xmlns:a16="http://schemas.microsoft.com/office/drawing/2014/main" id="{3F0126C2-1A9E-4AF6-8F1E-1A71EC2907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6787" y="3158903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12" name="Rectangle 38">
            <a:extLst>
              <a:ext uri="{FF2B5EF4-FFF2-40B4-BE49-F238E27FC236}">
                <a16:creationId xmlns:a16="http://schemas.microsoft.com/office/drawing/2014/main" id="{4672DA19-4DAF-4D31-AE30-03434AD98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5387" y="3158903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13" name="Rectangle 39">
            <a:extLst>
              <a:ext uri="{FF2B5EF4-FFF2-40B4-BE49-F238E27FC236}">
                <a16:creationId xmlns:a16="http://schemas.microsoft.com/office/drawing/2014/main" id="{1ADA3B94-E691-4F09-9589-6E232E1573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3987" y="3158903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14" name="Rectangle 40">
            <a:extLst>
              <a:ext uri="{FF2B5EF4-FFF2-40B4-BE49-F238E27FC236}">
                <a16:creationId xmlns:a16="http://schemas.microsoft.com/office/drawing/2014/main" id="{AF7606C3-A1F1-4312-8616-793FF0F07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587" y="3158903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15" name="Rectangle 41">
            <a:extLst>
              <a:ext uri="{FF2B5EF4-FFF2-40B4-BE49-F238E27FC236}">
                <a16:creationId xmlns:a16="http://schemas.microsoft.com/office/drawing/2014/main" id="{157DCB05-67A4-45FA-9E4D-30EEBE0AF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2387" y="3387503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16" name="Rectangle 42">
            <a:extLst>
              <a:ext uri="{FF2B5EF4-FFF2-40B4-BE49-F238E27FC236}">
                <a16:creationId xmlns:a16="http://schemas.microsoft.com/office/drawing/2014/main" id="{65859D63-EAA8-496E-AE1C-2D765BE63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0987" y="3387503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17" name="Rectangle 43">
            <a:extLst>
              <a:ext uri="{FF2B5EF4-FFF2-40B4-BE49-F238E27FC236}">
                <a16:creationId xmlns:a16="http://schemas.microsoft.com/office/drawing/2014/main" id="{7981C727-F9EB-4018-B1FA-1AD7581B9A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9587" y="3387503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18" name="Rectangle 44">
            <a:extLst>
              <a:ext uri="{FF2B5EF4-FFF2-40B4-BE49-F238E27FC236}">
                <a16:creationId xmlns:a16="http://schemas.microsoft.com/office/drawing/2014/main" id="{C2F05A7C-F9DD-4B3D-B783-CFF4FC00A6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8187" y="3387503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19" name="Rectangle 45">
            <a:extLst>
              <a:ext uri="{FF2B5EF4-FFF2-40B4-BE49-F238E27FC236}">
                <a16:creationId xmlns:a16="http://schemas.microsoft.com/office/drawing/2014/main" id="{CFF30F69-A9EA-4C95-9B77-357C8E54C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6787" y="3387503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20" name="Rectangle 46">
            <a:extLst>
              <a:ext uri="{FF2B5EF4-FFF2-40B4-BE49-F238E27FC236}">
                <a16:creationId xmlns:a16="http://schemas.microsoft.com/office/drawing/2014/main" id="{7D542153-4F39-4E00-94B6-0DB44ED79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5387" y="3387503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21" name="Rectangle 47">
            <a:extLst>
              <a:ext uri="{FF2B5EF4-FFF2-40B4-BE49-F238E27FC236}">
                <a16:creationId xmlns:a16="http://schemas.microsoft.com/office/drawing/2014/main" id="{4DCC9EDD-771C-406D-A5BA-2EBA2BBEA5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3987" y="3387503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22" name="Rectangle 48">
            <a:extLst>
              <a:ext uri="{FF2B5EF4-FFF2-40B4-BE49-F238E27FC236}">
                <a16:creationId xmlns:a16="http://schemas.microsoft.com/office/drawing/2014/main" id="{E86514FF-46D2-4470-9467-6BCFDD6D3C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587" y="3387503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23" name="Rectangle 49">
            <a:extLst>
              <a:ext uri="{FF2B5EF4-FFF2-40B4-BE49-F238E27FC236}">
                <a16:creationId xmlns:a16="http://schemas.microsoft.com/office/drawing/2014/main" id="{F9CB74A7-699F-4A54-B024-96F02290B4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2387" y="3616103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24" name="Rectangle 50">
            <a:extLst>
              <a:ext uri="{FF2B5EF4-FFF2-40B4-BE49-F238E27FC236}">
                <a16:creationId xmlns:a16="http://schemas.microsoft.com/office/drawing/2014/main" id="{799A9871-03C4-4102-AFD9-97799D5DF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0987" y="3616103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25" name="Rectangle 51">
            <a:extLst>
              <a:ext uri="{FF2B5EF4-FFF2-40B4-BE49-F238E27FC236}">
                <a16:creationId xmlns:a16="http://schemas.microsoft.com/office/drawing/2014/main" id="{36FC3ACF-7A62-490F-A16A-393D492B8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9587" y="3616103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26" name="Rectangle 52">
            <a:extLst>
              <a:ext uri="{FF2B5EF4-FFF2-40B4-BE49-F238E27FC236}">
                <a16:creationId xmlns:a16="http://schemas.microsoft.com/office/drawing/2014/main" id="{9BEA9D08-A306-4410-9A8D-C508DF892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8187" y="3616103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27" name="Rectangle 53">
            <a:extLst>
              <a:ext uri="{FF2B5EF4-FFF2-40B4-BE49-F238E27FC236}">
                <a16:creationId xmlns:a16="http://schemas.microsoft.com/office/drawing/2014/main" id="{535C1C97-50C2-4F56-AA90-66466EA5E1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6787" y="3616103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28" name="Rectangle 54">
            <a:extLst>
              <a:ext uri="{FF2B5EF4-FFF2-40B4-BE49-F238E27FC236}">
                <a16:creationId xmlns:a16="http://schemas.microsoft.com/office/drawing/2014/main" id="{E4894B61-954D-499C-90C8-B2E9EE33C5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5387" y="3616103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29" name="Rectangle 55">
            <a:extLst>
              <a:ext uri="{FF2B5EF4-FFF2-40B4-BE49-F238E27FC236}">
                <a16:creationId xmlns:a16="http://schemas.microsoft.com/office/drawing/2014/main" id="{06AC8C19-E7CF-41EC-8A80-FE88DB8997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3987" y="3616103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30" name="Rectangle 56">
            <a:extLst>
              <a:ext uri="{FF2B5EF4-FFF2-40B4-BE49-F238E27FC236}">
                <a16:creationId xmlns:a16="http://schemas.microsoft.com/office/drawing/2014/main" id="{4C7B26F5-0525-46F8-A0D4-47406861A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587" y="3616103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31" name="Rectangle 57">
            <a:extLst>
              <a:ext uri="{FF2B5EF4-FFF2-40B4-BE49-F238E27FC236}">
                <a16:creationId xmlns:a16="http://schemas.microsoft.com/office/drawing/2014/main" id="{ACE64553-F9E9-4AF9-9FEB-E26E9CC3A2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2387" y="3844703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32" name="Rectangle 58">
            <a:extLst>
              <a:ext uri="{FF2B5EF4-FFF2-40B4-BE49-F238E27FC236}">
                <a16:creationId xmlns:a16="http://schemas.microsoft.com/office/drawing/2014/main" id="{EAE783C9-C4A1-4341-8C7E-DC861E47D9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0987" y="3844703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33" name="Rectangle 59">
            <a:extLst>
              <a:ext uri="{FF2B5EF4-FFF2-40B4-BE49-F238E27FC236}">
                <a16:creationId xmlns:a16="http://schemas.microsoft.com/office/drawing/2014/main" id="{35D6494E-33E0-4F42-82E0-B63A09DC4C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9587" y="3844703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34" name="Rectangle 60">
            <a:extLst>
              <a:ext uri="{FF2B5EF4-FFF2-40B4-BE49-F238E27FC236}">
                <a16:creationId xmlns:a16="http://schemas.microsoft.com/office/drawing/2014/main" id="{0E3A7BF7-2ECD-45B9-8DC8-D98194333D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8187" y="3844703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35" name="Rectangle 61">
            <a:extLst>
              <a:ext uri="{FF2B5EF4-FFF2-40B4-BE49-F238E27FC236}">
                <a16:creationId xmlns:a16="http://schemas.microsoft.com/office/drawing/2014/main" id="{4E9E914B-345E-4E19-B243-FAB20BD90E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6787" y="3844703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36" name="Rectangle 62">
            <a:extLst>
              <a:ext uri="{FF2B5EF4-FFF2-40B4-BE49-F238E27FC236}">
                <a16:creationId xmlns:a16="http://schemas.microsoft.com/office/drawing/2014/main" id="{760FD31C-EBF7-4A4A-8D67-017A2A8F88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5387" y="3844703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37" name="Rectangle 63">
            <a:extLst>
              <a:ext uri="{FF2B5EF4-FFF2-40B4-BE49-F238E27FC236}">
                <a16:creationId xmlns:a16="http://schemas.microsoft.com/office/drawing/2014/main" id="{983B66C2-3E99-4CAC-B24B-1ED5039BD3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3987" y="3844703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38" name="Rectangle 64">
            <a:extLst>
              <a:ext uri="{FF2B5EF4-FFF2-40B4-BE49-F238E27FC236}">
                <a16:creationId xmlns:a16="http://schemas.microsoft.com/office/drawing/2014/main" id="{ABE78E22-8AE7-4604-95DE-CFBD59B76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587" y="3844703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39" name="Rectangle 65">
            <a:extLst>
              <a:ext uri="{FF2B5EF4-FFF2-40B4-BE49-F238E27FC236}">
                <a16:creationId xmlns:a16="http://schemas.microsoft.com/office/drawing/2014/main" id="{39C67BCF-04C6-49A0-8F36-257D8E3C4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2387" y="4073303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40" name="Rectangle 66">
            <a:extLst>
              <a:ext uri="{FF2B5EF4-FFF2-40B4-BE49-F238E27FC236}">
                <a16:creationId xmlns:a16="http://schemas.microsoft.com/office/drawing/2014/main" id="{4AA35426-00F0-4A83-AE35-B656314893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0987" y="4073303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41" name="Rectangle 67">
            <a:extLst>
              <a:ext uri="{FF2B5EF4-FFF2-40B4-BE49-F238E27FC236}">
                <a16:creationId xmlns:a16="http://schemas.microsoft.com/office/drawing/2014/main" id="{49FAD76A-31F7-4F2C-AF5D-432E0BE953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9587" y="4073303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42" name="Rectangle 68">
            <a:extLst>
              <a:ext uri="{FF2B5EF4-FFF2-40B4-BE49-F238E27FC236}">
                <a16:creationId xmlns:a16="http://schemas.microsoft.com/office/drawing/2014/main" id="{D652075B-F427-4699-BEFC-52378B51A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8187" y="4073303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43" name="Rectangle 69">
            <a:extLst>
              <a:ext uri="{FF2B5EF4-FFF2-40B4-BE49-F238E27FC236}">
                <a16:creationId xmlns:a16="http://schemas.microsoft.com/office/drawing/2014/main" id="{6FF5D268-03B0-45DE-AA59-5080EDD7A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6787" y="4073303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44" name="Rectangle 70">
            <a:extLst>
              <a:ext uri="{FF2B5EF4-FFF2-40B4-BE49-F238E27FC236}">
                <a16:creationId xmlns:a16="http://schemas.microsoft.com/office/drawing/2014/main" id="{70E475F6-5D7F-43D1-A6DE-95FE0F23F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5387" y="4073303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45" name="Rectangle 71">
            <a:extLst>
              <a:ext uri="{FF2B5EF4-FFF2-40B4-BE49-F238E27FC236}">
                <a16:creationId xmlns:a16="http://schemas.microsoft.com/office/drawing/2014/main" id="{2DB7806F-77F7-4FAE-B5C9-E17E63D458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3987" y="4073303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46" name="Rectangle 72">
            <a:extLst>
              <a:ext uri="{FF2B5EF4-FFF2-40B4-BE49-F238E27FC236}">
                <a16:creationId xmlns:a16="http://schemas.microsoft.com/office/drawing/2014/main" id="{163C6756-F3DB-4445-8525-1D13646DBD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587" y="4073303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47" name="Rectangle 73">
            <a:extLst>
              <a:ext uri="{FF2B5EF4-FFF2-40B4-BE49-F238E27FC236}">
                <a16:creationId xmlns:a16="http://schemas.microsoft.com/office/drawing/2014/main" id="{174C7160-669F-47C0-B0BB-9FC91F827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9987" y="2473103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48" name="Rectangle 74">
            <a:extLst>
              <a:ext uri="{FF2B5EF4-FFF2-40B4-BE49-F238E27FC236}">
                <a16:creationId xmlns:a16="http://schemas.microsoft.com/office/drawing/2014/main" id="{44CC1A43-18E5-4B79-9B4D-80C9509EED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587" y="2473103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49" name="Rectangle 75">
            <a:extLst>
              <a:ext uri="{FF2B5EF4-FFF2-40B4-BE49-F238E27FC236}">
                <a16:creationId xmlns:a16="http://schemas.microsoft.com/office/drawing/2014/main" id="{4DB7D1A4-A832-47DE-9C28-CFF57BD928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187" y="2473103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50" name="Rectangle 76">
            <a:extLst>
              <a:ext uri="{FF2B5EF4-FFF2-40B4-BE49-F238E27FC236}">
                <a16:creationId xmlns:a16="http://schemas.microsoft.com/office/drawing/2014/main" id="{471A78BE-4B3B-4A61-87CD-9C4E4E2A8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5787" y="2473103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51" name="Rectangle 77">
            <a:extLst>
              <a:ext uri="{FF2B5EF4-FFF2-40B4-BE49-F238E27FC236}">
                <a16:creationId xmlns:a16="http://schemas.microsoft.com/office/drawing/2014/main" id="{1EB0A6E2-6AFD-4AF0-800E-FD5B73FF5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4387" y="2473103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52" name="Rectangle 78">
            <a:extLst>
              <a:ext uri="{FF2B5EF4-FFF2-40B4-BE49-F238E27FC236}">
                <a16:creationId xmlns:a16="http://schemas.microsoft.com/office/drawing/2014/main" id="{DC4B1E46-4815-4A27-8662-F53DB245D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2987" y="2473103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53" name="Rectangle 79">
            <a:extLst>
              <a:ext uri="{FF2B5EF4-FFF2-40B4-BE49-F238E27FC236}">
                <a16:creationId xmlns:a16="http://schemas.microsoft.com/office/drawing/2014/main" id="{D9F9EB54-79DB-41AC-843C-15A4C604F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587" y="2473103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54" name="Rectangle 80">
            <a:extLst>
              <a:ext uri="{FF2B5EF4-FFF2-40B4-BE49-F238E27FC236}">
                <a16:creationId xmlns:a16="http://schemas.microsoft.com/office/drawing/2014/main" id="{0EBBC2A5-C4DF-4FE7-A5BF-30096C167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0187" y="2473103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55" name="Rectangle 81">
            <a:extLst>
              <a:ext uri="{FF2B5EF4-FFF2-40B4-BE49-F238E27FC236}">
                <a16:creationId xmlns:a16="http://schemas.microsoft.com/office/drawing/2014/main" id="{D7BFD490-4374-41A8-815F-69C900EA9C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9987" y="2701703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56" name="Rectangle 82">
            <a:extLst>
              <a:ext uri="{FF2B5EF4-FFF2-40B4-BE49-F238E27FC236}">
                <a16:creationId xmlns:a16="http://schemas.microsoft.com/office/drawing/2014/main" id="{ADC3ACB1-F68E-4194-A32B-81F2FB44E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587" y="2701703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57" name="Rectangle 83">
            <a:extLst>
              <a:ext uri="{FF2B5EF4-FFF2-40B4-BE49-F238E27FC236}">
                <a16:creationId xmlns:a16="http://schemas.microsoft.com/office/drawing/2014/main" id="{D8608DB4-2A3D-416B-88CE-8C4EA1B95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187" y="2701703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58" name="Rectangle 84">
            <a:extLst>
              <a:ext uri="{FF2B5EF4-FFF2-40B4-BE49-F238E27FC236}">
                <a16:creationId xmlns:a16="http://schemas.microsoft.com/office/drawing/2014/main" id="{7D33F753-2348-44F6-8BBC-301DA0D56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5787" y="2701703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59" name="Rectangle 85">
            <a:extLst>
              <a:ext uri="{FF2B5EF4-FFF2-40B4-BE49-F238E27FC236}">
                <a16:creationId xmlns:a16="http://schemas.microsoft.com/office/drawing/2014/main" id="{35D0EC2D-85B9-4821-853F-9BFF8E4E58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4387" y="2701703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60" name="Rectangle 86">
            <a:extLst>
              <a:ext uri="{FF2B5EF4-FFF2-40B4-BE49-F238E27FC236}">
                <a16:creationId xmlns:a16="http://schemas.microsoft.com/office/drawing/2014/main" id="{63781500-562A-4FC4-8B8C-3DD29DAC9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2987" y="2701703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61" name="Rectangle 87">
            <a:extLst>
              <a:ext uri="{FF2B5EF4-FFF2-40B4-BE49-F238E27FC236}">
                <a16:creationId xmlns:a16="http://schemas.microsoft.com/office/drawing/2014/main" id="{8C743ABB-276E-4EC0-9701-62B0CB610B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587" y="2701703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62" name="Rectangle 88">
            <a:extLst>
              <a:ext uri="{FF2B5EF4-FFF2-40B4-BE49-F238E27FC236}">
                <a16:creationId xmlns:a16="http://schemas.microsoft.com/office/drawing/2014/main" id="{63F95723-EDE4-46F6-AF38-548ED3051F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0187" y="2701703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63" name="Rectangle 89">
            <a:extLst>
              <a:ext uri="{FF2B5EF4-FFF2-40B4-BE49-F238E27FC236}">
                <a16:creationId xmlns:a16="http://schemas.microsoft.com/office/drawing/2014/main" id="{BA57B0C9-9D0F-4A0F-B808-1D373539A8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9987" y="2930303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64" name="Rectangle 90">
            <a:extLst>
              <a:ext uri="{FF2B5EF4-FFF2-40B4-BE49-F238E27FC236}">
                <a16:creationId xmlns:a16="http://schemas.microsoft.com/office/drawing/2014/main" id="{A107CEAF-0201-4298-A285-1BEF9D001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587" y="2930303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65" name="Rectangle 91">
            <a:extLst>
              <a:ext uri="{FF2B5EF4-FFF2-40B4-BE49-F238E27FC236}">
                <a16:creationId xmlns:a16="http://schemas.microsoft.com/office/drawing/2014/main" id="{C3E3DA2C-F65A-4F81-9647-04D7884F07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187" y="2930303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66" name="Rectangle 92">
            <a:extLst>
              <a:ext uri="{FF2B5EF4-FFF2-40B4-BE49-F238E27FC236}">
                <a16:creationId xmlns:a16="http://schemas.microsoft.com/office/drawing/2014/main" id="{D05562F3-8E05-4534-8701-EF98B3BB21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5787" y="2930303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67" name="Rectangle 93">
            <a:extLst>
              <a:ext uri="{FF2B5EF4-FFF2-40B4-BE49-F238E27FC236}">
                <a16:creationId xmlns:a16="http://schemas.microsoft.com/office/drawing/2014/main" id="{C51AD9D7-4BAB-4C5F-9792-9E17C8249E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4387" y="2930303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68" name="Rectangle 94">
            <a:extLst>
              <a:ext uri="{FF2B5EF4-FFF2-40B4-BE49-F238E27FC236}">
                <a16:creationId xmlns:a16="http://schemas.microsoft.com/office/drawing/2014/main" id="{46741717-1813-4E72-8E53-68AD0772E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2987" y="2930303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69" name="Rectangle 95">
            <a:extLst>
              <a:ext uri="{FF2B5EF4-FFF2-40B4-BE49-F238E27FC236}">
                <a16:creationId xmlns:a16="http://schemas.microsoft.com/office/drawing/2014/main" id="{76758299-4443-456D-B759-6EECD655B3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587" y="2930303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70" name="Rectangle 96">
            <a:extLst>
              <a:ext uri="{FF2B5EF4-FFF2-40B4-BE49-F238E27FC236}">
                <a16:creationId xmlns:a16="http://schemas.microsoft.com/office/drawing/2014/main" id="{2634B1B9-885F-4282-82BD-6750E71EF4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0187" y="2930303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71" name="Rectangle 97">
            <a:extLst>
              <a:ext uri="{FF2B5EF4-FFF2-40B4-BE49-F238E27FC236}">
                <a16:creationId xmlns:a16="http://schemas.microsoft.com/office/drawing/2014/main" id="{ACE42FEB-E46A-44B7-8507-B1936A3A4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9987" y="3158903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72" name="Rectangle 98">
            <a:extLst>
              <a:ext uri="{FF2B5EF4-FFF2-40B4-BE49-F238E27FC236}">
                <a16:creationId xmlns:a16="http://schemas.microsoft.com/office/drawing/2014/main" id="{96B13680-4D60-474B-BAE1-BDF97DD3B2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587" y="3158903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73" name="Rectangle 99">
            <a:extLst>
              <a:ext uri="{FF2B5EF4-FFF2-40B4-BE49-F238E27FC236}">
                <a16:creationId xmlns:a16="http://schemas.microsoft.com/office/drawing/2014/main" id="{0B7438A0-2571-4C3F-8EDE-91B7083A7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187" y="3158903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74" name="Rectangle 100">
            <a:extLst>
              <a:ext uri="{FF2B5EF4-FFF2-40B4-BE49-F238E27FC236}">
                <a16:creationId xmlns:a16="http://schemas.microsoft.com/office/drawing/2014/main" id="{6E55E8D0-246A-4FB6-94A0-07EF5C46C8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5787" y="3158903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75" name="Rectangle 101">
            <a:extLst>
              <a:ext uri="{FF2B5EF4-FFF2-40B4-BE49-F238E27FC236}">
                <a16:creationId xmlns:a16="http://schemas.microsoft.com/office/drawing/2014/main" id="{4DA36206-537A-40E8-A980-937E5B04E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4387" y="3158903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76" name="Rectangle 102">
            <a:extLst>
              <a:ext uri="{FF2B5EF4-FFF2-40B4-BE49-F238E27FC236}">
                <a16:creationId xmlns:a16="http://schemas.microsoft.com/office/drawing/2014/main" id="{F2459A59-BF74-4FC7-86EE-AFDA7A9F74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2987" y="3158903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77" name="Rectangle 103">
            <a:extLst>
              <a:ext uri="{FF2B5EF4-FFF2-40B4-BE49-F238E27FC236}">
                <a16:creationId xmlns:a16="http://schemas.microsoft.com/office/drawing/2014/main" id="{1833024F-DC42-493F-A80C-A52994616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587" y="3158903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78" name="Rectangle 104">
            <a:extLst>
              <a:ext uri="{FF2B5EF4-FFF2-40B4-BE49-F238E27FC236}">
                <a16:creationId xmlns:a16="http://schemas.microsoft.com/office/drawing/2014/main" id="{EF12A393-4A4E-4806-ABCA-2A96DD43D4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0187" y="3158903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79" name="Rectangle 105">
            <a:extLst>
              <a:ext uri="{FF2B5EF4-FFF2-40B4-BE49-F238E27FC236}">
                <a16:creationId xmlns:a16="http://schemas.microsoft.com/office/drawing/2014/main" id="{CEC49910-124F-416D-8133-A4607254D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9987" y="3387503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80" name="Rectangle 106">
            <a:extLst>
              <a:ext uri="{FF2B5EF4-FFF2-40B4-BE49-F238E27FC236}">
                <a16:creationId xmlns:a16="http://schemas.microsoft.com/office/drawing/2014/main" id="{2E96E3BD-4553-4728-BD8F-D4051E857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587" y="3387503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81" name="Rectangle 107">
            <a:extLst>
              <a:ext uri="{FF2B5EF4-FFF2-40B4-BE49-F238E27FC236}">
                <a16:creationId xmlns:a16="http://schemas.microsoft.com/office/drawing/2014/main" id="{56442A44-770F-40D3-8B37-884F09667E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187" y="3387503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82" name="Rectangle 108">
            <a:extLst>
              <a:ext uri="{FF2B5EF4-FFF2-40B4-BE49-F238E27FC236}">
                <a16:creationId xmlns:a16="http://schemas.microsoft.com/office/drawing/2014/main" id="{E82BD72B-8C5E-4147-9EA5-F28E5A23A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5787" y="3387503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83" name="Rectangle 109">
            <a:extLst>
              <a:ext uri="{FF2B5EF4-FFF2-40B4-BE49-F238E27FC236}">
                <a16:creationId xmlns:a16="http://schemas.microsoft.com/office/drawing/2014/main" id="{F80B631E-C0E7-4FB2-92EE-531D5E93B1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9987" y="3616103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84" name="Rectangle 110">
            <a:extLst>
              <a:ext uri="{FF2B5EF4-FFF2-40B4-BE49-F238E27FC236}">
                <a16:creationId xmlns:a16="http://schemas.microsoft.com/office/drawing/2014/main" id="{48357CE4-7B85-44C0-864D-96C4D9C91B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587" y="3616103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85" name="Rectangle 111">
            <a:extLst>
              <a:ext uri="{FF2B5EF4-FFF2-40B4-BE49-F238E27FC236}">
                <a16:creationId xmlns:a16="http://schemas.microsoft.com/office/drawing/2014/main" id="{F06EA25D-E686-427C-9217-4D9ACB5190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187" y="3616103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86" name="Rectangle 112">
            <a:extLst>
              <a:ext uri="{FF2B5EF4-FFF2-40B4-BE49-F238E27FC236}">
                <a16:creationId xmlns:a16="http://schemas.microsoft.com/office/drawing/2014/main" id="{644EE5C7-53F0-43BA-83A3-3971E76D9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5787" y="3616103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87" name="Rectangle 113">
            <a:extLst>
              <a:ext uri="{FF2B5EF4-FFF2-40B4-BE49-F238E27FC236}">
                <a16:creationId xmlns:a16="http://schemas.microsoft.com/office/drawing/2014/main" id="{48F7FF28-2960-45FC-A1B9-F9933B4615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9987" y="3844703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88" name="Rectangle 114">
            <a:extLst>
              <a:ext uri="{FF2B5EF4-FFF2-40B4-BE49-F238E27FC236}">
                <a16:creationId xmlns:a16="http://schemas.microsoft.com/office/drawing/2014/main" id="{2F4B090F-DF6E-4908-BE50-58481D1B2F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587" y="3844703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89" name="Rectangle 115">
            <a:extLst>
              <a:ext uri="{FF2B5EF4-FFF2-40B4-BE49-F238E27FC236}">
                <a16:creationId xmlns:a16="http://schemas.microsoft.com/office/drawing/2014/main" id="{8A3839F0-F065-4BC1-9BF2-DB4C94CFA3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187" y="3844703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90" name="Rectangle 116">
            <a:extLst>
              <a:ext uri="{FF2B5EF4-FFF2-40B4-BE49-F238E27FC236}">
                <a16:creationId xmlns:a16="http://schemas.microsoft.com/office/drawing/2014/main" id="{255EF39B-0AD6-4461-9C56-92520AD68F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5787" y="3844703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91" name="Rectangle 117">
            <a:extLst>
              <a:ext uri="{FF2B5EF4-FFF2-40B4-BE49-F238E27FC236}">
                <a16:creationId xmlns:a16="http://schemas.microsoft.com/office/drawing/2014/main" id="{FB562470-70DE-4367-AEDF-6C6ED1ED4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9987" y="4073303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92" name="Rectangle 118">
            <a:extLst>
              <a:ext uri="{FF2B5EF4-FFF2-40B4-BE49-F238E27FC236}">
                <a16:creationId xmlns:a16="http://schemas.microsoft.com/office/drawing/2014/main" id="{396D0077-841A-47ED-9294-311C9313B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587" y="4073303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93" name="Rectangle 119">
            <a:extLst>
              <a:ext uri="{FF2B5EF4-FFF2-40B4-BE49-F238E27FC236}">
                <a16:creationId xmlns:a16="http://schemas.microsoft.com/office/drawing/2014/main" id="{F62F1509-60D7-496C-9645-E6091AED36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187" y="4073303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94" name="Rectangle 120">
            <a:extLst>
              <a:ext uri="{FF2B5EF4-FFF2-40B4-BE49-F238E27FC236}">
                <a16:creationId xmlns:a16="http://schemas.microsoft.com/office/drawing/2014/main" id="{844C3402-E5B0-439E-BFCC-15BC87858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65787" y="4073303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96" name="Line 122">
            <a:extLst>
              <a:ext uri="{FF2B5EF4-FFF2-40B4-BE49-F238E27FC236}">
                <a16:creationId xmlns:a16="http://schemas.microsoft.com/office/drawing/2014/main" id="{D0EF0973-6A27-4340-A76F-55D92E125310}"/>
              </a:ext>
            </a:extLst>
          </p:cNvPr>
          <p:cNvSpPr>
            <a:spLocks noChangeShapeType="1"/>
          </p:cNvSpPr>
          <p:nvPr/>
        </p:nvSpPr>
        <p:spPr bwMode="auto">
          <a:xfrm>
            <a:off x="3263637" y="2619153"/>
            <a:ext cx="2133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7" name="Line 123">
            <a:extLst>
              <a:ext uri="{FF2B5EF4-FFF2-40B4-BE49-F238E27FC236}">
                <a16:creationId xmlns:a16="http://schemas.microsoft.com/office/drawing/2014/main" id="{F31004F9-5B8F-45EE-BE0A-FCA396B5A05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63637" y="2619153"/>
            <a:ext cx="2133600" cy="2286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8" name="Line 124">
            <a:extLst>
              <a:ext uri="{FF2B5EF4-FFF2-40B4-BE49-F238E27FC236}">
                <a16:creationId xmlns:a16="http://schemas.microsoft.com/office/drawing/2014/main" id="{2154806F-7926-42CF-B3B4-43BD66008992}"/>
              </a:ext>
            </a:extLst>
          </p:cNvPr>
          <p:cNvSpPr>
            <a:spLocks noChangeShapeType="1"/>
          </p:cNvSpPr>
          <p:nvPr/>
        </p:nvSpPr>
        <p:spPr bwMode="auto">
          <a:xfrm>
            <a:off x="3263637" y="2847753"/>
            <a:ext cx="2133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9" name="Line 125">
            <a:extLst>
              <a:ext uri="{FF2B5EF4-FFF2-40B4-BE49-F238E27FC236}">
                <a16:creationId xmlns:a16="http://schemas.microsoft.com/office/drawing/2014/main" id="{2F553B63-1A2D-4098-8A3E-097D4250D68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63637" y="2847753"/>
            <a:ext cx="2133600" cy="2286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0" name="Line 126">
            <a:extLst>
              <a:ext uri="{FF2B5EF4-FFF2-40B4-BE49-F238E27FC236}">
                <a16:creationId xmlns:a16="http://schemas.microsoft.com/office/drawing/2014/main" id="{61A34544-B64F-444C-A9B2-1AADAF649E9B}"/>
              </a:ext>
            </a:extLst>
          </p:cNvPr>
          <p:cNvSpPr>
            <a:spLocks noChangeShapeType="1"/>
          </p:cNvSpPr>
          <p:nvPr/>
        </p:nvSpPr>
        <p:spPr bwMode="auto">
          <a:xfrm>
            <a:off x="3263637" y="3076353"/>
            <a:ext cx="2133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1" name="Line 127">
            <a:extLst>
              <a:ext uri="{FF2B5EF4-FFF2-40B4-BE49-F238E27FC236}">
                <a16:creationId xmlns:a16="http://schemas.microsoft.com/office/drawing/2014/main" id="{754F2514-6C6D-4B8E-8638-EE414EC09D4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63637" y="3076353"/>
            <a:ext cx="2133600" cy="2286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2" name="Line 128">
            <a:extLst>
              <a:ext uri="{FF2B5EF4-FFF2-40B4-BE49-F238E27FC236}">
                <a16:creationId xmlns:a16="http://schemas.microsoft.com/office/drawing/2014/main" id="{FE0B8ABD-5B2D-453F-95BF-5F185864CAC3}"/>
              </a:ext>
            </a:extLst>
          </p:cNvPr>
          <p:cNvSpPr>
            <a:spLocks noChangeShapeType="1"/>
          </p:cNvSpPr>
          <p:nvPr/>
        </p:nvSpPr>
        <p:spPr bwMode="auto">
          <a:xfrm>
            <a:off x="3263637" y="3304953"/>
            <a:ext cx="2133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3" name="Line 129">
            <a:extLst>
              <a:ext uri="{FF2B5EF4-FFF2-40B4-BE49-F238E27FC236}">
                <a16:creationId xmlns:a16="http://schemas.microsoft.com/office/drawing/2014/main" id="{650C5E85-E9FC-4C98-9B89-831D39EF372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63637" y="3304953"/>
            <a:ext cx="2133600" cy="2286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04" name="Group 130">
            <a:extLst>
              <a:ext uri="{FF2B5EF4-FFF2-40B4-BE49-F238E27FC236}">
                <a16:creationId xmlns:a16="http://schemas.microsoft.com/office/drawing/2014/main" id="{7FEDB561-5ABE-4560-AB0A-CB039C111475}"/>
              </a:ext>
            </a:extLst>
          </p:cNvPr>
          <p:cNvGrpSpPr>
            <a:grpSpLocks/>
          </p:cNvGrpSpPr>
          <p:nvPr/>
        </p:nvGrpSpPr>
        <p:grpSpPr bwMode="auto">
          <a:xfrm>
            <a:off x="3263637" y="3533553"/>
            <a:ext cx="2133600" cy="152400"/>
            <a:chOff x="960" y="2112"/>
            <a:chExt cx="1344" cy="96"/>
          </a:xfrm>
        </p:grpSpPr>
        <p:sp>
          <p:nvSpPr>
            <p:cNvPr id="405" name="Line 131">
              <a:extLst>
                <a:ext uri="{FF2B5EF4-FFF2-40B4-BE49-F238E27FC236}">
                  <a16:creationId xmlns:a16="http://schemas.microsoft.com/office/drawing/2014/main" id="{F21B5D7E-1B0B-40BA-8AA4-D368187D42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2112"/>
              <a:ext cx="13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06" name="Line 132">
              <a:extLst>
                <a:ext uri="{FF2B5EF4-FFF2-40B4-BE49-F238E27FC236}">
                  <a16:creationId xmlns:a16="http://schemas.microsoft.com/office/drawing/2014/main" id="{D829465A-DE60-40EB-9C76-F8A2ECC248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60" y="2112"/>
              <a:ext cx="1344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07" name="Line 133">
            <a:extLst>
              <a:ext uri="{FF2B5EF4-FFF2-40B4-BE49-F238E27FC236}">
                <a16:creationId xmlns:a16="http://schemas.microsoft.com/office/drawing/2014/main" id="{BC2E762C-B3CF-4C43-B08B-6883B56361F0}"/>
              </a:ext>
            </a:extLst>
          </p:cNvPr>
          <p:cNvSpPr>
            <a:spLocks noChangeShapeType="1"/>
          </p:cNvSpPr>
          <p:nvPr/>
        </p:nvSpPr>
        <p:spPr bwMode="auto">
          <a:xfrm>
            <a:off x="3263637" y="3762153"/>
            <a:ext cx="2133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8" name="Line 134">
            <a:extLst>
              <a:ext uri="{FF2B5EF4-FFF2-40B4-BE49-F238E27FC236}">
                <a16:creationId xmlns:a16="http://schemas.microsoft.com/office/drawing/2014/main" id="{00B821AE-3F3A-4F87-9D3C-C7066464680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63637" y="3762153"/>
            <a:ext cx="2133600" cy="2286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" name="Line 135">
            <a:extLst>
              <a:ext uri="{FF2B5EF4-FFF2-40B4-BE49-F238E27FC236}">
                <a16:creationId xmlns:a16="http://schemas.microsoft.com/office/drawing/2014/main" id="{64D2A47D-E4F6-4A31-897C-3070B58E9217}"/>
              </a:ext>
            </a:extLst>
          </p:cNvPr>
          <p:cNvSpPr>
            <a:spLocks noChangeShapeType="1"/>
          </p:cNvSpPr>
          <p:nvPr/>
        </p:nvSpPr>
        <p:spPr bwMode="auto">
          <a:xfrm>
            <a:off x="3263637" y="3990753"/>
            <a:ext cx="2133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0" name="Line 136">
            <a:extLst>
              <a:ext uri="{FF2B5EF4-FFF2-40B4-BE49-F238E27FC236}">
                <a16:creationId xmlns:a16="http://schemas.microsoft.com/office/drawing/2014/main" id="{D24AAAD0-2A94-45E6-8058-8ABB18EE3EA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63637" y="3990753"/>
            <a:ext cx="2133600" cy="2286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1" name="Line 137">
            <a:extLst>
              <a:ext uri="{FF2B5EF4-FFF2-40B4-BE49-F238E27FC236}">
                <a16:creationId xmlns:a16="http://schemas.microsoft.com/office/drawing/2014/main" id="{0DD682FB-8DB6-4517-B1B9-FE6F1673C6AA}"/>
              </a:ext>
            </a:extLst>
          </p:cNvPr>
          <p:cNvSpPr>
            <a:spLocks noChangeShapeType="1"/>
          </p:cNvSpPr>
          <p:nvPr/>
        </p:nvSpPr>
        <p:spPr bwMode="auto">
          <a:xfrm>
            <a:off x="3263637" y="4219353"/>
            <a:ext cx="2133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2" name="Line 138">
            <a:extLst>
              <a:ext uri="{FF2B5EF4-FFF2-40B4-BE49-F238E27FC236}">
                <a16:creationId xmlns:a16="http://schemas.microsoft.com/office/drawing/2014/main" id="{0E3A257A-0807-4214-9BB1-1AE365457864}"/>
              </a:ext>
            </a:extLst>
          </p:cNvPr>
          <p:cNvSpPr>
            <a:spLocks noChangeShapeType="1"/>
          </p:cNvSpPr>
          <p:nvPr/>
        </p:nvSpPr>
        <p:spPr bwMode="auto">
          <a:xfrm>
            <a:off x="6921237" y="2542953"/>
            <a:ext cx="1066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3" name="Line 139">
            <a:extLst>
              <a:ext uri="{FF2B5EF4-FFF2-40B4-BE49-F238E27FC236}">
                <a16:creationId xmlns:a16="http://schemas.microsoft.com/office/drawing/2014/main" id="{D76B1726-13E5-4282-BEA9-C78BAAF2D48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21237" y="2542953"/>
            <a:ext cx="1066800" cy="2286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4" name="Line 140">
            <a:extLst>
              <a:ext uri="{FF2B5EF4-FFF2-40B4-BE49-F238E27FC236}">
                <a16:creationId xmlns:a16="http://schemas.microsoft.com/office/drawing/2014/main" id="{6CB796C9-30D3-44B3-9D25-69AE54DC8209}"/>
              </a:ext>
            </a:extLst>
          </p:cNvPr>
          <p:cNvSpPr>
            <a:spLocks noChangeShapeType="1"/>
          </p:cNvSpPr>
          <p:nvPr/>
        </p:nvSpPr>
        <p:spPr bwMode="auto">
          <a:xfrm>
            <a:off x="6921237" y="2771553"/>
            <a:ext cx="1066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5" name="Line 141">
            <a:extLst>
              <a:ext uri="{FF2B5EF4-FFF2-40B4-BE49-F238E27FC236}">
                <a16:creationId xmlns:a16="http://schemas.microsoft.com/office/drawing/2014/main" id="{0AF95900-A57D-4AA6-A629-678C3A013D0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21237" y="2771553"/>
            <a:ext cx="1066800" cy="2286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6" name="Line 142">
            <a:extLst>
              <a:ext uri="{FF2B5EF4-FFF2-40B4-BE49-F238E27FC236}">
                <a16:creationId xmlns:a16="http://schemas.microsoft.com/office/drawing/2014/main" id="{4903FF6F-585A-4E45-97E2-F681D21B1D54}"/>
              </a:ext>
            </a:extLst>
          </p:cNvPr>
          <p:cNvSpPr>
            <a:spLocks noChangeShapeType="1"/>
          </p:cNvSpPr>
          <p:nvPr/>
        </p:nvSpPr>
        <p:spPr bwMode="auto">
          <a:xfrm>
            <a:off x="6921237" y="3000153"/>
            <a:ext cx="1066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7" name="Line 143">
            <a:extLst>
              <a:ext uri="{FF2B5EF4-FFF2-40B4-BE49-F238E27FC236}">
                <a16:creationId xmlns:a16="http://schemas.microsoft.com/office/drawing/2014/main" id="{13A3083E-2654-4AA2-8CD0-0467420C6F9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21237" y="3000153"/>
            <a:ext cx="1066800" cy="2286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8" name="Line 144">
            <a:extLst>
              <a:ext uri="{FF2B5EF4-FFF2-40B4-BE49-F238E27FC236}">
                <a16:creationId xmlns:a16="http://schemas.microsoft.com/office/drawing/2014/main" id="{33A17A0E-CC7F-44B9-A58E-37AB177632F0}"/>
              </a:ext>
            </a:extLst>
          </p:cNvPr>
          <p:cNvSpPr>
            <a:spLocks noChangeShapeType="1"/>
          </p:cNvSpPr>
          <p:nvPr/>
        </p:nvSpPr>
        <p:spPr bwMode="auto">
          <a:xfrm>
            <a:off x="6921237" y="3228753"/>
            <a:ext cx="1066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9" name="Line 145">
            <a:extLst>
              <a:ext uri="{FF2B5EF4-FFF2-40B4-BE49-F238E27FC236}">
                <a16:creationId xmlns:a16="http://schemas.microsoft.com/office/drawing/2014/main" id="{CC1244FD-6CD8-48FF-BBF6-C19DCD40620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88037" y="2542953"/>
            <a:ext cx="76200" cy="6858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20" name="Group 146">
            <a:extLst>
              <a:ext uri="{FF2B5EF4-FFF2-40B4-BE49-F238E27FC236}">
                <a16:creationId xmlns:a16="http://schemas.microsoft.com/office/drawing/2014/main" id="{FB0537D3-EB81-4AD5-8522-8E94C86A6B7E}"/>
              </a:ext>
            </a:extLst>
          </p:cNvPr>
          <p:cNvGrpSpPr>
            <a:grpSpLocks/>
          </p:cNvGrpSpPr>
          <p:nvPr/>
        </p:nvGrpSpPr>
        <p:grpSpPr bwMode="auto">
          <a:xfrm>
            <a:off x="8064237" y="2542953"/>
            <a:ext cx="914400" cy="228600"/>
            <a:chOff x="3984" y="1488"/>
            <a:chExt cx="576" cy="144"/>
          </a:xfrm>
        </p:grpSpPr>
        <p:sp>
          <p:nvSpPr>
            <p:cNvPr id="421" name="Line 147">
              <a:extLst>
                <a:ext uri="{FF2B5EF4-FFF2-40B4-BE49-F238E27FC236}">
                  <a16:creationId xmlns:a16="http://schemas.microsoft.com/office/drawing/2014/main" id="{F3800EA0-0157-4B68-A713-8D1389C3FE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1488"/>
              <a:ext cx="5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2" name="Line 148">
              <a:extLst>
                <a:ext uri="{FF2B5EF4-FFF2-40B4-BE49-F238E27FC236}">
                  <a16:creationId xmlns:a16="http://schemas.microsoft.com/office/drawing/2014/main" id="{AD8A36CF-2E77-48E9-BDFF-25887127A0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1488"/>
              <a:ext cx="576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23" name="Group 149">
            <a:extLst>
              <a:ext uri="{FF2B5EF4-FFF2-40B4-BE49-F238E27FC236}">
                <a16:creationId xmlns:a16="http://schemas.microsoft.com/office/drawing/2014/main" id="{E52E7F8D-DA92-4BD7-A8BD-FC646D2C94EF}"/>
              </a:ext>
            </a:extLst>
          </p:cNvPr>
          <p:cNvGrpSpPr>
            <a:grpSpLocks/>
          </p:cNvGrpSpPr>
          <p:nvPr/>
        </p:nvGrpSpPr>
        <p:grpSpPr bwMode="auto">
          <a:xfrm>
            <a:off x="8064237" y="2771553"/>
            <a:ext cx="914400" cy="228600"/>
            <a:chOff x="3984" y="1632"/>
            <a:chExt cx="576" cy="144"/>
          </a:xfrm>
        </p:grpSpPr>
        <p:sp>
          <p:nvSpPr>
            <p:cNvPr id="424" name="Line 150">
              <a:extLst>
                <a:ext uri="{FF2B5EF4-FFF2-40B4-BE49-F238E27FC236}">
                  <a16:creationId xmlns:a16="http://schemas.microsoft.com/office/drawing/2014/main" id="{674D3BFC-4725-43C8-870D-43AEF12E0F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1632"/>
              <a:ext cx="5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5" name="Line 151">
              <a:extLst>
                <a:ext uri="{FF2B5EF4-FFF2-40B4-BE49-F238E27FC236}">
                  <a16:creationId xmlns:a16="http://schemas.microsoft.com/office/drawing/2014/main" id="{1F2CAB49-6D5C-419B-8CA6-83BB271B5F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1632"/>
              <a:ext cx="576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26" name="Group 152">
            <a:extLst>
              <a:ext uri="{FF2B5EF4-FFF2-40B4-BE49-F238E27FC236}">
                <a16:creationId xmlns:a16="http://schemas.microsoft.com/office/drawing/2014/main" id="{7B07FCB6-8306-4AD0-8ED0-D9E33A652E80}"/>
              </a:ext>
            </a:extLst>
          </p:cNvPr>
          <p:cNvGrpSpPr>
            <a:grpSpLocks/>
          </p:cNvGrpSpPr>
          <p:nvPr/>
        </p:nvGrpSpPr>
        <p:grpSpPr bwMode="auto">
          <a:xfrm>
            <a:off x="8064237" y="3000153"/>
            <a:ext cx="914400" cy="228600"/>
            <a:chOff x="3984" y="1776"/>
            <a:chExt cx="576" cy="144"/>
          </a:xfrm>
        </p:grpSpPr>
        <p:sp>
          <p:nvSpPr>
            <p:cNvPr id="427" name="Line 153">
              <a:extLst>
                <a:ext uri="{FF2B5EF4-FFF2-40B4-BE49-F238E27FC236}">
                  <a16:creationId xmlns:a16="http://schemas.microsoft.com/office/drawing/2014/main" id="{DBC67F83-604B-499E-B2BD-F5C23DF30A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1776"/>
              <a:ext cx="5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8" name="Line 154">
              <a:extLst>
                <a:ext uri="{FF2B5EF4-FFF2-40B4-BE49-F238E27FC236}">
                  <a16:creationId xmlns:a16="http://schemas.microsoft.com/office/drawing/2014/main" id="{891F00A9-AAFA-4B85-9EED-85E95212C2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1776"/>
              <a:ext cx="576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29" name="Line 155">
            <a:extLst>
              <a:ext uri="{FF2B5EF4-FFF2-40B4-BE49-F238E27FC236}">
                <a16:creationId xmlns:a16="http://schemas.microsoft.com/office/drawing/2014/main" id="{9471FBFA-06AA-4342-98BA-E9079DB901DD}"/>
              </a:ext>
            </a:extLst>
          </p:cNvPr>
          <p:cNvSpPr>
            <a:spLocks noChangeShapeType="1"/>
          </p:cNvSpPr>
          <p:nvPr/>
        </p:nvSpPr>
        <p:spPr bwMode="auto">
          <a:xfrm>
            <a:off x="8064237" y="3228753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0" name="Line 156">
            <a:extLst>
              <a:ext uri="{FF2B5EF4-FFF2-40B4-BE49-F238E27FC236}">
                <a16:creationId xmlns:a16="http://schemas.microsoft.com/office/drawing/2014/main" id="{3250622A-1963-4F5E-B12D-9127DBFF72B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21237" y="3228753"/>
            <a:ext cx="2057400" cy="2286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1" name="Line 157">
            <a:extLst>
              <a:ext uri="{FF2B5EF4-FFF2-40B4-BE49-F238E27FC236}">
                <a16:creationId xmlns:a16="http://schemas.microsoft.com/office/drawing/2014/main" id="{13479DD8-CE08-4BA0-9240-0B32CF9FBF72}"/>
              </a:ext>
            </a:extLst>
          </p:cNvPr>
          <p:cNvSpPr>
            <a:spLocks noChangeShapeType="1"/>
          </p:cNvSpPr>
          <p:nvPr/>
        </p:nvSpPr>
        <p:spPr bwMode="auto">
          <a:xfrm>
            <a:off x="6921237" y="3457353"/>
            <a:ext cx="1066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2" name="Line 158">
            <a:extLst>
              <a:ext uri="{FF2B5EF4-FFF2-40B4-BE49-F238E27FC236}">
                <a16:creationId xmlns:a16="http://schemas.microsoft.com/office/drawing/2014/main" id="{EC4B6925-09C6-44D1-B3EC-D401BE67C3E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21237" y="3457353"/>
            <a:ext cx="1066800" cy="2286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3" name="Line 159">
            <a:extLst>
              <a:ext uri="{FF2B5EF4-FFF2-40B4-BE49-F238E27FC236}">
                <a16:creationId xmlns:a16="http://schemas.microsoft.com/office/drawing/2014/main" id="{5B659736-F173-4B84-969D-76EA36617D11}"/>
              </a:ext>
            </a:extLst>
          </p:cNvPr>
          <p:cNvSpPr>
            <a:spLocks noChangeShapeType="1"/>
          </p:cNvSpPr>
          <p:nvPr/>
        </p:nvSpPr>
        <p:spPr bwMode="auto">
          <a:xfrm>
            <a:off x="6921237" y="3685953"/>
            <a:ext cx="1066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4" name="Line 160">
            <a:extLst>
              <a:ext uri="{FF2B5EF4-FFF2-40B4-BE49-F238E27FC236}">
                <a16:creationId xmlns:a16="http://schemas.microsoft.com/office/drawing/2014/main" id="{80394D80-34E5-47B4-BCDB-2F8E0990DEB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21237" y="3685953"/>
            <a:ext cx="1066800" cy="2286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5" name="Line 161">
            <a:extLst>
              <a:ext uri="{FF2B5EF4-FFF2-40B4-BE49-F238E27FC236}">
                <a16:creationId xmlns:a16="http://schemas.microsoft.com/office/drawing/2014/main" id="{366FF5F2-6D74-4E13-81D8-03E0CD956C06}"/>
              </a:ext>
            </a:extLst>
          </p:cNvPr>
          <p:cNvSpPr>
            <a:spLocks noChangeShapeType="1"/>
          </p:cNvSpPr>
          <p:nvPr/>
        </p:nvSpPr>
        <p:spPr bwMode="auto">
          <a:xfrm>
            <a:off x="6921237" y="3914553"/>
            <a:ext cx="1066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6" name="Line 162">
            <a:extLst>
              <a:ext uri="{FF2B5EF4-FFF2-40B4-BE49-F238E27FC236}">
                <a16:creationId xmlns:a16="http://schemas.microsoft.com/office/drawing/2014/main" id="{147F2FCB-BB76-444A-9280-E7E173C125D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921237" y="3914553"/>
            <a:ext cx="1066800" cy="2286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7" name="Line 163">
            <a:extLst>
              <a:ext uri="{FF2B5EF4-FFF2-40B4-BE49-F238E27FC236}">
                <a16:creationId xmlns:a16="http://schemas.microsoft.com/office/drawing/2014/main" id="{88C29725-0EDC-42CB-97CB-E822C13EDAD5}"/>
              </a:ext>
            </a:extLst>
          </p:cNvPr>
          <p:cNvSpPr>
            <a:spLocks noChangeShapeType="1"/>
          </p:cNvSpPr>
          <p:nvPr/>
        </p:nvSpPr>
        <p:spPr bwMode="auto">
          <a:xfrm>
            <a:off x="6921237" y="4143153"/>
            <a:ext cx="1066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8" name="Rectangle 164">
            <a:extLst>
              <a:ext uri="{FF2B5EF4-FFF2-40B4-BE49-F238E27FC236}">
                <a16:creationId xmlns:a16="http://schemas.microsoft.com/office/drawing/2014/main" id="{543D733D-008C-49DF-BECF-6E65BFCD31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8437" y="2619153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39" name="Rectangle 165">
            <a:extLst>
              <a:ext uri="{FF2B5EF4-FFF2-40B4-BE49-F238E27FC236}">
                <a16:creationId xmlns:a16="http://schemas.microsoft.com/office/drawing/2014/main" id="{A82DDD03-BB62-4D92-9CDD-748C1C8576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9037" y="2619153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440" name="Rectangle 166">
            <a:extLst>
              <a:ext uri="{FF2B5EF4-FFF2-40B4-BE49-F238E27FC236}">
                <a16:creationId xmlns:a16="http://schemas.microsoft.com/office/drawing/2014/main" id="{4891A959-F4D6-41E6-A79E-F25C37147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78437" y="3609753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441" name="Rectangle 167">
            <a:extLst>
              <a:ext uri="{FF2B5EF4-FFF2-40B4-BE49-F238E27FC236}">
                <a16:creationId xmlns:a16="http://schemas.microsoft.com/office/drawing/2014/main" id="{1A591A87-2A26-4C51-BE3B-5CA363CD5A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4387" y="3387503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42" name="Rectangle 168">
            <a:extLst>
              <a:ext uri="{FF2B5EF4-FFF2-40B4-BE49-F238E27FC236}">
                <a16:creationId xmlns:a16="http://schemas.microsoft.com/office/drawing/2014/main" id="{C3AF1997-E4AD-42F7-80F6-089C5C5B5A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2987" y="3387503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43" name="Rectangle 169">
            <a:extLst>
              <a:ext uri="{FF2B5EF4-FFF2-40B4-BE49-F238E27FC236}">
                <a16:creationId xmlns:a16="http://schemas.microsoft.com/office/drawing/2014/main" id="{0C6866A3-98EF-47CD-81DC-2BAAF286F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587" y="3387503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44" name="Rectangle 170">
            <a:extLst>
              <a:ext uri="{FF2B5EF4-FFF2-40B4-BE49-F238E27FC236}">
                <a16:creationId xmlns:a16="http://schemas.microsoft.com/office/drawing/2014/main" id="{347C9853-0D90-4862-BB16-424C61666B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0187" y="3387503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45" name="Rectangle 171">
            <a:extLst>
              <a:ext uri="{FF2B5EF4-FFF2-40B4-BE49-F238E27FC236}">
                <a16:creationId xmlns:a16="http://schemas.microsoft.com/office/drawing/2014/main" id="{BE812CBB-9C7C-486F-8454-6B9E9BCD06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4387" y="3616103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46" name="Rectangle 172">
            <a:extLst>
              <a:ext uri="{FF2B5EF4-FFF2-40B4-BE49-F238E27FC236}">
                <a16:creationId xmlns:a16="http://schemas.microsoft.com/office/drawing/2014/main" id="{1322864D-5873-4A22-B517-6F024D580A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2987" y="3616103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47" name="Rectangle 173">
            <a:extLst>
              <a:ext uri="{FF2B5EF4-FFF2-40B4-BE49-F238E27FC236}">
                <a16:creationId xmlns:a16="http://schemas.microsoft.com/office/drawing/2014/main" id="{CCD29D08-4C70-4398-A27A-6F36C7B5F9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587" y="3616103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48" name="Rectangle 174">
            <a:extLst>
              <a:ext uri="{FF2B5EF4-FFF2-40B4-BE49-F238E27FC236}">
                <a16:creationId xmlns:a16="http://schemas.microsoft.com/office/drawing/2014/main" id="{2274D9E5-4FA4-4F46-9FC0-79281BD12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0187" y="3616103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49" name="Rectangle 175">
            <a:extLst>
              <a:ext uri="{FF2B5EF4-FFF2-40B4-BE49-F238E27FC236}">
                <a16:creationId xmlns:a16="http://schemas.microsoft.com/office/drawing/2014/main" id="{F2C9A986-660A-47E8-B35B-32144DDFC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4387" y="3844703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50" name="Rectangle 176">
            <a:extLst>
              <a:ext uri="{FF2B5EF4-FFF2-40B4-BE49-F238E27FC236}">
                <a16:creationId xmlns:a16="http://schemas.microsoft.com/office/drawing/2014/main" id="{D07C210B-0C74-4241-8730-13602288C6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2987" y="3844703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51" name="Rectangle 177">
            <a:extLst>
              <a:ext uri="{FF2B5EF4-FFF2-40B4-BE49-F238E27FC236}">
                <a16:creationId xmlns:a16="http://schemas.microsoft.com/office/drawing/2014/main" id="{D8C943D6-B216-400D-9325-27A8494C14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587" y="3844703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52" name="Rectangle 178">
            <a:extLst>
              <a:ext uri="{FF2B5EF4-FFF2-40B4-BE49-F238E27FC236}">
                <a16:creationId xmlns:a16="http://schemas.microsoft.com/office/drawing/2014/main" id="{E290D339-5C91-4082-8FAD-139E33CC4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0187" y="3844703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53" name="Rectangle 179">
            <a:extLst>
              <a:ext uri="{FF2B5EF4-FFF2-40B4-BE49-F238E27FC236}">
                <a16:creationId xmlns:a16="http://schemas.microsoft.com/office/drawing/2014/main" id="{D28F4C7E-AAFB-4B9E-9277-839C625B0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4387" y="4073303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54" name="Rectangle 180">
            <a:extLst>
              <a:ext uri="{FF2B5EF4-FFF2-40B4-BE49-F238E27FC236}">
                <a16:creationId xmlns:a16="http://schemas.microsoft.com/office/drawing/2014/main" id="{DBB360D9-7C95-4B50-860C-99C014628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2987" y="4073303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55" name="Rectangle 181">
            <a:extLst>
              <a:ext uri="{FF2B5EF4-FFF2-40B4-BE49-F238E27FC236}">
                <a16:creationId xmlns:a16="http://schemas.microsoft.com/office/drawing/2014/main" id="{4333F52E-A4AF-4BC5-AC85-761A992408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587" y="4073303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56" name="Rectangle 182">
            <a:extLst>
              <a:ext uri="{FF2B5EF4-FFF2-40B4-BE49-F238E27FC236}">
                <a16:creationId xmlns:a16="http://schemas.microsoft.com/office/drawing/2014/main" id="{82F4D50F-36EF-4FAD-BFCF-5EB735DB63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0187" y="4073303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57" name="Line 183">
            <a:extLst>
              <a:ext uri="{FF2B5EF4-FFF2-40B4-BE49-F238E27FC236}">
                <a16:creationId xmlns:a16="http://schemas.microsoft.com/office/drawing/2014/main" id="{E54BF672-901C-4828-813E-E19F045BCD5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88037" y="3457353"/>
            <a:ext cx="76200" cy="6858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58" name="Group 184">
            <a:extLst>
              <a:ext uri="{FF2B5EF4-FFF2-40B4-BE49-F238E27FC236}">
                <a16:creationId xmlns:a16="http://schemas.microsoft.com/office/drawing/2014/main" id="{113CC6E7-E393-4381-A147-2D9038693CFE}"/>
              </a:ext>
            </a:extLst>
          </p:cNvPr>
          <p:cNvGrpSpPr>
            <a:grpSpLocks/>
          </p:cNvGrpSpPr>
          <p:nvPr/>
        </p:nvGrpSpPr>
        <p:grpSpPr bwMode="auto">
          <a:xfrm>
            <a:off x="8064237" y="3457353"/>
            <a:ext cx="914400" cy="228600"/>
            <a:chOff x="3984" y="2064"/>
            <a:chExt cx="576" cy="144"/>
          </a:xfrm>
        </p:grpSpPr>
        <p:sp>
          <p:nvSpPr>
            <p:cNvPr id="459" name="Line 185">
              <a:extLst>
                <a:ext uri="{FF2B5EF4-FFF2-40B4-BE49-F238E27FC236}">
                  <a16:creationId xmlns:a16="http://schemas.microsoft.com/office/drawing/2014/main" id="{87F88C0F-A15F-4123-B019-D90EC7302B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2064"/>
              <a:ext cx="5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0" name="Line 186">
              <a:extLst>
                <a:ext uri="{FF2B5EF4-FFF2-40B4-BE49-F238E27FC236}">
                  <a16:creationId xmlns:a16="http://schemas.microsoft.com/office/drawing/2014/main" id="{D6F83BBE-13ED-49C6-9A84-205FAC0EBA6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2064"/>
              <a:ext cx="576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61" name="Group 187">
            <a:extLst>
              <a:ext uri="{FF2B5EF4-FFF2-40B4-BE49-F238E27FC236}">
                <a16:creationId xmlns:a16="http://schemas.microsoft.com/office/drawing/2014/main" id="{6C6E3EAD-37E6-41F5-81FE-3847F8473307}"/>
              </a:ext>
            </a:extLst>
          </p:cNvPr>
          <p:cNvGrpSpPr>
            <a:grpSpLocks/>
          </p:cNvGrpSpPr>
          <p:nvPr/>
        </p:nvGrpSpPr>
        <p:grpSpPr bwMode="auto">
          <a:xfrm>
            <a:off x="8064237" y="3685953"/>
            <a:ext cx="914400" cy="228600"/>
            <a:chOff x="3984" y="2208"/>
            <a:chExt cx="576" cy="144"/>
          </a:xfrm>
        </p:grpSpPr>
        <p:sp>
          <p:nvSpPr>
            <p:cNvPr id="462" name="Line 188">
              <a:extLst>
                <a:ext uri="{FF2B5EF4-FFF2-40B4-BE49-F238E27FC236}">
                  <a16:creationId xmlns:a16="http://schemas.microsoft.com/office/drawing/2014/main" id="{4EDFF0C6-9187-451C-8FA4-C84BE181A9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2208"/>
              <a:ext cx="5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3" name="Line 189">
              <a:extLst>
                <a:ext uri="{FF2B5EF4-FFF2-40B4-BE49-F238E27FC236}">
                  <a16:creationId xmlns:a16="http://schemas.microsoft.com/office/drawing/2014/main" id="{F3B46A96-6A96-4E2D-B52A-961E0C2C39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2208"/>
              <a:ext cx="576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64" name="Group 190">
            <a:extLst>
              <a:ext uri="{FF2B5EF4-FFF2-40B4-BE49-F238E27FC236}">
                <a16:creationId xmlns:a16="http://schemas.microsoft.com/office/drawing/2014/main" id="{6FAE9EFA-4A58-41BD-8FA2-BA2CB8311A10}"/>
              </a:ext>
            </a:extLst>
          </p:cNvPr>
          <p:cNvGrpSpPr>
            <a:grpSpLocks/>
          </p:cNvGrpSpPr>
          <p:nvPr/>
        </p:nvGrpSpPr>
        <p:grpSpPr bwMode="auto">
          <a:xfrm>
            <a:off x="8064237" y="3914553"/>
            <a:ext cx="914400" cy="228600"/>
            <a:chOff x="3984" y="2352"/>
            <a:chExt cx="576" cy="144"/>
          </a:xfrm>
        </p:grpSpPr>
        <p:sp>
          <p:nvSpPr>
            <p:cNvPr id="465" name="Line 191">
              <a:extLst>
                <a:ext uri="{FF2B5EF4-FFF2-40B4-BE49-F238E27FC236}">
                  <a16:creationId xmlns:a16="http://schemas.microsoft.com/office/drawing/2014/main" id="{23BA77CE-3F9F-4284-933A-4A0BB70AFB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2352"/>
              <a:ext cx="5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66" name="Line 192">
              <a:extLst>
                <a:ext uri="{FF2B5EF4-FFF2-40B4-BE49-F238E27FC236}">
                  <a16:creationId xmlns:a16="http://schemas.microsoft.com/office/drawing/2014/main" id="{A3BAF435-BC4D-4398-90B5-F330DF0486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2352"/>
              <a:ext cx="576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67" name="Line 193">
            <a:extLst>
              <a:ext uri="{FF2B5EF4-FFF2-40B4-BE49-F238E27FC236}">
                <a16:creationId xmlns:a16="http://schemas.microsoft.com/office/drawing/2014/main" id="{868E01E3-D473-41FA-80B1-B7B989ED901E}"/>
              </a:ext>
            </a:extLst>
          </p:cNvPr>
          <p:cNvSpPr>
            <a:spLocks noChangeShapeType="1"/>
          </p:cNvSpPr>
          <p:nvPr/>
        </p:nvSpPr>
        <p:spPr bwMode="auto">
          <a:xfrm>
            <a:off x="8064237" y="4143153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8" name="Rectangle 194">
            <a:extLst>
              <a:ext uri="{FF2B5EF4-FFF2-40B4-BE49-F238E27FC236}">
                <a16:creationId xmlns:a16="http://schemas.microsoft.com/office/drawing/2014/main" id="{A1437292-60DA-4F58-8083-5C389B32A9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9037" y="3609753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469" name="Rectangle 195">
            <a:extLst>
              <a:ext uri="{FF2B5EF4-FFF2-40B4-BE49-F238E27FC236}">
                <a16:creationId xmlns:a16="http://schemas.microsoft.com/office/drawing/2014/main" id="{ED412B2A-845D-476D-8646-0474D5D06F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2962" y="5079778"/>
            <a:ext cx="2701060" cy="1077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for (k = 0; k &lt; N; k++)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for (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0; 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&lt; N; 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++)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for (j = 0; j &lt; N; 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j++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z[k] = z[k]+x[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][j]*y[k];</a:t>
            </a:r>
          </a:p>
        </p:txBody>
      </p:sp>
      <p:sp>
        <p:nvSpPr>
          <p:cNvPr id="470" name="Rectangle 196">
            <a:extLst>
              <a:ext uri="{FF2B5EF4-FFF2-40B4-BE49-F238E27FC236}">
                <a16:creationId xmlns:a16="http://schemas.microsoft.com/office/drawing/2014/main" id="{A1972C7C-1372-4282-AD96-FB1EFA54A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6762" y="4927378"/>
            <a:ext cx="3425105" cy="1570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for (ii = 0; ii &lt; N; ii += B)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for (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jj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0; 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jj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&lt; N; 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jj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+= B)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for (k = 0; k &lt; N; k++)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for (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ii; 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&lt; min(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ii+B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N); 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++)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for (j = 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jj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 j &lt; min(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jj+B,N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); 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j++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z[k] = z[k]+x[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][j]*y[k];</a:t>
            </a:r>
          </a:p>
        </p:txBody>
      </p:sp>
      <p:sp>
        <p:nvSpPr>
          <p:cNvPr id="471" name="Rectangle 197">
            <a:extLst>
              <a:ext uri="{FF2B5EF4-FFF2-40B4-BE49-F238E27FC236}">
                <a16:creationId xmlns:a16="http://schemas.microsoft.com/office/drawing/2014/main" id="{DE7E3523-2297-4D60-98F3-D1E5134A2C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4362" y="3022378"/>
            <a:ext cx="2333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i</a:t>
            </a:r>
          </a:p>
        </p:txBody>
      </p:sp>
      <p:sp>
        <p:nvSpPr>
          <p:cNvPr id="472" name="Rectangle 198">
            <a:extLst>
              <a:ext uri="{FF2B5EF4-FFF2-40B4-BE49-F238E27FC236}">
                <a16:creationId xmlns:a16="http://schemas.microsoft.com/office/drawing/2014/main" id="{A0964172-80E8-4D5E-A98B-0C9AEA1122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2162" y="4393978"/>
            <a:ext cx="2333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j</a:t>
            </a:r>
          </a:p>
        </p:txBody>
      </p:sp>
      <p:sp>
        <p:nvSpPr>
          <p:cNvPr id="473" name="Rectangle 199">
            <a:extLst>
              <a:ext uri="{FF2B5EF4-FFF2-40B4-BE49-F238E27FC236}">
                <a16:creationId xmlns:a16="http://schemas.microsoft.com/office/drawing/2014/main" id="{D6DB8501-DE1F-4F01-8834-7D180462F7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9762" y="4470178"/>
            <a:ext cx="2333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j</a:t>
            </a:r>
          </a:p>
        </p:txBody>
      </p:sp>
      <p:sp>
        <p:nvSpPr>
          <p:cNvPr id="474" name="Rectangle 200">
            <a:extLst>
              <a:ext uri="{FF2B5EF4-FFF2-40B4-BE49-F238E27FC236}">
                <a16:creationId xmlns:a16="http://schemas.microsoft.com/office/drawing/2014/main" id="{A1822150-1106-4A81-A84B-119B9CA8E3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1962" y="3022378"/>
            <a:ext cx="2333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i</a:t>
            </a:r>
          </a:p>
        </p:txBody>
      </p:sp>
      <p:grpSp>
        <p:nvGrpSpPr>
          <p:cNvPr id="475" name="Group 201">
            <a:extLst>
              <a:ext uri="{FF2B5EF4-FFF2-40B4-BE49-F238E27FC236}">
                <a16:creationId xmlns:a16="http://schemas.microsoft.com/office/drawing/2014/main" id="{642F2A4E-A900-4A6F-9BBA-529C1D1C5383}"/>
              </a:ext>
            </a:extLst>
          </p:cNvPr>
          <p:cNvGrpSpPr>
            <a:grpSpLocks/>
          </p:cNvGrpSpPr>
          <p:nvPr/>
        </p:nvGrpSpPr>
        <p:grpSpPr bwMode="auto">
          <a:xfrm>
            <a:off x="9038962" y="2466753"/>
            <a:ext cx="312738" cy="914400"/>
            <a:chOff x="4598" y="1440"/>
            <a:chExt cx="197" cy="576"/>
          </a:xfrm>
        </p:grpSpPr>
        <p:sp>
          <p:nvSpPr>
            <p:cNvPr id="476" name="Line 202">
              <a:extLst>
                <a:ext uri="{FF2B5EF4-FFF2-40B4-BE49-F238E27FC236}">
                  <a16:creationId xmlns:a16="http://schemas.microsoft.com/office/drawing/2014/main" id="{88C89F05-B0A8-44C9-A375-178DBBA380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6" y="1440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7" name="Line 203">
              <a:extLst>
                <a:ext uri="{FF2B5EF4-FFF2-40B4-BE49-F238E27FC236}">
                  <a16:creationId xmlns:a16="http://schemas.microsoft.com/office/drawing/2014/main" id="{933A7206-6047-47E9-8796-C5C9E0FB36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4" y="1440"/>
              <a:ext cx="0" cy="5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8" name="Line 204">
              <a:extLst>
                <a:ext uri="{FF2B5EF4-FFF2-40B4-BE49-F238E27FC236}">
                  <a16:creationId xmlns:a16="http://schemas.microsoft.com/office/drawing/2014/main" id="{6CE63668-7892-4471-9BB8-BD4BEC8470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6" y="2016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79" name="Rectangle 205">
              <a:extLst>
                <a:ext uri="{FF2B5EF4-FFF2-40B4-BE49-F238E27FC236}">
                  <a16:creationId xmlns:a16="http://schemas.microsoft.com/office/drawing/2014/main" id="{0A07F399-F599-4D58-8967-EDA3FA3A9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" y="1646"/>
              <a:ext cx="197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CN">
                  <a:ea typeface="宋体" panose="02010600030101010101" pitchFamily="2" charset="-122"/>
                </a:rPr>
                <a:t>B</a:t>
              </a:r>
            </a:p>
          </p:txBody>
        </p:sp>
      </p:grpSp>
      <p:sp>
        <p:nvSpPr>
          <p:cNvPr id="482" name="Line 208">
            <a:extLst>
              <a:ext uri="{FF2B5EF4-FFF2-40B4-BE49-F238E27FC236}">
                <a16:creationId xmlns:a16="http://schemas.microsoft.com/office/drawing/2014/main" id="{0FC7B6C1-04F5-420A-9AF2-6E297DD55C5A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7910250" y="2230216"/>
            <a:ext cx="152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3" name="Line 209">
            <a:extLst>
              <a:ext uri="{FF2B5EF4-FFF2-40B4-BE49-F238E27FC236}">
                <a16:creationId xmlns:a16="http://schemas.microsoft.com/office/drawing/2014/main" id="{C68711AC-BE5A-445F-9A29-169A4CC57C0F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8443650" y="1773016"/>
            <a:ext cx="0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4" name="Line 210">
            <a:extLst>
              <a:ext uri="{FF2B5EF4-FFF2-40B4-BE49-F238E27FC236}">
                <a16:creationId xmlns:a16="http://schemas.microsoft.com/office/drawing/2014/main" id="{B57E0916-1714-439B-99D1-5510AD8771CF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8824650" y="2230216"/>
            <a:ext cx="152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5" name="Rectangle 211">
            <a:extLst>
              <a:ext uri="{FF2B5EF4-FFF2-40B4-BE49-F238E27FC236}">
                <a16:creationId xmlns:a16="http://schemas.microsoft.com/office/drawing/2014/main" id="{F4E5D69D-ED91-43F9-A6AE-E2D358F67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8712" y="2088928"/>
            <a:ext cx="312738" cy="3048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487" name="AutoShape 213">
            <a:extLst>
              <a:ext uri="{FF2B5EF4-FFF2-40B4-BE49-F238E27FC236}">
                <a16:creationId xmlns:a16="http://schemas.microsoft.com/office/drawing/2014/main" id="{E86B1CA0-11D4-48F3-8C5F-139321710F29}"/>
              </a:ext>
            </a:extLst>
          </p:cNvPr>
          <p:cNvSpPr>
            <a:spLocks/>
          </p:cNvSpPr>
          <p:nvPr/>
        </p:nvSpPr>
        <p:spPr bwMode="auto">
          <a:xfrm>
            <a:off x="2577837" y="2466753"/>
            <a:ext cx="152400" cy="1828800"/>
          </a:xfrm>
          <a:prstGeom prst="leftBrace">
            <a:avLst>
              <a:gd name="adj1" fmla="val 100000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90" name="Oval 216">
            <a:extLst>
              <a:ext uri="{FF2B5EF4-FFF2-40B4-BE49-F238E27FC236}">
                <a16:creationId xmlns:a16="http://schemas.microsoft.com/office/drawing/2014/main" id="{4419C53C-C6BB-4BE6-A3F2-D07CC6743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3637" y="2542953"/>
            <a:ext cx="152400" cy="152400"/>
          </a:xfrm>
          <a:prstGeom prst="ellipse">
            <a:avLst/>
          </a:prstGeom>
          <a:solidFill>
            <a:srgbClr val="66FF33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91" name="Text Box 217">
            <a:extLst>
              <a:ext uri="{FF2B5EF4-FFF2-40B4-BE49-F238E27FC236}">
                <a16:creationId xmlns:a16="http://schemas.microsoft.com/office/drawing/2014/main" id="{E9A2BAC7-279E-48C7-9C99-F09613D7A3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6837" y="5362353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k = </a:t>
            </a:r>
          </a:p>
        </p:txBody>
      </p:sp>
      <p:sp>
        <p:nvSpPr>
          <p:cNvPr id="492" name="Text Box 218">
            <a:extLst>
              <a:ext uri="{FF2B5EF4-FFF2-40B4-BE49-F238E27FC236}">
                <a16:creationId xmlns:a16="http://schemas.microsoft.com/office/drawing/2014/main" id="{AF8B5F48-6684-4EC6-956E-18D266B70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1637" y="536235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493" name="Text Box 219">
            <a:extLst>
              <a:ext uri="{FF2B5EF4-FFF2-40B4-BE49-F238E27FC236}">
                <a16:creationId xmlns:a16="http://schemas.microsoft.com/office/drawing/2014/main" id="{183ACFC1-4453-489E-87B3-9A46CA3CE1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6837" y="4905153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ii = </a:t>
            </a:r>
          </a:p>
        </p:txBody>
      </p:sp>
      <p:sp>
        <p:nvSpPr>
          <p:cNvPr id="494" name="Text Box 220">
            <a:extLst>
              <a:ext uri="{FF2B5EF4-FFF2-40B4-BE49-F238E27FC236}">
                <a16:creationId xmlns:a16="http://schemas.microsoft.com/office/drawing/2014/main" id="{56114325-F8CC-4FD0-A8B7-BDCD998CA5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1637" y="490515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495" name="Text Box 221">
            <a:extLst>
              <a:ext uri="{FF2B5EF4-FFF2-40B4-BE49-F238E27FC236}">
                <a16:creationId xmlns:a16="http://schemas.microsoft.com/office/drawing/2014/main" id="{15D6CB87-D2DC-442D-B1BC-374492D8D6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6837" y="5133753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jj = </a:t>
            </a:r>
          </a:p>
        </p:txBody>
      </p:sp>
      <p:sp>
        <p:nvSpPr>
          <p:cNvPr id="496" name="Text Box 222">
            <a:extLst>
              <a:ext uri="{FF2B5EF4-FFF2-40B4-BE49-F238E27FC236}">
                <a16:creationId xmlns:a16="http://schemas.microsoft.com/office/drawing/2014/main" id="{7B9828C7-493A-4EDA-BD2B-36A3402099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1637" y="5133753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497" name="Text Box 223">
            <a:extLst>
              <a:ext uri="{FF2B5EF4-FFF2-40B4-BE49-F238E27FC236}">
                <a16:creationId xmlns:a16="http://schemas.microsoft.com/office/drawing/2014/main" id="{76FBE90F-6CA0-4294-ABFA-138C865896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6837" y="5590953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i = </a:t>
            </a:r>
          </a:p>
        </p:txBody>
      </p:sp>
      <p:sp>
        <p:nvSpPr>
          <p:cNvPr id="498" name="Text Box 224">
            <a:extLst>
              <a:ext uri="{FF2B5EF4-FFF2-40B4-BE49-F238E27FC236}">
                <a16:creationId xmlns:a16="http://schemas.microsoft.com/office/drawing/2014/main" id="{8F203CD1-0A40-4A84-A5B6-56B1673BD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1637" y="5590953"/>
            <a:ext cx="60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0…B</a:t>
            </a:r>
          </a:p>
        </p:txBody>
      </p:sp>
      <p:sp>
        <p:nvSpPr>
          <p:cNvPr id="499" name="Text Box 225">
            <a:extLst>
              <a:ext uri="{FF2B5EF4-FFF2-40B4-BE49-F238E27FC236}">
                <a16:creationId xmlns:a16="http://schemas.microsoft.com/office/drawing/2014/main" id="{F563C70A-CD67-45F8-9912-CD61F55CE1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6837" y="5819553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j = </a:t>
            </a:r>
          </a:p>
        </p:txBody>
      </p:sp>
      <p:sp>
        <p:nvSpPr>
          <p:cNvPr id="500" name="Text Box 226">
            <a:extLst>
              <a:ext uri="{FF2B5EF4-FFF2-40B4-BE49-F238E27FC236}">
                <a16:creationId xmlns:a16="http://schemas.microsoft.com/office/drawing/2014/main" id="{8D4E397D-70AF-44FD-BD90-0D5297C457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1637" y="5819553"/>
            <a:ext cx="60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0…B</a:t>
            </a:r>
          </a:p>
        </p:txBody>
      </p:sp>
      <p:sp>
        <p:nvSpPr>
          <p:cNvPr id="501" name="Oval 227">
            <a:extLst>
              <a:ext uri="{FF2B5EF4-FFF2-40B4-BE49-F238E27FC236}">
                <a16:creationId xmlns:a16="http://schemas.microsoft.com/office/drawing/2014/main" id="{C894A514-E8AE-49F5-805F-5EBD03192B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0637" y="5362353"/>
            <a:ext cx="685800" cy="3048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02" name="Oval 228">
            <a:extLst>
              <a:ext uri="{FF2B5EF4-FFF2-40B4-BE49-F238E27FC236}">
                <a16:creationId xmlns:a16="http://schemas.microsoft.com/office/drawing/2014/main" id="{C4E1CB97-F8C1-4F19-8FD0-7D963D90B2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35637" y="3228753"/>
            <a:ext cx="152400" cy="152400"/>
          </a:xfrm>
          <a:prstGeom prst="ellipse">
            <a:avLst/>
          </a:prstGeom>
          <a:solidFill>
            <a:srgbClr val="66FF33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03" name="文本框 502">
            <a:extLst>
              <a:ext uri="{FF2B5EF4-FFF2-40B4-BE49-F238E27FC236}">
                <a16:creationId xmlns:a16="http://schemas.microsoft.com/office/drawing/2014/main" id="{B5BDCE63-579F-44F8-B76C-B0C229C3C9A6}"/>
              </a:ext>
            </a:extLst>
          </p:cNvPr>
          <p:cNvSpPr txBox="1"/>
          <p:nvPr/>
        </p:nvSpPr>
        <p:spPr>
          <a:xfrm>
            <a:off x="1052053" y="1280554"/>
            <a:ext cx="10087896" cy="58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分块的基本思想：访问数组的一部分“区域”，而不是访问整个数组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04" name="Rectangle 116">
            <a:extLst>
              <a:ext uri="{FF2B5EF4-FFF2-40B4-BE49-F238E27FC236}">
                <a16:creationId xmlns:a16="http://schemas.microsoft.com/office/drawing/2014/main" id="{3B14764A-767C-4690-AC82-FB35EF6FFA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7675" y="2138675"/>
            <a:ext cx="2832507" cy="339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每次迭代</a:t>
            </a: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扫描整个数组</a:t>
            </a: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x[ ][ ]</a:t>
            </a:r>
          </a:p>
        </p:txBody>
      </p:sp>
      <p:sp>
        <p:nvSpPr>
          <p:cNvPr id="505" name="Text Box 230">
            <a:extLst>
              <a:ext uri="{FF2B5EF4-FFF2-40B4-BE49-F238E27FC236}">
                <a16:creationId xmlns:a16="http://schemas.microsoft.com/office/drawing/2014/main" id="{55B5EAED-27F1-46A9-B366-36B6B5236C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637" y="2984882"/>
            <a:ext cx="126294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数组</a:t>
            </a:r>
            <a:r>
              <a:rPr lang="en-US" altLang="zh-CN" sz="1600" b="0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x[][]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在主存中的分布（</a:t>
            </a:r>
            <a:r>
              <a:rPr lang="en-US" altLang="zh-CN" sz="1600" b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2D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形式）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06" name="Rectangle 232">
            <a:extLst>
              <a:ext uri="{FF2B5EF4-FFF2-40B4-BE49-F238E27FC236}">
                <a16:creationId xmlns:a16="http://schemas.microsoft.com/office/drawing/2014/main" id="{29FC215D-2C06-4651-A63E-F544CC0423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4270" y="4490886"/>
            <a:ext cx="444858" cy="2294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07" name="Rectangle 215">
            <a:extLst>
              <a:ext uri="{FF2B5EF4-FFF2-40B4-BE49-F238E27FC236}">
                <a16:creationId xmlns:a16="http://schemas.microsoft.com/office/drawing/2014/main" id="{12F1740F-B986-495D-AF46-777F0CDD0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5113" y="3955131"/>
            <a:ext cx="1833562" cy="1077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分块因子</a:t>
            </a: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“B”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选取的原则是使得数组中的一块</a:t>
            </a: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x[</a:t>
            </a:r>
            <a:r>
              <a:rPr lang="en-US" altLang="zh-CN" sz="1600" b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][j]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可以驻留在</a:t>
            </a: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08" name="Text Box 235">
            <a:extLst>
              <a:ext uri="{FF2B5EF4-FFF2-40B4-BE49-F238E27FC236}">
                <a16:creationId xmlns:a16="http://schemas.microsoft.com/office/drawing/2014/main" id="{D7227EE7-6907-4644-B088-CEE9B1A466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8524" y="5712994"/>
            <a:ext cx="17416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zh-CN" altLang="en-US" sz="1200" dirty="0">
                <a:ea typeface="宋体" panose="02010600030101010101" pitchFamily="2" charset="-122"/>
              </a:rPr>
              <a:t>这里的一块指编译器的</a:t>
            </a:r>
            <a:r>
              <a:rPr lang="zh-CN" altLang="en-US" sz="1200" u="sng" dirty="0">
                <a:ea typeface="宋体" panose="02010600030101010101" pitchFamily="2" charset="-122"/>
              </a:rPr>
              <a:t>分块（</a:t>
            </a:r>
            <a:r>
              <a:rPr lang="en-US" altLang="zh-CN" sz="1200" u="sng" dirty="0">
                <a:ea typeface="宋体" panose="02010600030101010101" pitchFamily="2" charset="-122"/>
              </a:rPr>
              <a:t>chunk</a:t>
            </a:r>
            <a:r>
              <a:rPr lang="zh-CN" altLang="en-US" sz="1200" u="sng" dirty="0">
                <a:ea typeface="宋体" panose="02010600030101010101" pitchFamily="2" charset="-122"/>
              </a:rPr>
              <a:t>）</a:t>
            </a:r>
            <a:r>
              <a:rPr lang="zh-CN" altLang="en-US" sz="1200" dirty="0">
                <a:ea typeface="宋体" panose="02010600030101010101" pitchFamily="2" charset="-122"/>
              </a:rPr>
              <a:t>，不是</a:t>
            </a:r>
            <a:r>
              <a:rPr lang="en-US" altLang="zh-CN" sz="1200" dirty="0">
                <a:ea typeface="宋体" panose="02010600030101010101" pitchFamily="2" charset="-122"/>
              </a:rPr>
              <a:t>Cache</a:t>
            </a:r>
            <a:r>
              <a:rPr lang="zh-CN" altLang="en-US" sz="1200" dirty="0">
                <a:ea typeface="宋体" panose="02010600030101010101" pitchFamily="2" charset="-122"/>
              </a:rPr>
              <a:t>中的一块</a:t>
            </a:r>
            <a:endParaRPr lang="en-US" altLang="zh-CN" sz="1200" dirty="0">
              <a:ea typeface="宋体" panose="02010600030101010101" pitchFamily="2" charset="-122"/>
            </a:endParaRPr>
          </a:p>
        </p:txBody>
      </p:sp>
      <p:cxnSp>
        <p:nvCxnSpPr>
          <p:cNvPr id="509" name="直接箭头连接符 508">
            <a:extLst>
              <a:ext uri="{FF2B5EF4-FFF2-40B4-BE49-F238E27FC236}">
                <a16:creationId xmlns:a16="http://schemas.microsoft.com/office/drawing/2014/main" id="{16CB6CF9-B293-4375-9B0B-4DFEE809BACF}"/>
              </a:ext>
            </a:extLst>
          </p:cNvPr>
          <p:cNvCxnSpPr>
            <a:stCxn id="507" idx="2"/>
            <a:endCxn id="508" idx="0"/>
          </p:cNvCxnSpPr>
          <p:nvPr/>
        </p:nvCxnSpPr>
        <p:spPr>
          <a:xfrm>
            <a:off x="10071894" y="5032991"/>
            <a:ext cx="767478" cy="6800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0" name="Rectangle 216">
            <a:extLst>
              <a:ext uri="{FF2B5EF4-FFF2-40B4-BE49-F238E27FC236}">
                <a16:creationId xmlns:a16="http://schemas.microsoft.com/office/drawing/2014/main" id="{9D034ABE-575A-42D1-85E1-C31525FACC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0280" y="6241131"/>
            <a:ext cx="3127459" cy="339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问题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Cache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无法放下整个数组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76980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44444E-6 C -0.00195 0.00278 -0.01081 0.01088 -0.01341 0.01204 C -0.02031 0.01806 -0.01667 0.01621 -0.02396 0.01806 C -0.03268 0.02362 -0.0405 0.02547 -0.05 0.02755 C -0.06719 0.02709 -0.08854 0.02963 -0.10625 0.02269 C -0.11211 0.02037 -0.11615 0.01621 -0.12136 0.01204 C -0.12331 0.01065 -0.12513 0.00926 -0.12669 0.00718 C -0.12826 0.00533 -0.13125 0.00139 -0.13125 0.00162 C -0.13294 -0.00324 -0.13438 -0.0081 -0.13555 -0.01296 C -0.13685 -0.02986 -0.14128 -0.05023 -0.13386 -0.06527 C -0.13268 -0.07013 -0.13125 -0.07083 -0.12761 -0.07245 C -0.12344 -0.08125 -0.12904 -0.07152 -0.12227 -0.07731 C -0.11914 -0.08009 -0.12018 -0.08287 -0.11602 -0.08449 C -0.11367 -0.08912 -0.11198 -0.09004 -0.10794 -0.09166 C -0.09896 -0.0993 -0.10013 -0.09745 -0.08646 -0.09745 " pathEditMode="relative" rAng="0" ptsTypes="AAAAAAAAAAAAAAA">
                                      <p:cBhvr>
                                        <p:cTn id="6" dur="200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14" y="-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67 -4.44444E-6 L 0.06237 -4.44444E-6 L -0.01589 0.02778 L 0.06237 0.02778 L -0.01589 0.06158 L 0.06354 0.06158 L -0.01315 0.0919 L 0.06354 0.09329 " pathEditMode="relative" rAng="0" ptsTypes="AAAAAAAA">
                                      <p:cBhvr>
                                        <p:cTn id="15" dur="2000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10" y="4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0" grpId="0" animBg="1"/>
      <p:bldP spid="490" grpId="1" animBg="1"/>
      <p:bldP spid="502" grpId="0" animBg="1"/>
      <p:bldP spid="502" grpId="1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4074407" cy="757139"/>
            <a:chOff x="635243" y="278221"/>
            <a:chExt cx="4074407" cy="757138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727582"/>
              <a:ext cx="407440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Compiler Optimization——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分块</a:t>
              </a:r>
              <a:endParaRPr lang="en-US" altLang="zh-CN" sz="1400" spc="151" dirty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3416320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编译器优化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——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分块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503" name="文本框 502">
            <a:extLst>
              <a:ext uri="{FF2B5EF4-FFF2-40B4-BE49-F238E27FC236}">
                <a16:creationId xmlns:a16="http://schemas.microsoft.com/office/drawing/2014/main" id="{B5BDCE63-579F-44F8-B76C-B0C229C3C9A6}"/>
              </a:ext>
            </a:extLst>
          </p:cNvPr>
          <p:cNvSpPr txBox="1"/>
          <p:nvPr/>
        </p:nvSpPr>
        <p:spPr>
          <a:xfrm>
            <a:off x="1052053" y="1280554"/>
            <a:ext cx="10087896" cy="58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分块的基本思想：访问数组的一部分“区域”，而不是访问整个数组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232" name="Group 2">
            <a:extLst>
              <a:ext uri="{FF2B5EF4-FFF2-40B4-BE49-F238E27FC236}">
                <a16:creationId xmlns:a16="http://schemas.microsoft.com/office/drawing/2014/main" id="{B7ABCDFE-6037-4873-8DA2-47A4DA5890D0}"/>
              </a:ext>
            </a:extLst>
          </p:cNvPr>
          <p:cNvGrpSpPr>
            <a:grpSpLocks/>
          </p:cNvGrpSpPr>
          <p:nvPr/>
        </p:nvGrpSpPr>
        <p:grpSpPr bwMode="auto">
          <a:xfrm>
            <a:off x="6922008" y="2127941"/>
            <a:ext cx="1066800" cy="1219200"/>
            <a:chOff x="3312" y="1296"/>
            <a:chExt cx="672" cy="768"/>
          </a:xfrm>
        </p:grpSpPr>
        <p:sp>
          <p:nvSpPr>
            <p:cNvPr id="233" name="Rectangle 3">
              <a:extLst>
                <a:ext uri="{FF2B5EF4-FFF2-40B4-BE49-F238E27FC236}">
                  <a16:creationId xmlns:a16="http://schemas.microsoft.com/office/drawing/2014/main" id="{0EE0D358-A511-45A0-9B7D-AB255AA1AF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1392"/>
              <a:ext cx="672" cy="67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endParaRPr lang="zh-CN" altLang="zh-CN" dirty="0">
                <a:ea typeface="宋体" panose="02010600030101010101" pitchFamily="2" charset="-122"/>
              </a:endParaRPr>
            </a:p>
          </p:txBody>
        </p:sp>
        <p:sp>
          <p:nvSpPr>
            <p:cNvPr id="234" name="Text Box 4">
              <a:extLst>
                <a:ext uri="{FF2B5EF4-FFF2-40B4-BE49-F238E27FC236}">
                  <a16:creationId xmlns:a16="http://schemas.microsoft.com/office/drawing/2014/main" id="{8FAD37FB-84B2-4183-AB8B-A3CB240810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46" y="1296"/>
              <a:ext cx="43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CN">
                  <a:ea typeface="宋体" panose="02010600030101010101" pitchFamily="2" charset="-122"/>
                </a:rPr>
                <a:t>cache</a:t>
              </a:r>
            </a:p>
          </p:txBody>
        </p:sp>
      </p:grpSp>
      <p:sp>
        <p:nvSpPr>
          <p:cNvPr id="235" name="Rectangle 5">
            <a:extLst>
              <a:ext uri="{FF2B5EF4-FFF2-40B4-BE49-F238E27FC236}">
                <a16:creationId xmlns:a16="http://schemas.microsoft.com/office/drawing/2014/main" id="{4EEFABB0-58B4-4A0B-8099-3C802AF046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9440" y="5599613"/>
            <a:ext cx="3008376" cy="762000"/>
          </a:xfrm>
          <a:prstGeom prst="rect">
            <a:avLst/>
          </a:prstGeom>
          <a:gradFill flip="none" rotWithShape="1">
            <a:gsLst>
              <a:gs pos="0">
                <a:srgbClr val="66FF33">
                  <a:tint val="66000"/>
                  <a:satMod val="160000"/>
                </a:srgbClr>
              </a:gs>
              <a:gs pos="50000">
                <a:srgbClr val="66FF33">
                  <a:tint val="44500"/>
                  <a:satMod val="160000"/>
                </a:srgbClr>
              </a:gs>
              <a:gs pos="100000">
                <a:srgbClr val="66FF33">
                  <a:tint val="23500"/>
                  <a:satMod val="160000"/>
                </a:srgbClr>
              </a:gs>
            </a:gsLst>
            <a:lin ang="13500000" scaled="1"/>
            <a:tileRect/>
          </a:gradFill>
          <a:ln w="12700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37" name="Rectangle 9">
            <a:extLst>
              <a:ext uri="{FF2B5EF4-FFF2-40B4-BE49-F238E27FC236}">
                <a16:creationId xmlns:a16="http://schemas.microsoft.com/office/drawing/2014/main" id="{6AEA65CB-1239-4BAC-B1F4-25B7F52B4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7814" y="2362891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38" name="Rectangle 10">
            <a:extLst>
              <a:ext uri="{FF2B5EF4-FFF2-40B4-BE49-F238E27FC236}">
                <a16:creationId xmlns:a16="http://schemas.microsoft.com/office/drawing/2014/main" id="{DD824C17-C20A-48B7-AAC4-3687D1A73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6414" y="2362891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39" name="Rectangle 11">
            <a:extLst>
              <a:ext uri="{FF2B5EF4-FFF2-40B4-BE49-F238E27FC236}">
                <a16:creationId xmlns:a16="http://schemas.microsoft.com/office/drawing/2014/main" id="{59B73573-9B04-4E06-818A-64671174E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5014" y="2362891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40" name="Rectangle 12">
            <a:extLst>
              <a:ext uri="{FF2B5EF4-FFF2-40B4-BE49-F238E27FC236}">
                <a16:creationId xmlns:a16="http://schemas.microsoft.com/office/drawing/2014/main" id="{67059A26-741B-449F-9A7D-62C9DA7C21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3614" y="2362891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41" name="Rectangle 13">
            <a:extLst>
              <a:ext uri="{FF2B5EF4-FFF2-40B4-BE49-F238E27FC236}">
                <a16:creationId xmlns:a16="http://schemas.microsoft.com/office/drawing/2014/main" id="{180A238E-8E47-464D-8F32-DD05462077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214" y="2362891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42" name="Rectangle 14">
            <a:extLst>
              <a:ext uri="{FF2B5EF4-FFF2-40B4-BE49-F238E27FC236}">
                <a16:creationId xmlns:a16="http://schemas.microsoft.com/office/drawing/2014/main" id="{549E839E-3AB4-406A-8817-FFF42AF7BC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0814" y="2362891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43" name="Rectangle 15">
            <a:extLst>
              <a:ext uri="{FF2B5EF4-FFF2-40B4-BE49-F238E27FC236}">
                <a16:creationId xmlns:a16="http://schemas.microsoft.com/office/drawing/2014/main" id="{227FECD0-0DDC-463F-8DD0-478F998D6B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9414" y="2362891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44" name="Rectangle 16">
            <a:extLst>
              <a:ext uri="{FF2B5EF4-FFF2-40B4-BE49-F238E27FC236}">
                <a16:creationId xmlns:a16="http://schemas.microsoft.com/office/drawing/2014/main" id="{BB79ADB0-9DBA-4257-9FCE-ACF0BD1ECD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8014" y="2362891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45" name="Rectangle 17">
            <a:extLst>
              <a:ext uri="{FF2B5EF4-FFF2-40B4-BE49-F238E27FC236}">
                <a16:creationId xmlns:a16="http://schemas.microsoft.com/office/drawing/2014/main" id="{98527033-943A-4DDF-9197-DE0D5DBEB9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7814" y="2591491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46" name="Rectangle 18">
            <a:extLst>
              <a:ext uri="{FF2B5EF4-FFF2-40B4-BE49-F238E27FC236}">
                <a16:creationId xmlns:a16="http://schemas.microsoft.com/office/drawing/2014/main" id="{226BA599-A09F-4608-8C70-AE876EDEF1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6414" y="2591491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47" name="Rectangle 19">
            <a:extLst>
              <a:ext uri="{FF2B5EF4-FFF2-40B4-BE49-F238E27FC236}">
                <a16:creationId xmlns:a16="http://schemas.microsoft.com/office/drawing/2014/main" id="{C902A71E-0CB2-4A41-B74D-601CBE70C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5014" y="2591491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48" name="Rectangle 20">
            <a:extLst>
              <a:ext uri="{FF2B5EF4-FFF2-40B4-BE49-F238E27FC236}">
                <a16:creationId xmlns:a16="http://schemas.microsoft.com/office/drawing/2014/main" id="{C6B64D71-9329-4F85-92EA-2ECD39380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3614" y="2591491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49" name="Rectangle 21">
            <a:extLst>
              <a:ext uri="{FF2B5EF4-FFF2-40B4-BE49-F238E27FC236}">
                <a16:creationId xmlns:a16="http://schemas.microsoft.com/office/drawing/2014/main" id="{DED329AE-3988-45CE-A829-87EE2DAD27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214" y="2591491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50" name="Rectangle 22">
            <a:extLst>
              <a:ext uri="{FF2B5EF4-FFF2-40B4-BE49-F238E27FC236}">
                <a16:creationId xmlns:a16="http://schemas.microsoft.com/office/drawing/2014/main" id="{61556C1D-2E6A-4251-9DB2-1A25A358EC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0814" y="2591491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51" name="Rectangle 23">
            <a:extLst>
              <a:ext uri="{FF2B5EF4-FFF2-40B4-BE49-F238E27FC236}">
                <a16:creationId xmlns:a16="http://schemas.microsoft.com/office/drawing/2014/main" id="{76613174-1330-4A47-91E7-FCB27E2DE6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9414" y="2591491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52" name="Rectangle 24">
            <a:extLst>
              <a:ext uri="{FF2B5EF4-FFF2-40B4-BE49-F238E27FC236}">
                <a16:creationId xmlns:a16="http://schemas.microsoft.com/office/drawing/2014/main" id="{2949BBB8-F7A2-47D7-8BFC-1D1552856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8014" y="2591491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53" name="Rectangle 25">
            <a:extLst>
              <a:ext uri="{FF2B5EF4-FFF2-40B4-BE49-F238E27FC236}">
                <a16:creationId xmlns:a16="http://schemas.microsoft.com/office/drawing/2014/main" id="{238D41E8-FDE0-4B06-B7A3-7089B4D34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7814" y="2820091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54" name="Rectangle 26">
            <a:extLst>
              <a:ext uri="{FF2B5EF4-FFF2-40B4-BE49-F238E27FC236}">
                <a16:creationId xmlns:a16="http://schemas.microsoft.com/office/drawing/2014/main" id="{97AE9DF3-465C-4EFE-81F9-DE47446C2F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6414" y="2820091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55" name="Rectangle 27">
            <a:extLst>
              <a:ext uri="{FF2B5EF4-FFF2-40B4-BE49-F238E27FC236}">
                <a16:creationId xmlns:a16="http://schemas.microsoft.com/office/drawing/2014/main" id="{12783691-0960-44F6-92D1-184EAD0F30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5014" y="2820091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56" name="Rectangle 28">
            <a:extLst>
              <a:ext uri="{FF2B5EF4-FFF2-40B4-BE49-F238E27FC236}">
                <a16:creationId xmlns:a16="http://schemas.microsoft.com/office/drawing/2014/main" id="{007B2506-79F0-43FE-83BC-72A42F737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3614" y="2820091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57" name="Rectangle 29">
            <a:extLst>
              <a:ext uri="{FF2B5EF4-FFF2-40B4-BE49-F238E27FC236}">
                <a16:creationId xmlns:a16="http://schemas.microsoft.com/office/drawing/2014/main" id="{E755614C-B6EC-4775-AA45-535C8FE86D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214" y="2820091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58" name="Rectangle 30">
            <a:extLst>
              <a:ext uri="{FF2B5EF4-FFF2-40B4-BE49-F238E27FC236}">
                <a16:creationId xmlns:a16="http://schemas.microsoft.com/office/drawing/2014/main" id="{38535671-C9F3-44A7-9B6B-876A4B5A3E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0814" y="2820091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59" name="Rectangle 31">
            <a:extLst>
              <a:ext uri="{FF2B5EF4-FFF2-40B4-BE49-F238E27FC236}">
                <a16:creationId xmlns:a16="http://schemas.microsoft.com/office/drawing/2014/main" id="{958CA9F1-58A4-4D23-A04F-1D4A2A8B33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9414" y="2820091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60" name="Rectangle 32">
            <a:extLst>
              <a:ext uri="{FF2B5EF4-FFF2-40B4-BE49-F238E27FC236}">
                <a16:creationId xmlns:a16="http://schemas.microsoft.com/office/drawing/2014/main" id="{2FA1E410-6990-40C4-98C3-9485C10BE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8014" y="2820091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61" name="Rectangle 33">
            <a:extLst>
              <a:ext uri="{FF2B5EF4-FFF2-40B4-BE49-F238E27FC236}">
                <a16:creationId xmlns:a16="http://schemas.microsoft.com/office/drawing/2014/main" id="{C992A7B7-D05E-4AA2-BDB2-ADB51EA9A3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7814" y="3048691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62" name="Rectangle 34">
            <a:extLst>
              <a:ext uri="{FF2B5EF4-FFF2-40B4-BE49-F238E27FC236}">
                <a16:creationId xmlns:a16="http://schemas.microsoft.com/office/drawing/2014/main" id="{4390FC70-EF9A-4663-B538-FDB4460DC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6414" y="3048691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63" name="Rectangle 35">
            <a:extLst>
              <a:ext uri="{FF2B5EF4-FFF2-40B4-BE49-F238E27FC236}">
                <a16:creationId xmlns:a16="http://schemas.microsoft.com/office/drawing/2014/main" id="{8AECBD6E-D5FB-4869-88AD-6CC89EE64B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5014" y="3048691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64" name="Rectangle 36">
            <a:extLst>
              <a:ext uri="{FF2B5EF4-FFF2-40B4-BE49-F238E27FC236}">
                <a16:creationId xmlns:a16="http://schemas.microsoft.com/office/drawing/2014/main" id="{75E3787C-CB19-4941-933D-9BE2297AAF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3614" y="3048691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66" name="Rectangle 37">
            <a:extLst>
              <a:ext uri="{FF2B5EF4-FFF2-40B4-BE49-F238E27FC236}">
                <a16:creationId xmlns:a16="http://schemas.microsoft.com/office/drawing/2014/main" id="{250AB80A-B82A-4C27-B8B7-30BCDD1BF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214" y="3048691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67" name="Rectangle 38">
            <a:extLst>
              <a:ext uri="{FF2B5EF4-FFF2-40B4-BE49-F238E27FC236}">
                <a16:creationId xmlns:a16="http://schemas.microsoft.com/office/drawing/2014/main" id="{1623C310-BDA3-4346-97EB-2D4E370349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0814" y="3048691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68" name="Rectangle 39">
            <a:extLst>
              <a:ext uri="{FF2B5EF4-FFF2-40B4-BE49-F238E27FC236}">
                <a16:creationId xmlns:a16="http://schemas.microsoft.com/office/drawing/2014/main" id="{BF4EDDDC-3A74-49DA-AE36-F98F39DD6D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9414" y="3048691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69" name="Rectangle 40">
            <a:extLst>
              <a:ext uri="{FF2B5EF4-FFF2-40B4-BE49-F238E27FC236}">
                <a16:creationId xmlns:a16="http://schemas.microsoft.com/office/drawing/2014/main" id="{BB23F0DD-5ADE-41A6-8662-169FCFA13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8014" y="3048691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70" name="Rectangle 41">
            <a:extLst>
              <a:ext uri="{FF2B5EF4-FFF2-40B4-BE49-F238E27FC236}">
                <a16:creationId xmlns:a16="http://schemas.microsoft.com/office/drawing/2014/main" id="{5F00767A-6166-45BC-8F03-A24FAC891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7814" y="3277291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71" name="Rectangle 42">
            <a:extLst>
              <a:ext uri="{FF2B5EF4-FFF2-40B4-BE49-F238E27FC236}">
                <a16:creationId xmlns:a16="http://schemas.microsoft.com/office/drawing/2014/main" id="{DF33B46F-536C-4F04-9940-A56FB8CCC5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6414" y="3277291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72" name="Rectangle 43">
            <a:extLst>
              <a:ext uri="{FF2B5EF4-FFF2-40B4-BE49-F238E27FC236}">
                <a16:creationId xmlns:a16="http://schemas.microsoft.com/office/drawing/2014/main" id="{EC781C75-404B-46DE-9B14-B472064CD1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5014" y="3277291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73" name="Rectangle 44">
            <a:extLst>
              <a:ext uri="{FF2B5EF4-FFF2-40B4-BE49-F238E27FC236}">
                <a16:creationId xmlns:a16="http://schemas.microsoft.com/office/drawing/2014/main" id="{7BE61EC2-86E4-4DEC-898C-055812737E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3614" y="3277291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74" name="Rectangle 45">
            <a:extLst>
              <a:ext uri="{FF2B5EF4-FFF2-40B4-BE49-F238E27FC236}">
                <a16:creationId xmlns:a16="http://schemas.microsoft.com/office/drawing/2014/main" id="{8869234E-DA19-4433-9EDA-7D40E0F3D6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214" y="3277291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75" name="Rectangle 46">
            <a:extLst>
              <a:ext uri="{FF2B5EF4-FFF2-40B4-BE49-F238E27FC236}">
                <a16:creationId xmlns:a16="http://schemas.microsoft.com/office/drawing/2014/main" id="{800591CB-6446-4F2E-804E-73E770D58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0814" y="3277291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76" name="Rectangle 47">
            <a:extLst>
              <a:ext uri="{FF2B5EF4-FFF2-40B4-BE49-F238E27FC236}">
                <a16:creationId xmlns:a16="http://schemas.microsoft.com/office/drawing/2014/main" id="{762AFD5E-54DD-4D22-939F-06E519FBAF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9414" y="3277291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77" name="Rectangle 48">
            <a:extLst>
              <a:ext uri="{FF2B5EF4-FFF2-40B4-BE49-F238E27FC236}">
                <a16:creationId xmlns:a16="http://schemas.microsoft.com/office/drawing/2014/main" id="{799CFA27-2C0E-4062-AF18-EDE8D8F57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8014" y="3277291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78" name="Rectangle 49">
            <a:extLst>
              <a:ext uri="{FF2B5EF4-FFF2-40B4-BE49-F238E27FC236}">
                <a16:creationId xmlns:a16="http://schemas.microsoft.com/office/drawing/2014/main" id="{80D2EF04-4FA6-4BBE-8969-7575C05B44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7814" y="3505891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82" name="Rectangle 50">
            <a:extLst>
              <a:ext uri="{FF2B5EF4-FFF2-40B4-BE49-F238E27FC236}">
                <a16:creationId xmlns:a16="http://schemas.microsoft.com/office/drawing/2014/main" id="{6C50E1CA-B202-434B-82FA-A91AA4EBF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6414" y="3505891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95" name="Rectangle 51">
            <a:extLst>
              <a:ext uri="{FF2B5EF4-FFF2-40B4-BE49-F238E27FC236}">
                <a16:creationId xmlns:a16="http://schemas.microsoft.com/office/drawing/2014/main" id="{B3F9A426-29E9-475D-85CF-1B2D88F9EB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5014" y="3505891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80" name="Rectangle 52">
            <a:extLst>
              <a:ext uri="{FF2B5EF4-FFF2-40B4-BE49-F238E27FC236}">
                <a16:creationId xmlns:a16="http://schemas.microsoft.com/office/drawing/2014/main" id="{044386FD-D7E2-4447-893A-F627B3464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3614" y="3505891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81" name="Rectangle 53">
            <a:extLst>
              <a:ext uri="{FF2B5EF4-FFF2-40B4-BE49-F238E27FC236}">
                <a16:creationId xmlns:a16="http://schemas.microsoft.com/office/drawing/2014/main" id="{6239EF09-BA7C-4F8C-889A-BBAFCC38C0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214" y="3505891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86" name="Rectangle 54">
            <a:extLst>
              <a:ext uri="{FF2B5EF4-FFF2-40B4-BE49-F238E27FC236}">
                <a16:creationId xmlns:a16="http://schemas.microsoft.com/office/drawing/2014/main" id="{9015D596-F8DC-4024-BA19-18CACA340D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0814" y="3505891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88" name="Rectangle 55">
            <a:extLst>
              <a:ext uri="{FF2B5EF4-FFF2-40B4-BE49-F238E27FC236}">
                <a16:creationId xmlns:a16="http://schemas.microsoft.com/office/drawing/2014/main" id="{9F488AD0-132D-4267-9BA0-C6B4C2B62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9414" y="3505891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89" name="Rectangle 56">
            <a:extLst>
              <a:ext uri="{FF2B5EF4-FFF2-40B4-BE49-F238E27FC236}">
                <a16:creationId xmlns:a16="http://schemas.microsoft.com/office/drawing/2014/main" id="{22E84BBA-2BAB-458A-AEBF-D5272B0E4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8014" y="3505891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11" name="Rectangle 57">
            <a:extLst>
              <a:ext uri="{FF2B5EF4-FFF2-40B4-BE49-F238E27FC236}">
                <a16:creationId xmlns:a16="http://schemas.microsoft.com/office/drawing/2014/main" id="{433C2518-2229-47D8-866F-975B752C3B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7814" y="3734491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12" name="Rectangle 58">
            <a:extLst>
              <a:ext uri="{FF2B5EF4-FFF2-40B4-BE49-F238E27FC236}">
                <a16:creationId xmlns:a16="http://schemas.microsoft.com/office/drawing/2014/main" id="{E1891C15-F7E0-4D94-B673-3E04AF9BAD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6414" y="3734491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13" name="Rectangle 59">
            <a:extLst>
              <a:ext uri="{FF2B5EF4-FFF2-40B4-BE49-F238E27FC236}">
                <a16:creationId xmlns:a16="http://schemas.microsoft.com/office/drawing/2014/main" id="{036A39F4-6861-4BF8-BA7E-A3FC25490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5014" y="3734491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14" name="Rectangle 60">
            <a:extLst>
              <a:ext uri="{FF2B5EF4-FFF2-40B4-BE49-F238E27FC236}">
                <a16:creationId xmlns:a16="http://schemas.microsoft.com/office/drawing/2014/main" id="{19379FEE-6B71-4AC4-A56E-56FF9EF1B1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3614" y="3734491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15" name="Rectangle 61">
            <a:extLst>
              <a:ext uri="{FF2B5EF4-FFF2-40B4-BE49-F238E27FC236}">
                <a16:creationId xmlns:a16="http://schemas.microsoft.com/office/drawing/2014/main" id="{C12CB641-353A-427A-9C75-9C6A403C83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214" y="3734491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16" name="Rectangle 62">
            <a:extLst>
              <a:ext uri="{FF2B5EF4-FFF2-40B4-BE49-F238E27FC236}">
                <a16:creationId xmlns:a16="http://schemas.microsoft.com/office/drawing/2014/main" id="{3667C56A-EE0B-4A75-88E2-CC8F637FA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0814" y="3734491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17" name="Rectangle 63">
            <a:extLst>
              <a:ext uri="{FF2B5EF4-FFF2-40B4-BE49-F238E27FC236}">
                <a16:creationId xmlns:a16="http://schemas.microsoft.com/office/drawing/2014/main" id="{22579F6A-671B-4FE8-B1A2-6BAAEE92DC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9414" y="3734491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18" name="Rectangle 64">
            <a:extLst>
              <a:ext uri="{FF2B5EF4-FFF2-40B4-BE49-F238E27FC236}">
                <a16:creationId xmlns:a16="http://schemas.microsoft.com/office/drawing/2014/main" id="{82BF825D-4F15-4C55-846D-4CF6AB0709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8014" y="3734491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19" name="Rectangle 65">
            <a:extLst>
              <a:ext uri="{FF2B5EF4-FFF2-40B4-BE49-F238E27FC236}">
                <a16:creationId xmlns:a16="http://schemas.microsoft.com/office/drawing/2014/main" id="{35C8EA72-F9A9-4C8C-AD17-6A4507C67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7814" y="3963091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20" name="Rectangle 66">
            <a:extLst>
              <a:ext uri="{FF2B5EF4-FFF2-40B4-BE49-F238E27FC236}">
                <a16:creationId xmlns:a16="http://schemas.microsoft.com/office/drawing/2014/main" id="{CEC4C252-E072-4053-8EB9-10A065AA6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6414" y="3963091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21" name="Rectangle 67">
            <a:extLst>
              <a:ext uri="{FF2B5EF4-FFF2-40B4-BE49-F238E27FC236}">
                <a16:creationId xmlns:a16="http://schemas.microsoft.com/office/drawing/2014/main" id="{F696934E-842A-4E07-9475-C86F4DD2A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5014" y="3963091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22" name="Rectangle 68">
            <a:extLst>
              <a:ext uri="{FF2B5EF4-FFF2-40B4-BE49-F238E27FC236}">
                <a16:creationId xmlns:a16="http://schemas.microsoft.com/office/drawing/2014/main" id="{28446DA1-F1BF-4C26-B3F2-6601D4223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3614" y="3963091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23" name="Rectangle 69">
            <a:extLst>
              <a:ext uri="{FF2B5EF4-FFF2-40B4-BE49-F238E27FC236}">
                <a16:creationId xmlns:a16="http://schemas.microsoft.com/office/drawing/2014/main" id="{386654BE-551A-4405-9558-6415F85066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2214" y="3963091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24" name="Rectangle 70">
            <a:extLst>
              <a:ext uri="{FF2B5EF4-FFF2-40B4-BE49-F238E27FC236}">
                <a16:creationId xmlns:a16="http://schemas.microsoft.com/office/drawing/2014/main" id="{1FD3B9A3-9B57-4A8E-A954-81482200A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0814" y="3963091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25" name="Rectangle 71">
            <a:extLst>
              <a:ext uri="{FF2B5EF4-FFF2-40B4-BE49-F238E27FC236}">
                <a16:creationId xmlns:a16="http://schemas.microsoft.com/office/drawing/2014/main" id="{A0A87F05-ED87-4B8F-90E2-F32EFB205B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9414" y="3963091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26" name="Rectangle 72">
            <a:extLst>
              <a:ext uri="{FF2B5EF4-FFF2-40B4-BE49-F238E27FC236}">
                <a16:creationId xmlns:a16="http://schemas.microsoft.com/office/drawing/2014/main" id="{7559E73A-C6FB-4611-8F50-9201502F18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38014" y="3963091"/>
            <a:ext cx="215900" cy="2159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27" name="Rectangle 73">
            <a:extLst>
              <a:ext uri="{FF2B5EF4-FFF2-40B4-BE49-F238E27FC236}">
                <a16:creationId xmlns:a16="http://schemas.microsoft.com/office/drawing/2014/main" id="{0909B6DA-D748-45B8-A2EC-C5F8C3740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5414" y="2362891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28" name="Rectangle 74">
            <a:extLst>
              <a:ext uri="{FF2B5EF4-FFF2-40B4-BE49-F238E27FC236}">
                <a16:creationId xmlns:a16="http://schemas.microsoft.com/office/drawing/2014/main" id="{9383DFFC-D03D-44D0-8398-B499FDB664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014" y="2362891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29" name="Rectangle 75">
            <a:extLst>
              <a:ext uri="{FF2B5EF4-FFF2-40B4-BE49-F238E27FC236}">
                <a16:creationId xmlns:a16="http://schemas.microsoft.com/office/drawing/2014/main" id="{BDEA43FD-9DAC-42BC-A977-F689F4A3E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2614" y="2362891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30" name="Rectangle 76">
            <a:extLst>
              <a:ext uri="{FF2B5EF4-FFF2-40B4-BE49-F238E27FC236}">
                <a16:creationId xmlns:a16="http://schemas.microsoft.com/office/drawing/2014/main" id="{03A0F633-81CD-4EBE-A358-A5FA06A4F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1214" y="2362891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31" name="Rectangle 77">
            <a:extLst>
              <a:ext uri="{FF2B5EF4-FFF2-40B4-BE49-F238E27FC236}">
                <a16:creationId xmlns:a16="http://schemas.microsoft.com/office/drawing/2014/main" id="{D677791A-6726-45F3-BBBC-836B38CEBB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9814" y="2362891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32" name="Rectangle 78">
            <a:extLst>
              <a:ext uri="{FF2B5EF4-FFF2-40B4-BE49-F238E27FC236}">
                <a16:creationId xmlns:a16="http://schemas.microsoft.com/office/drawing/2014/main" id="{947D1C21-FE73-4F2B-B1BB-CF758DFC73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8414" y="2362891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33" name="Rectangle 79">
            <a:extLst>
              <a:ext uri="{FF2B5EF4-FFF2-40B4-BE49-F238E27FC236}">
                <a16:creationId xmlns:a16="http://schemas.microsoft.com/office/drawing/2014/main" id="{4FE5681A-B54F-42C5-9D67-0E55E6CA3A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7014" y="2362891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34" name="Rectangle 80">
            <a:extLst>
              <a:ext uri="{FF2B5EF4-FFF2-40B4-BE49-F238E27FC236}">
                <a16:creationId xmlns:a16="http://schemas.microsoft.com/office/drawing/2014/main" id="{E7091126-F42C-4244-9366-9CD28CECFA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5614" y="2362891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35" name="Rectangle 81">
            <a:extLst>
              <a:ext uri="{FF2B5EF4-FFF2-40B4-BE49-F238E27FC236}">
                <a16:creationId xmlns:a16="http://schemas.microsoft.com/office/drawing/2014/main" id="{8DDC2E38-12F4-41E8-AE52-F7A7575AB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5414" y="2591491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36" name="Rectangle 82">
            <a:extLst>
              <a:ext uri="{FF2B5EF4-FFF2-40B4-BE49-F238E27FC236}">
                <a16:creationId xmlns:a16="http://schemas.microsoft.com/office/drawing/2014/main" id="{D4BF83F0-70BF-465A-9851-29F52BAA7A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014" y="2591491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37" name="Rectangle 83">
            <a:extLst>
              <a:ext uri="{FF2B5EF4-FFF2-40B4-BE49-F238E27FC236}">
                <a16:creationId xmlns:a16="http://schemas.microsoft.com/office/drawing/2014/main" id="{8199E51B-9B96-4ADB-BF31-450C8E9FD1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2614" y="2591491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38" name="Rectangle 84">
            <a:extLst>
              <a:ext uri="{FF2B5EF4-FFF2-40B4-BE49-F238E27FC236}">
                <a16:creationId xmlns:a16="http://schemas.microsoft.com/office/drawing/2014/main" id="{77938409-02DD-4243-951E-534F0B594D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1214" y="2591491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39" name="Rectangle 85">
            <a:extLst>
              <a:ext uri="{FF2B5EF4-FFF2-40B4-BE49-F238E27FC236}">
                <a16:creationId xmlns:a16="http://schemas.microsoft.com/office/drawing/2014/main" id="{E1DAB221-9FCA-4685-A5FB-0653B0573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9814" y="2591491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40" name="Rectangle 86">
            <a:extLst>
              <a:ext uri="{FF2B5EF4-FFF2-40B4-BE49-F238E27FC236}">
                <a16:creationId xmlns:a16="http://schemas.microsoft.com/office/drawing/2014/main" id="{4375D36F-FDA5-46AE-ADB0-09D1F4146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8414" y="2591491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41" name="Rectangle 87">
            <a:extLst>
              <a:ext uri="{FF2B5EF4-FFF2-40B4-BE49-F238E27FC236}">
                <a16:creationId xmlns:a16="http://schemas.microsoft.com/office/drawing/2014/main" id="{BD1B1870-E720-48FA-91A4-065E172B8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7014" y="2591491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42" name="Rectangle 88">
            <a:extLst>
              <a:ext uri="{FF2B5EF4-FFF2-40B4-BE49-F238E27FC236}">
                <a16:creationId xmlns:a16="http://schemas.microsoft.com/office/drawing/2014/main" id="{0B519EDB-9257-4AF5-82B9-826C486D6D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5614" y="2591491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43" name="Rectangle 89">
            <a:extLst>
              <a:ext uri="{FF2B5EF4-FFF2-40B4-BE49-F238E27FC236}">
                <a16:creationId xmlns:a16="http://schemas.microsoft.com/office/drawing/2014/main" id="{850363CA-15F5-4829-8CF5-1C70091720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5414" y="2820091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44" name="Rectangle 90">
            <a:extLst>
              <a:ext uri="{FF2B5EF4-FFF2-40B4-BE49-F238E27FC236}">
                <a16:creationId xmlns:a16="http://schemas.microsoft.com/office/drawing/2014/main" id="{16B7EAFE-102E-49F4-94AA-6FA7616C85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014" y="2820091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45" name="Rectangle 91">
            <a:extLst>
              <a:ext uri="{FF2B5EF4-FFF2-40B4-BE49-F238E27FC236}">
                <a16:creationId xmlns:a16="http://schemas.microsoft.com/office/drawing/2014/main" id="{7B4734E4-78C5-43BC-B1ED-2D58907112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2614" y="2820091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46" name="Rectangle 92">
            <a:extLst>
              <a:ext uri="{FF2B5EF4-FFF2-40B4-BE49-F238E27FC236}">
                <a16:creationId xmlns:a16="http://schemas.microsoft.com/office/drawing/2014/main" id="{AD93A866-B686-44FE-8BE0-B9EF9442E0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1214" y="2820091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47" name="Rectangle 93">
            <a:extLst>
              <a:ext uri="{FF2B5EF4-FFF2-40B4-BE49-F238E27FC236}">
                <a16:creationId xmlns:a16="http://schemas.microsoft.com/office/drawing/2014/main" id="{903D876D-CA59-47FF-9A37-21AA8884F6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9814" y="2820091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48" name="Rectangle 94">
            <a:extLst>
              <a:ext uri="{FF2B5EF4-FFF2-40B4-BE49-F238E27FC236}">
                <a16:creationId xmlns:a16="http://schemas.microsoft.com/office/drawing/2014/main" id="{C7AB7440-8836-4BBC-8A5D-BFE2F3958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8414" y="2820091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49" name="Rectangle 95">
            <a:extLst>
              <a:ext uri="{FF2B5EF4-FFF2-40B4-BE49-F238E27FC236}">
                <a16:creationId xmlns:a16="http://schemas.microsoft.com/office/drawing/2014/main" id="{62D7E14E-40E2-4E8E-8431-A0534D247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7014" y="2820091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50" name="Rectangle 96">
            <a:extLst>
              <a:ext uri="{FF2B5EF4-FFF2-40B4-BE49-F238E27FC236}">
                <a16:creationId xmlns:a16="http://schemas.microsoft.com/office/drawing/2014/main" id="{9395368F-2804-4753-8A27-4C06B49938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5614" y="2820091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51" name="Rectangle 97">
            <a:extLst>
              <a:ext uri="{FF2B5EF4-FFF2-40B4-BE49-F238E27FC236}">
                <a16:creationId xmlns:a16="http://schemas.microsoft.com/office/drawing/2014/main" id="{6B83E7CB-722F-4260-8451-77B83AACB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5414" y="3048691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52" name="Rectangle 98">
            <a:extLst>
              <a:ext uri="{FF2B5EF4-FFF2-40B4-BE49-F238E27FC236}">
                <a16:creationId xmlns:a16="http://schemas.microsoft.com/office/drawing/2014/main" id="{475EE07C-9C30-4943-8869-4D86B2EB64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014" y="3048691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53" name="Rectangle 99">
            <a:extLst>
              <a:ext uri="{FF2B5EF4-FFF2-40B4-BE49-F238E27FC236}">
                <a16:creationId xmlns:a16="http://schemas.microsoft.com/office/drawing/2014/main" id="{46EC817E-93B1-4604-A7FC-D0035D0BE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2614" y="3048691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54" name="Rectangle 100">
            <a:extLst>
              <a:ext uri="{FF2B5EF4-FFF2-40B4-BE49-F238E27FC236}">
                <a16:creationId xmlns:a16="http://schemas.microsoft.com/office/drawing/2014/main" id="{3FB7DF93-2030-4196-9D34-82373AA183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1214" y="3048691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55" name="Rectangle 101">
            <a:extLst>
              <a:ext uri="{FF2B5EF4-FFF2-40B4-BE49-F238E27FC236}">
                <a16:creationId xmlns:a16="http://schemas.microsoft.com/office/drawing/2014/main" id="{7A09017D-1B5B-4BE6-8576-A463C4307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9814" y="3048691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56" name="Rectangle 102">
            <a:extLst>
              <a:ext uri="{FF2B5EF4-FFF2-40B4-BE49-F238E27FC236}">
                <a16:creationId xmlns:a16="http://schemas.microsoft.com/office/drawing/2014/main" id="{D4455185-24B5-4A06-BF57-F5DB1EF10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8414" y="3048691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57" name="Rectangle 103">
            <a:extLst>
              <a:ext uri="{FF2B5EF4-FFF2-40B4-BE49-F238E27FC236}">
                <a16:creationId xmlns:a16="http://schemas.microsoft.com/office/drawing/2014/main" id="{EB980E49-D988-4AF5-85F5-4EA6182B16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7014" y="3048691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58" name="Rectangle 104">
            <a:extLst>
              <a:ext uri="{FF2B5EF4-FFF2-40B4-BE49-F238E27FC236}">
                <a16:creationId xmlns:a16="http://schemas.microsoft.com/office/drawing/2014/main" id="{3AEB187C-7727-461D-924C-7A38DA610A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5614" y="3048691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59" name="Rectangle 105">
            <a:extLst>
              <a:ext uri="{FF2B5EF4-FFF2-40B4-BE49-F238E27FC236}">
                <a16:creationId xmlns:a16="http://schemas.microsoft.com/office/drawing/2014/main" id="{CEEFB906-AE08-4200-9480-F3F18939EB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5414" y="3277291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60" name="Rectangle 106">
            <a:extLst>
              <a:ext uri="{FF2B5EF4-FFF2-40B4-BE49-F238E27FC236}">
                <a16:creationId xmlns:a16="http://schemas.microsoft.com/office/drawing/2014/main" id="{3FA3A036-45A8-4129-AE14-5C3F75B21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014" y="3277291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61" name="Rectangle 107">
            <a:extLst>
              <a:ext uri="{FF2B5EF4-FFF2-40B4-BE49-F238E27FC236}">
                <a16:creationId xmlns:a16="http://schemas.microsoft.com/office/drawing/2014/main" id="{11BC58F5-8107-4214-9F56-D4904F8D39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2614" y="3277291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62" name="Rectangle 108">
            <a:extLst>
              <a:ext uri="{FF2B5EF4-FFF2-40B4-BE49-F238E27FC236}">
                <a16:creationId xmlns:a16="http://schemas.microsoft.com/office/drawing/2014/main" id="{C2A1BBF4-CC60-4227-AE72-286A4BC00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1214" y="3277291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63" name="Rectangle 109">
            <a:extLst>
              <a:ext uri="{FF2B5EF4-FFF2-40B4-BE49-F238E27FC236}">
                <a16:creationId xmlns:a16="http://schemas.microsoft.com/office/drawing/2014/main" id="{ACC4E5C6-5114-4953-ABEF-3B0C9D87E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5414" y="3505891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64" name="Rectangle 110">
            <a:extLst>
              <a:ext uri="{FF2B5EF4-FFF2-40B4-BE49-F238E27FC236}">
                <a16:creationId xmlns:a16="http://schemas.microsoft.com/office/drawing/2014/main" id="{FC228BAF-2112-49DB-AD46-0410E882FA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014" y="3505891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65" name="Rectangle 111">
            <a:extLst>
              <a:ext uri="{FF2B5EF4-FFF2-40B4-BE49-F238E27FC236}">
                <a16:creationId xmlns:a16="http://schemas.microsoft.com/office/drawing/2014/main" id="{019300D2-7332-4ABF-A17A-3172AAF91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2614" y="3505891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66" name="Rectangle 112">
            <a:extLst>
              <a:ext uri="{FF2B5EF4-FFF2-40B4-BE49-F238E27FC236}">
                <a16:creationId xmlns:a16="http://schemas.microsoft.com/office/drawing/2014/main" id="{BA349200-2544-4586-8C64-884795FB14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1214" y="3505891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67" name="Rectangle 113">
            <a:extLst>
              <a:ext uri="{FF2B5EF4-FFF2-40B4-BE49-F238E27FC236}">
                <a16:creationId xmlns:a16="http://schemas.microsoft.com/office/drawing/2014/main" id="{B426B8AF-2B24-4220-9D1F-D5522A25D8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5414" y="3734491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68" name="Rectangle 114">
            <a:extLst>
              <a:ext uri="{FF2B5EF4-FFF2-40B4-BE49-F238E27FC236}">
                <a16:creationId xmlns:a16="http://schemas.microsoft.com/office/drawing/2014/main" id="{89CEF95E-3E32-4BAB-A485-BB9F425304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014" y="3734491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69" name="Rectangle 115">
            <a:extLst>
              <a:ext uri="{FF2B5EF4-FFF2-40B4-BE49-F238E27FC236}">
                <a16:creationId xmlns:a16="http://schemas.microsoft.com/office/drawing/2014/main" id="{E04F1062-8A0B-439D-928B-B32FF1020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2614" y="3734491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70" name="Rectangle 116">
            <a:extLst>
              <a:ext uri="{FF2B5EF4-FFF2-40B4-BE49-F238E27FC236}">
                <a16:creationId xmlns:a16="http://schemas.microsoft.com/office/drawing/2014/main" id="{F15830BA-2F32-4160-AA60-4BE1149EDE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1214" y="3734491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71" name="Rectangle 117">
            <a:extLst>
              <a:ext uri="{FF2B5EF4-FFF2-40B4-BE49-F238E27FC236}">
                <a16:creationId xmlns:a16="http://schemas.microsoft.com/office/drawing/2014/main" id="{9CE51AE4-3694-4F1C-893A-5646BD029F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5414" y="3963091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72" name="Rectangle 118">
            <a:extLst>
              <a:ext uri="{FF2B5EF4-FFF2-40B4-BE49-F238E27FC236}">
                <a16:creationId xmlns:a16="http://schemas.microsoft.com/office/drawing/2014/main" id="{CE059C0B-278D-4D2E-9368-B85AF00D3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4014" y="3963091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73" name="Rectangle 119">
            <a:extLst>
              <a:ext uri="{FF2B5EF4-FFF2-40B4-BE49-F238E27FC236}">
                <a16:creationId xmlns:a16="http://schemas.microsoft.com/office/drawing/2014/main" id="{C73896BC-CEB2-4CBB-ABFA-C50FCD3C9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2614" y="3963091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74" name="Rectangle 120">
            <a:extLst>
              <a:ext uri="{FF2B5EF4-FFF2-40B4-BE49-F238E27FC236}">
                <a16:creationId xmlns:a16="http://schemas.microsoft.com/office/drawing/2014/main" id="{58545E3E-7A53-4CE8-871C-D4E161FA5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1214" y="3963091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76" name="Line 122">
            <a:extLst>
              <a:ext uri="{FF2B5EF4-FFF2-40B4-BE49-F238E27FC236}">
                <a16:creationId xmlns:a16="http://schemas.microsoft.com/office/drawing/2014/main" id="{39BC7454-DBC7-40AB-98C3-3208AB5CFD78}"/>
              </a:ext>
            </a:extLst>
          </p:cNvPr>
          <p:cNvSpPr>
            <a:spLocks noChangeShapeType="1"/>
          </p:cNvSpPr>
          <p:nvPr/>
        </p:nvSpPr>
        <p:spPr bwMode="auto">
          <a:xfrm>
            <a:off x="3179064" y="2508941"/>
            <a:ext cx="2133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7" name="Line 123">
            <a:extLst>
              <a:ext uri="{FF2B5EF4-FFF2-40B4-BE49-F238E27FC236}">
                <a16:creationId xmlns:a16="http://schemas.microsoft.com/office/drawing/2014/main" id="{1DB12D05-4730-409E-8914-CE2B2E6B976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79064" y="2508941"/>
            <a:ext cx="2133600" cy="2286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8" name="Line 124">
            <a:extLst>
              <a:ext uri="{FF2B5EF4-FFF2-40B4-BE49-F238E27FC236}">
                <a16:creationId xmlns:a16="http://schemas.microsoft.com/office/drawing/2014/main" id="{305E2293-2CA1-4F3B-B1C9-CE3EE6099552}"/>
              </a:ext>
            </a:extLst>
          </p:cNvPr>
          <p:cNvSpPr>
            <a:spLocks noChangeShapeType="1"/>
          </p:cNvSpPr>
          <p:nvPr/>
        </p:nvSpPr>
        <p:spPr bwMode="auto">
          <a:xfrm>
            <a:off x="3179064" y="2737541"/>
            <a:ext cx="2133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9" name="Line 125">
            <a:extLst>
              <a:ext uri="{FF2B5EF4-FFF2-40B4-BE49-F238E27FC236}">
                <a16:creationId xmlns:a16="http://schemas.microsoft.com/office/drawing/2014/main" id="{FF23411B-D9AA-4131-BBCB-96F1F6E2C3C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79064" y="2737541"/>
            <a:ext cx="2133600" cy="2286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0" name="Line 126">
            <a:extLst>
              <a:ext uri="{FF2B5EF4-FFF2-40B4-BE49-F238E27FC236}">
                <a16:creationId xmlns:a16="http://schemas.microsoft.com/office/drawing/2014/main" id="{0172474D-3A6C-4D56-994C-6B9AE6E786F6}"/>
              </a:ext>
            </a:extLst>
          </p:cNvPr>
          <p:cNvSpPr>
            <a:spLocks noChangeShapeType="1"/>
          </p:cNvSpPr>
          <p:nvPr/>
        </p:nvSpPr>
        <p:spPr bwMode="auto">
          <a:xfrm>
            <a:off x="3179064" y="2966141"/>
            <a:ext cx="2133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1" name="Line 127">
            <a:extLst>
              <a:ext uri="{FF2B5EF4-FFF2-40B4-BE49-F238E27FC236}">
                <a16:creationId xmlns:a16="http://schemas.microsoft.com/office/drawing/2014/main" id="{1CE8D4C3-AB82-4B63-8246-AB836B1EF3C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79064" y="2966141"/>
            <a:ext cx="2133600" cy="2286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2" name="Line 128">
            <a:extLst>
              <a:ext uri="{FF2B5EF4-FFF2-40B4-BE49-F238E27FC236}">
                <a16:creationId xmlns:a16="http://schemas.microsoft.com/office/drawing/2014/main" id="{F45EE82B-2DCA-4003-8E1F-DC70D16D13CA}"/>
              </a:ext>
            </a:extLst>
          </p:cNvPr>
          <p:cNvSpPr>
            <a:spLocks noChangeShapeType="1"/>
          </p:cNvSpPr>
          <p:nvPr/>
        </p:nvSpPr>
        <p:spPr bwMode="auto">
          <a:xfrm>
            <a:off x="3179064" y="3194741"/>
            <a:ext cx="2133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3" name="Line 129">
            <a:extLst>
              <a:ext uri="{FF2B5EF4-FFF2-40B4-BE49-F238E27FC236}">
                <a16:creationId xmlns:a16="http://schemas.microsoft.com/office/drawing/2014/main" id="{C301DA25-5294-42D6-B2FE-7ED37C5E6A9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79064" y="3194741"/>
            <a:ext cx="2133600" cy="2286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84" name="Group 130">
            <a:extLst>
              <a:ext uri="{FF2B5EF4-FFF2-40B4-BE49-F238E27FC236}">
                <a16:creationId xmlns:a16="http://schemas.microsoft.com/office/drawing/2014/main" id="{A8CF41EC-5692-4404-B5C3-5F0DC537564C}"/>
              </a:ext>
            </a:extLst>
          </p:cNvPr>
          <p:cNvGrpSpPr>
            <a:grpSpLocks/>
          </p:cNvGrpSpPr>
          <p:nvPr/>
        </p:nvGrpSpPr>
        <p:grpSpPr bwMode="auto">
          <a:xfrm>
            <a:off x="3179064" y="3423341"/>
            <a:ext cx="2133600" cy="152400"/>
            <a:chOff x="960" y="2112"/>
            <a:chExt cx="1344" cy="96"/>
          </a:xfrm>
        </p:grpSpPr>
        <p:sp>
          <p:nvSpPr>
            <p:cNvPr id="585" name="Line 131">
              <a:extLst>
                <a:ext uri="{FF2B5EF4-FFF2-40B4-BE49-F238E27FC236}">
                  <a16:creationId xmlns:a16="http://schemas.microsoft.com/office/drawing/2014/main" id="{6CB10579-576E-4607-A29D-A76324B3A2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0" y="2112"/>
              <a:ext cx="13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6" name="Line 132">
              <a:extLst>
                <a:ext uri="{FF2B5EF4-FFF2-40B4-BE49-F238E27FC236}">
                  <a16:creationId xmlns:a16="http://schemas.microsoft.com/office/drawing/2014/main" id="{47761DC9-088C-4CD0-BF21-90B460064D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60" y="2112"/>
              <a:ext cx="1344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87" name="Line 133">
            <a:extLst>
              <a:ext uri="{FF2B5EF4-FFF2-40B4-BE49-F238E27FC236}">
                <a16:creationId xmlns:a16="http://schemas.microsoft.com/office/drawing/2014/main" id="{712CA322-5FE7-487B-94B1-2E995194C397}"/>
              </a:ext>
            </a:extLst>
          </p:cNvPr>
          <p:cNvSpPr>
            <a:spLocks noChangeShapeType="1"/>
          </p:cNvSpPr>
          <p:nvPr/>
        </p:nvSpPr>
        <p:spPr bwMode="auto">
          <a:xfrm>
            <a:off x="3179064" y="3651941"/>
            <a:ext cx="2133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8" name="Line 134">
            <a:extLst>
              <a:ext uri="{FF2B5EF4-FFF2-40B4-BE49-F238E27FC236}">
                <a16:creationId xmlns:a16="http://schemas.microsoft.com/office/drawing/2014/main" id="{BB4B8442-638D-423F-B4D8-4F239802AAF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79064" y="3651941"/>
            <a:ext cx="2133600" cy="2286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9" name="Line 135">
            <a:extLst>
              <a:ext uri="{FF2B5EF4-FFF2-40B4-BE49-F238E27FC236}">
                <a16:creationId xmlns:a16="http://schemas.microsoft.com/office/drawing/2014/main" id="{500916A7-9B95-4190-8CF5-ACA86845DB59}"/>
              </a:ext>
            </a:extLst>
          </p:cNvPr>
          <p:cNvSpPr>
            <a:spLocks noChangeShapeType="1"/>
          </p:cNvSpPr>
          <p:nvPr/>
        </p:nvSpPr>
        <p:spPr bwMode="auto">
          <a:xfrm>
            <a:off x="3179064" y="3880541"/>
            <a:ext cx="2133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0" name="Line 136">
            <a:extLst>
              <a:ext uri="{FF2B5EF4-FFF2-40B4-BE49-F238E27FC236}">
                <a16:creationId xmlns:a16="http://schemas.microsoft.com/office/drawing/2014/main" id="{2BE631B8-5D78-4AC3-A6F2-FC49FCEDA02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79064" y="3880541"/>
            <a:ext cx="2133600" cy="2286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1" name="Line 137">
            <a:extLst>
              <a:ext uri="{FF2B5EF4-FFF2-40B4-BE49-F238E27FC236}">
                <a16:creationId xmlns:a16="http://schemas.microsoft.com/office/drawing/2014/main" id="{CC625ABA-2046-40BC-B836-6560C033FEA6}"/>
              </a:ext>
            </a:extLst>
          </p:cNvPr>
          <p:cNvSpPr>
            <a:spLocks noChangeShapeType="1"/>
          </p:cNvSpPr>
          <p:nvPr/>
        </p:nvSpPr>
        <p:spPr bwMode="auto">
          <a:xfrm>
            <a:off x="3179064" y="4109141"/>
            <a:ext cx="21336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2" name="Line 138">
            <a:extLst>
              <a:ext uri="{FF2B5EF4-FFF2-40B4-BE49-F238E27FC236}">
                <a16:creationId xmlns:a16="http://schemas.microsoft.com/office/drawing/2014/main" id="{C1277172-61CF-4755-8670-FC214B110202}"/>
              </a:ext>
            </a:extLst>
          </p:cNvPr>
          <p:cNvSpPr>
            <a:spLocks noChangeShapeType="1"/>
          </p:cNvSpPr>
          <p:nvPr/>
        </p:nvSpPr>
        <p:spPr bwMode="auto">
          <a:xfrm>
            <a:off x="6836664" y="2432741"/>
            <a:ext cx="1066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3" name="Line 139">
            <a:extLst>
              <a:ext uri="{FF2B5EF4-FFF2-40B4-BE49-F238E27FC236}">
                <a16:creationId xmlns:a16="http://schemas.microsoft.com/office/drawing/2014/main" id="{BAC061D2-A93B-4EB5-A6DA-7B60EBC1130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36664" y="2432741"/>
            <a:ext cx="1066800" cy="2286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4" name="Line 140">
            <a:extLst>
              <a:ext uri="{FF2B5EF4-FFF2-40B4-BE49-F238E27FC236}">
                <a16:creationId xmlns:a16="http://schemas.microsoft.com/office/drawing/2014/main" id="{4D134D7E-F2FA-42BF-B26B-2FCF6C38B6B4}"/>
              </a:ext>
            </a:extLst>
          </p:cNvPr>
          <p:cNvSpPr>
            <a:spLocks noChangeShapeType="1"/>
          </p:cNvSpPr>
          <p:nvPr/>
        </p:nvSpPr>
        <p:spPr bwMode="auto">
          <a:xfrm>
            <a:off x="6836664" y="2661341"/>
            <a:ext cx="1066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5" name="Line 141">
            <a:extLst>
              <a:ext uri="{FF2B5EF4-FFF2-40B4-BE49-F238E27FC236}">
                <a16:creationId xmlns:a16="http://schemas.microsoft.com/office/drawing/2014/main" id="{66F2E189-8462-4EDF-AB3E-0479038B674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36664" y="2661341"/>
            <a:ext cx="1066800" cy="2286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6" name="Line 142">
            <a:extLst>
              <a:ext uri="{FF2B5EF4-FFF2-40B4-BE49-F238E27FC236}">
                <a16:creationId xmlns:a16="http://schemas.microsoft.com/office/drawing/2014/main" id="{6FE72E3B-043D-4DF8-BFA5-63080BE22B0B}"/>
              </a:ext>
            </a:extLst>
          </p:cNvPr>
          <p:cNvSpPr>
            <a:spLocks noChangeShapeType="1"/>
          </p:cNvSpPr>
          <p:nvPr/>
        </p:nvSpPr>
        <p:spPr bwMode="auto">
          <a:xfrm>
            <a:off x="6836664" y="2889941"/>
            <a:ext cx="1066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7" name="Line 143">
            <a:extLst>
              <a:ext uri="{FF2B5EF4-FFF2-40B4-BE49-F238E27FC236}">
                <a16:creationId xmlns:a16="http://schemas.microsoft.com/office/drawing/2014/main" id="{339B5D7E-F182-4F11-B63E-A1B5D08046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36664" y="2889941"/>
            <a:ext cx="1066800" cy="2286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8" name="Line 144">
            <a:extLst>
              <a:ext uri="{FF2B5EF4-FFF2-40B4-BE49-F238E27FC236}">
                <a16:creationId xmlns:a16="http://schemas.microsoft.com/office/drawing/2014/main" id="{D0567DBA-CC7C-44CA-B6EE-372F462D86E4}"/>
              </a:ext>
            </a:extLst>
          </p:cNvPr>
          <p:cNvSpPr>
            <a:spLocks noChangeShapeType="1"/>
          </p:cNvSpPr>
          <p:nvPr/>
        </p:nvSpPr>
        <p:spPr bwMode="auto">
          <a:xfrm>
            <a:off x="6836664" y="3118541"/>
            <a:ext cx="1066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9" name="Line 145">
            <a:extLst>
              <a:ext uri="{FF2B5EF4-FFF2-40B4-BE49-F238E27FC236}">
                <a16:creationId xmlns:a16="http://schemas.microsoft.com/office/drawing/2014/main" id="{CEF0C476-21BF-43A9-8D88-4205B9502DB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03464" y="2432741"/>
            <a:ext cx="76200" cy="6858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00" name="Group 146">
            <a:extLst>
              <a:ext uri="{FF2B5EF4-FFF2-40B4-BE49-F238E27FC236}">
                <a16:creationId xmlns:a16="http://schemas.microsoft.com/office/drawing/2014/main" id="{B2E83F73-88AD-452F-9A25-3804453F5790}"/>
              </a:ext>
            </a:extLst>
          </p:cNvPr>
          <p:cNvGrpSpPr>
            <a:grpSpLocks/>
          </p:cNvGrpSpPr>
          <p:nvPr/>
        </p:nvGrpSpPr>
        <p:grpSpPr bwMode="auto">
          <a:xfrm>
            <a:off x="7979664" y="2432741"/>
            <a:ext cx="914400" cy="228600"/>
            <a:chOff x="3984" y="1488"/>
            <a:chExt cx="576" cy="144"/>
          </a:xfrm>
        </p:grpSpPr>
        <p:sp>
          <p:nvSpPr>
            <p:cNvPr id="601" name="Line 147">
              <a:extLst>
                <a:ext uri="{FF2B5EF4-FFF2-40B4-BE49-F238E27FC236}">
                  <a16:creationId xmlns:a16="http://schemas.microsoft.com/office/drawing/2014/main" id="{89F91A19-35A6-4275-9B7A-EA6BF91AED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1488"/>
              <a:ext cx="5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2" name="Line 148">
              <a:extLst>
                <a:ext uri="{FF2B5EF4-FFF2-40B4-BE49-F238E27FC236}">
                  <a16:creationId xmlns:a16="http://schemas.microsoft.com/office/drawing/2014/main" id="{C270AD23-3FC4-48FB-837B-123E813CF1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1488"/>
              <a:ext cx="576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03" name="Group 149">
            <a:extLst>
              <a:ext uri="{FF2B5EF4-FFF2-40B4-BE49-F238E27FC236}">
                <a16:creationId xmlns:a16="http://schemas.microsoft.com/office/drawing/2014/main" id="{130EBD04-66B9-475C-A181-C79753CA1618}"/>
              </a:ext>
            </a:extLst>
          </p:cNvPr>
          <p:cNvGrpSpPr>
            <a:grpSpLocks/>
          </p:cNvGrpSpPr>
          <p:nvPr/>
        </p:nvGrpSpPr>
        <p:grpSpPr bwMode="auto">
          <a:xfrm>
            <a:off x="7979664" y="2661341"/>
            <a:ext cx="914400" cy="228600"/>
            <a:chOff x="3984" y="1632"/>
            <a:chExt cx="576" cy="144"/>
          </a:xfrm>
        </p:grpSpPr>
        <p:sp>
          <p:nvSpPr>
            <p:cNvPr id="604" name="Line 150">
              <a:extLst>
                <a:ext uri="{FF2B5EF4-FFF2-40B4-BE49-F238E27FC236}">
                  <a16:creationId xmlns:a16="http://schemas.microsoft.com/office/drawing/2014/main" id="{52F78994-ECE3-4652-BF88-F1B28E4D67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1632"/>
              <a:ext cx="5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5" name="Line 151">
              <a:extLst>
                <a:ext uri="{FF2B5EF4-FFF2-40B4-BE49-F238E27FC236}">
                  <a16:creationId xmlns:a16="http://schemas.microsoft.com/office/drawing/2014/main" id="{D1A55A7F-50B9-4314-B78B-F7C8A0CDC8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1632"/>
              <a:ext cx="576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06" name="Group 152">
            <a:extLst>
              <a:ext uri="{FF2B5EF4-FFF2-40B4-BE49-F238E27FC236}">
                <a16:creationId xmlns:a16="http://schemas.microsoft.com/office/drawing/2014/main" id="{4D954D26-9BCB-4168-96CC-2E9466DE0535}"/>
              </a:ext>
            </a:extLst>
          </p:cNvPr>
          <p:cNvGrpSpPr>
            <a:grpSpLocks/>
          </p:cNvGrpSpPr>
          <p:nvPr/>
        </p:nvGrpSpPr>
        <p:grpSpPr bwMode="auto">
          <a:xfrm>
            <a:off x="7979664" y="2889941"/>
            <a:ext cx="914400" cy="228600"/>
            <a:chOff x="3984" y="1776"/>
            <a:chExt cx="576" cy="144"/>
          </a:xfrm>
        </p:grpSpPr>
        <p:sp>
          <p:nvSpPr>
            <p:cNvPr id="607" name="Line 153">
              <a:extLst>
                <a:ext uri="{FF2B5EF4-FFF2-40B4-BE49-F238E27FC236}">
                  <a16:creationId xmlns:a16="http://schemas.microsoft.com/office/drawing/2014/main" id="{C8F20475-63E0-41BE-9689-B8FBF55B54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1776"/>
              <a:ext cx="5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8" name="Line 154">
              <a:extLst>
                <a:ext uri="{FF2B5EF4-FFF2-40B4-BE49-F238E27FC236}">
                  <a16:creationId xmlns:a16="http://schemas.microsoft.com/office/drawing/2014/main" id="{A80FF896-D2AC-41D4-9C8C-C3606C7CBF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1776"/>
              <a:ext cx="576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09" name="Line 155">
            <a:extLst>
              <a:ext uri="{FF2B5EF4-FFF2-40B4-BE49-F238E27FC236}">
                <a16:creationId xmlns:a16="http://schemas.microsoft.com/office/drawing/2014/main" id="{4A2D3C57-BC8D-449C-9724-FEEFEC538062}"/>
              </a:ext>
            </a:extLst>
          </p:cNvPr>
          <p:cNvSpPr>
            <a:spLocks noChangeShapeType="1"/>
          </p:cNvSpPr>
          <p:nvPr/>
        </p:nvSpPr>
        <p:spPr bwMode="auto">
          <a:xfrm>
            <a:off x="7979664" y="3118541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0" name="Line 156">
            <a:extLst>
              <a:ext uri="{FF2B5EF4-FFF2-40B4-BE49-F238E27FC236}">
                <a16:creationId xmlns:a16="http://schemas.microsoft.com/office/drawing/2014/main" id="{BB76FEAF-8238-435B-A490-711808947FF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36664" y="3118541"/>
            <a:ext cx="2057400" cy="2286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1" name="Line 157">
            <a:extLst>
              <a:ext uri="{FF2B5EF4-FFF2-40B4-BE49-F238E27FC236}">
                <a16:creationId xmlns:a16="http://schemas.microsoft.com/office/drawing/2014/main" id="{A4113B52-C748-4BC9-B284-02955E57346B}"/>
              </a:ext>
            </a:extLst>
          </p:cNvPr>
          <p:cNvSpPr>
            <a:spLocks noChangeShapeType="1"/>
          </p:cNvSpPr>
          <p:nvPr/>
        </p:nvSpPr>
        <p:spPr bwMode="auto">
          <a:xfrm>
            <a:off x="6836664" y="3347141"/>
            <a:ext cx="1066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2" name="Line 158">
            <a:extLst>
              <a:ext uri="{FF2B5EF4-FFF2-40B4-BE49-F238E27FC236}">
                <a16:creationId xmlns:a16="http://schemas.microsoft.com/office/drawing/2014/main" id="{97C073BD-29DF-4EBC-B198-2D1DB3D6E78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36664" y="3347141"/>
            <a:ext cx="1066800" cy="2286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3" name="Line 159">
            <a:extLst>
              <a:ext uri="{FF2B5EF4-FFF2-40B4-BE49-F238E27FC236}">
                <a16:creationId xmlns:a16="http://schemas.microsoft.com/office/drawing/2014/main" id="{394660AF-4609-4213-A8E8-99069ED4B4A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36664" y="3575741"/>
            <a:ext cx="1066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4" name="Line 160">
            <a:extLst>
              <a:ext uri="{FF2B5EF4-FFF2-40B4-BE49-F238E27FC236}">
                <a16:creationId xmlns:a16="http://schemas.microsoft.com/office/drawing/2014/main" id="{69CE764A-AEF4-406E-9EDD-3600C648AA7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36664" y="3575741"/>
            <a:ext cx="1066800" cy="2286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5" name="Line 161">
            <a:extLst>
              <a:ext uri="{FF2B5EF4-FFF2-40B4-BE49-F238E27FC236}">
                <a16:creationId xmlns:a16="http://schemas.microsoft.com/office/drawing/2014/main" id="{77153CBC-BDAE-4524-890E-72FCA7A185AD}"/>
              </a:ext>
            </a:extLst>
          </p:cNvPr>
          <p:cNvSpPr>
            <a:spLocks noChangeShapeType="1"/>
          </p:cNvSpPr>
          <p:nvPr/>
        </p:nvSpPr>
        <p:spPr bwMode="auto">
          <a:xfrm>
            <a:off x="6836664" y="3804341"/>
            <a:ext cx="1066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6" name="Line 162">
            <a:extLst>
              <a:ext uri="{FF2B5EF4-FFF2-40B4-BE49-F238E27FC236}">
                <a16:creationId xmlns:a16="http://schemas.microsoft.com/office/drawing/2014/main" id="{4E702751-12AB-495B-82B5-2383E7CD1AC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36664" y="3804341"/>
            <a:ext cx="1066800" cy="2286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7" name="Line 163">
            <a:extLst>
              <a:ext uri="{FF2B5EF4-FFF2-40B4-BE49-F238E27FC236}">
                <a16:creationId xmlns:a16="http://schemas.microsoft.com/office/drawing/2014/main" id="{92946453-33E2-42DD-86A8-3E178B970DBA}"/>
              </a:ext>
            </a:extLst>
          </p:cNvPr>
          <p:cNvSpPr>
            <a:spLocks noChangeShapeType="1"/>
          </p:cNvSpPr>
          <p:nvPr/>
        </p:nvSpPr>
        <p:spPr bwMode="auto">
          <a:xfrm>
            <a:off x="6836664" y="4032941"/>
            <a:ext cx="1066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8" name="Rectangle 164">
            <a:extLst>
              <a:ext uri="{FF2B5EF4-FFF2-40B4-BE49-F238E27FC236}">
                <a16:creationId xmlns:a16="http://schemas.microsoft.com/office/drawing/2014/main" id="{2DC3DA7F-3E88-44A1-9B9A-49E9163307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3864" y="2508941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>
                <a:ea typeface="宋体" panose="02010600030101010101" pitchFamily="2" charset="-122"/>
              </a:rPr>
              <a:t>1</a:t>
            </a:r>
          </a:p>
        </p:txBody>
      </p:sp>
      <p:sp>
        <p:nvSpPr>
          <p:cNvPr id="619" name="Rectangle 165">
            <a:extLst>
              <a:ext uri="{FF2B5EF4-FFF2-40B4-BE49-F238E27FC236}">
                <a16:creationId xmlns:a16="http://schemas.microsoft.com/office/drawing/2014/main" id="{611D7B72-A1A4-4924-9B82-FCF44DAD8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4464" y="2508941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>
                <a:ea typeface="宋体" panose="02010600030101010101" pitchFamily="2" charset="-122"/>
              </a:rPr>
              <a:t>2</a:t>
            </a:r>
          </a:p>
        </p:txBody>
      </p:sp>
      <p:sp>
        <p:nvSpPr>
          <p:cNvPr id="620" name="Rectangle 166">
            <a:extLst>
              <a:ext uri="{FF2B5EF4-FFF2-40B4-BE49-F238E27FC236}">
                <a16:creationId xmlns:a16="http://schemas.microsoft.com/office/drawing/2014/main" id="{954F6BBF-3541-4879-A8EE-BDCC700E5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3864" y="3499541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>
                <a:ea typeface="宋体" panose="02010600030101010101" pitchFamily="2" charset="-122"/>
              </a:rPr>
              <a:t>3</a:t>
            </a:r>
          </a:p>
        </p:txBody>
      </p:sp>
      <p:sp>
        <p:nvSpPr>
          <p:cNvPr id="621" name="Rectangle 167">
            <a:extLst>
              <a:ext uri="{FF2B5EF4-FFF2-40B4-BE49-F238E27FC236}">
                <a16:creationId xmlns:a16="http://schemas.microsoft.com/office/drawing/2014/main" id="{5B2D4542-619D-4AF2-A862-4F7E73210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9814" y="3277291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22" name="Rectangle 168">
            <a:extLst>
              <a:ext uri="{FF2B5EF4-FFF2-40B4-BE49-F238E27FC236}">
                <a16:creationId xmlns:a16="http://schemas.microsoft.com/office/drawing/2014/main" id="{CF9709E9-0F06-45F6-BFA0-146E4E2DCC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8414" y="3277291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23" name="Rectangle 169">
            <a:extLst>
              <a:ext uri="{FF2B5EF4-FFF2-40B4-BE49-F238E27FC236}">
                <a16:creationId xmlns:a16="http://schemas.microsoft.com/office/drawing/2014/main" id="{AE74A04A-3DAA-4500-A6AE-87AA71F41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7014" y="3277291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24" name="Rectangle 170">
            <a:extLst>
              <a:ext uri="{FF2B5EF4-FFF2-40B4-BE49-F238E27FC236}">
                <a16:creationId xmlns:a16="http://schemas.microsoft.com/office/drawing/2014/main" id="{5C778B16-FA84-4C86-9611-77EA072C7A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5614" y="3277291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25" name="Rectangle 171">
            <a:extLst>
              <a:ext uri="{FF2B5EF4-FFF2-40B4-BE49-F238E27FC236}">
                <a16:creationId xmlns:a16="http://schemas.microsoft.com/office/drawing/2014/main" id="{8415E5B4-D53C-41CD-9F45-C5F5A6BCBC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9814" y="3505891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26" name="Rectangle 172">
            <a:extLst>
              <a:ext uri="{FF2B5EF4-FFF2-40B4-BE49-F238E27FC236}">
                <a16:creationId xmlns:a16="http://schemas.microsoft.com/office/drawing/2014/main" id="{1C25C6A5-BD78-43C9-9BE6-975986DE50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8414" y="3505891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27" name="Rectangle 173">
            <a:extLst>
              <a:ext uri="{FF2B5EF4-FFF2-40B4-BE49-F238E27FC236}">
                <a16:creationId xmlns:a16="http://schemas.microsoft.com/office/drawing/2014/main" id="{787EEAA8-F902-4AE2-B6F9-0295E3946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7014" y="3505891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28" name="Rectangle 174">
            <a:extLst>
              <a:ext uri="{FF2B5EF4-FFF2-40B4-BE49-F238E27FC236}">
                <a16:creationId xmlns:a16="http://schemas.microsoft.com/office/drawing/2014/main" id="{93D4BAD5-A651-4424-ACED-E505090E0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5614" y="3505891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29" name="Rectangle 175">
            <a:extLst>
              <a:ext uri="{FF2B5EF4-FFF2-40B4-BE49-F238E27FC236}">
                <a16:creationId xmlns:a16="http://schemas.microsoft.com/office/drawing/2014/main" id="{2BFBE9B2-9C7D-4EB2-9956-B5D41CAF5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9814" y="3734491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30" name="Rectangle 176">
            <a:extLst>
              <a:ext uri="{FF2B5EF4-FFF2-40B4-BE49-F238E27FC236}">
                <a16:creationId xmlns:a16="http://schemas.microsoft.com/office/drawing/2014/main" id="{1EDB7C5D-3A01-4F7B-B2C7-DFF887084C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8414" y="3734491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31" name="Rectangle 177">
            <a:extLst>
              <a:ext uri="{FF2B5EF4-FFF2-40B4-BE49-F238E27FC236}">
                <a16:creationId xmlns:a16="http://schemas.microsoft.com/office/drawing/2014/main" id="{866806EC-9936-4F7C-9E25-14905761E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7014" y="3734491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32" name="Rectangle 178">
            <a:extLst>
              <a:ext uri="{FF2B5EF4-FFF2-40B4-BE49-F238E27FC236}">
                <a16:creationId xmlns:a16="http://schemas.microsoft.com/office/drawing/2014/main" id="{96CCD9DD-3133-4DFF-8EA0-D19CA67021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5614" y="3734491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33" name="Rectangle 179">
            <a:extLst>
              <a:ext uri="{FF2B5EF4-FFF2-40B4-BE49-F238E27FC236}">
                <a16:creationId xmlns:a16="http://schemas.microsoft.com/office/drawing/2014/main" id="{CB6D3F6B-5C0E-4AE9-9097-7CC199E24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9814" y="3963091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34" name="Rectangle 180">
            <a:extLst>
              <a:ext uri="{FF2B5EF4-FFF2-40B4-BE49-F238E27FC236}">
                <a16:creationId xmlns:a16="http://schemas.microsoft.com/office/drawing/2014/main" id="{9BE48070-7373-4BA9-8DB7-E52B330AD4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8414" y="3963091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35" name="Rectangle 181">
            <a:extLst>
              <a:ext uri="{FF2B5EF4-FFF2-40B4-BE49-F238E27FC236}">
                <a16:creationId xmlns:a16="http://schemas.microsoft.com/office/drawing/2014/main" id="{71AFDF28-4DC0-499F-B50B-91812587EB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7014" y="3963091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36" name="Rectangle 182">
            <a:extLst>
              <a:ext uri="{FF2B5EF4-FFF2-40B4-BE49-F238E27FC236}">
                <a16:creationId xmlns:a16="http://schemas.microsoft.com/office/drawing/2014/main" id="{F6A8DE3A-283A-4A90-AC9C-0EF37CCCB6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5614" y="3963091"/>
            <a:ext cx="215900" cy="2159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37" name="Line 183">
            <a:extLst>
              <a:ext uri="{FF2B5EF4-FFF2-40B4-BE49-F238E27FC236}">
                <a16:creationId xmlns:a16="http://schemas.microsoft.com/office/drawing/2014/main" id="{8467D165-689B-45F8-B3E5-1BEC6FFF642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03464" y="3347141"/>
            <a:ext cx="76200" cy="685800"/>
          </a:xfrm>
          <a:prstGeom prst="line">
            <a:avLst/>
          </a:prstGeom>
          <a:noFill/>
          <a:ln w="12700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38" name="Group 184">
            <a:extLst>
              <a:ext uri="{FF2B5EF4-FFF2-40B4-BE49-F238E27FC236}">
                <a16:creationId xmlns:a16="http://schemas.microsoft.com/office/drawing/2014/main" id="{33F8C407-AE81-4624-9A2C-E869EA6B7111}"/>
              </a:ext>
            </a:extLst>
          </p:cNvPr>
          <p:cNvGrpSpPr>
            <a:grpSpLocks/>
          </p:cNvGrpSpPr>
          <p:nvPr/>
        </p:nvGrpSpPr>
        <p:grpSpPr bwMode="auto">
          <a:xfrm>
            <a:off x="7979664" y="3347141"/>
            <a:ext cx="914400" cy="228600"/>
            <a:chOff x="3984" y="2064"/>
            <a:chExt cx="576" cy="144"/>
          </a:xfrm>
        </p:grpSpPr>
        <p:sp>
          <p:nvSpPr>
            <p:cNvPr id="639" name="Line 185">
              <a:extLst>
                <a:ext uri="{FF2B5EF4-FFF2-40B4-BE49-F238E27FC236}">
                  <a16:creationId xmlns:a16="http://schemas.microsoft.com/office/drawing/2014/main" id="{E89F86A3-96A2-421C-849D-0E02CD87DB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2064"/>
              <a:ext cx="5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40" name="Line 186">
              <a:extLst>
                <a:ext uri="{FF2B5EF4-FFF2-40B4-BE49-F238E27FC236}">
                  <a16:creationId xmlns:a16="http://schemas.microsoft.com/office/drawing/2014/main" id="{A4D63FBF-E2C9-4F12-B9E8-AE290B43E1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2064"/>
              <a:ext cx="576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41" name="Group 187">
            <a:extLst>
              <a:ext uri="{FF2B5EF4-FFF2-40B4-BE49-F238E27FC236}">
                <a16:creationId xmlns:a16="http://schemas.microsoft.com/office/drawing/2014/main" id="{DDE0F890-DDFA-4517-9A91-304ACDE48500}"/>
              </a:ext>
            </a:extLst>
          </p:cNvPr>
          <p:cNvGrpSpPr>
            <a:grpSpLocks/>
          </p:cNvGrpSpPr>
          <p:nvPr/>
        </p:nvGrpSpPr>
        <p:grpSpPr bwMode="auto">
          <a:xfrm>
            <a:off x="7979664" y="3575741"/>
            <a:ext cx="914400" cy="228600"/>
            <a:chOff x="3984" y="2208"/>
            <a:chExt cx="576" cy="144"/>
          </a:xfrm>
        </p:grpSpPr>
        <p:sp>
          <p:nvSpPr>
            <p:cNvPr id="642" name="Line 188">
              <a:extLst>
                <a:ext uri="{FF2B5EF4-FFF2-40B4-BE49-F238E27FC236}">
                  <a16:creationId xmlns:a16="http://schemas.microsoft.com/office/drawing/2014/main" id="{C167A021-38DA-4E14-A39E-91B9F3830D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2208"/>
              <a:ext cx="5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43" name="Line 189">
              <a:extLst>
                <a:ext uri="{FF2B5EF4-FFF2-40B4-BE49-F238E27FC236}">
                  <a16:creationId xmlns:a16="http://schemas.microsoft.com/office/drawing/2014/main" id="{6C2078BA-F384-40AC-8B0B-0D77AB259B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2208"/>
              <a:ext cx="576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44" name="Group 190">
            <a:extLst>
              <a:ext uri="{FF2B5EF4-FFF2-40B4-BE49-F238E27FC236}">
                <a16:creationId xmlns:a16="http://schemas.microsoft.com/office/drawing/2014/main" id="{046736FA-FB6F-4ED0-81C9-1C23272C3AED}"/>
              </a:ext>
            </a:extLst>
          </p:cNvPr>
          <p:cNvGrpSpPr>
            <a:grpSpLocks/>
          </p:cNvGrpSpPr>
          <p:nvPr/>
        </p:nvGrpSpPr>
        <p:grpSpPr bwMode="auto">
          <a:xfrm>
            <a:off x="7979664" y="3804341"/>
            <a:ext cx="914400" cy="228600"/>
            <a:chOff x="3984" y="2352"/>
            <a:chExt cx="576" cy="144"/>
          </a:xfrm>
        </p:grpSpPr>
        <p:sp>
          <p:nvSpPr>
            <p:cNvPr id="645" name="Line 191">
              <a:extLst>
                <a:ext uri="{FF2B5EF4-FFF2-40B4-BE49-F238E27FC236}">
                  <a16:creationId xmlns:a16="http://schemas.microsoft.com/office/drawing/2014/main" id="{6ADBF754-CF94-4174-BFFC-06C1B23293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2352"/>
              <a:ext cx="5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46" name="Line 192">
              <a:extLst>
                <a:ext uri="{FF2B5EF4-FFF2-40B4-BE49-F238E27FC236}">
                  <a16:creationId xmlns:a16="http://schemas.microsoft.com/office/drawing/2014/main" id="{F4A02D5D-C04D-495F-AA88-01913B0A70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2352"/>
              <a:ext cx="576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prstDash val="sysDot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47" name="Line 193">
            <a:extLst>
              <a:ext uri="{FF2B5EF4-FFF2-40B4-BE49-F238E27FC236}">
                <a16:creationId xmlns:a16="http://schemas.microsoft.com/office/drawing/2014/main" id="{3ACBB9E5-3D58-417C-8F48-9BD162D6113C}"/>
              </a:ext>
            </a:extLst>
          </p:cNvPr>
          <p:cNvSpPr>
            <a:spLocks noChangeShapeType="1"/>
          </p:cNvSpPr>
          <p:nvPr/>
        </p:nvSpPr>
        <p:spPr bwMode="auto">
          <a:xfrm>
            <a:off x="7979664" y="4032941"/>
            <a:ext cx="914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8" name="Rectangle 194">
            <a:extLst>
              <a:ext uri="{FF2B5EF4-FFF2-40B4-BE49-F238E27FC236}">
                <a16:creationId xmlns:a16="http://schemas.microsoft.com/office/drawing/2014/main" id="{D1092E90-9B8D-49F2-BD6E-74DAC700E5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4464" y="3499541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>
                <a:ea typeface="宋体" panose="02010600030101010101" pitchFamily="2" charset="-122"/>
              </a:rPr>
              <a:t>4</a:t>
            </a:r>
          </a:p>
        </p:txBody>
      </p:sp>
      <p:sp>
        <p:nvSpPr>
          <p:cNvPr id="650" name="Rectangle 196">
            <a:extLst>
              <a:ext uri="{FF2B5EF4-FFF2-40B4-BE49-F238E27FC236}">
                <a16:creationId xmlns:a16="http://schemas.microsoft.com/office/drawing/2014/main" id="{10F77E5D-0AC1-494E-8927-5DCDD61EA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2189" y="4817166"/>
            <a:ext cx="3520194" cy="1570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for (ii = 0; ii &lt; N; ii += B)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for (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jj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0; 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jj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&lt; N; 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jj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+= B)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for (k = 0; k &lt; N; k++)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for (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ii; 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&lt; min(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ii+B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N); 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++)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for (j = 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jj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; j &lt; min(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jj+B,N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); 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j++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z[k] = z[k]+x[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][j]*y[k];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51" name="Rectangle 197">
            <a:extLst>
              <a:ext uri="{FF2B5EF4-FFF2-40B4-BE49-F238E27FC236}">
                <a16:creationId xmlns:a16="http://schemas.microsoft.com/office/drawing/2014/main" id="{CB3B7248-111F-49BB-AAB0-708BD025D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9789" y="2912166"/>
            <a:ext cx="2333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i</a:t>
            </a:r>
          </a:p>
        </p:txBody>
      </p:sp>
      <p:sp>
        <p:nvSpPr>
          <p:cNvPr id="652" name="Rectangle 198">
            <a:extLst>
              <a:ext uri="{FF2B5EF4-FFF2-40B4-BE49-F238E27FC236}">
                <a16:creationId xmlns:a16="http://schemas.microsoft.com/office/drawing/2014/main" id="{7CFAD945-E8B4-49C8-B88C-C10BCF107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7589" y="4283766"/>
            <a:ext cx="2333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j</a:t>
            </a:r>
          </a:p>
        </p:txBody>
      </p:sp>
      <p:sp>
        <p:nvSpPr>
          <p:cNvPr id="653" name="Rectangle 199">
            <a:extLst>
              <a:ext uri="{FF2B5EF4-FFF2-40B4-BE49-F238E27FC236}">
                <a16:creationId xmlns:a16="http://schemas.microsoft.com/office/drawing/2014/main" id="{CE01B052-9C62-45AD-8496-8BEC364A6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5189" y="4359966"/>
            <a:ext cx="2333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j</a:t>
            </a:r>
          </a:p>
        </p:txBody>
      </p:sp>
      <p:sp>
        <p:nvSpPr>
          <p:cNvPr id="654" name="Rectangle 200">
            <a:extLst>
              <a:ext uri="{FF2B5EF4-FFF2-40B4-BE49-F238E27FC236}">
                <a16:creationId xmlns:a16="http://schemas.microsoft.com/office/drawing/2014/main" id="{01DB55AC-A4CF-4CF0-883B-DF8EAAD9CB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87389" y="2912166"/>
            <a:ext cx="23336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i</a:t>
            </a:r>
          </a:p>
        </p:txBody>
      </p:sp>
      <p:grpSp>
        <p:nvGrpSpPr>
          <p:cNvPr id="655" name="Group 201">
            <a:extLst>
              <a:ext uri="{FF2B5EF4-FFF2-40B4-BE49-F238E27FC236}">
                <a16:creationId xmlns:a16="http://schemas.microsoft.com/office/drawing/2014/main" id="{64D2FED4-3B59-4F5E-A10A-6BD6F6CC11D8}"/>
              </a:ext>
            </a:extLst>
          </p:cNvPr>
          <p:cNvGrpSpPr>
            <a:grpSpLocks/>
          </p:cNvGrpSpPr>
          <p:nvPr/>
        </p:nvGrpSpPr>
        <p:grpSpPr bwMode="auto">
          <a:xfrm>
            <a:off x="8954389" y="2356541"/>
            <a:ext cx="312738" cy="914400"/>
            <a:chOff x="4598" y="1440"/>
            <a:chExt cx="197" cy="576"/>
          </a:xfrm>
        </p:grpSpPr>
        <p:sp>
          <p:nvSpPr>
            <p:cNvPr id="656" name="Line 202">
              <a:extLst>
                <a:ext uri="{FF2B5EF4-FFF2-40B4-BE49-F238E27FC236}">
                  <a16:creationId xmlns:a16="http://schemas.microsoft.com/office/drawing/2014/main" id="{773A27B5-0C98-4116-8353-3B2B29FD6E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6" y="1440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7" name="Line 203">
              <a:extLst>
                <a:ext uri="{FF2B5EF4-FFF2-40B4-BE49-F238E27FC236}">
                  <a16:creationId xmlns:a16="http://schemas.microsoft.com/office/drawing/2014/main" id="{F68162B4-8B61-4E1F-9705-E8E6E96E48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4" y="1440"/>
              <a:ext cx="0" cy="57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8" name="Line 204">
              <a:extLst>
                <a:ext uri="{FF2B5EF4-FFF2-40B4-BE49-F238E27FC236}">
                  <a16:creationId xmlns:a16="http://schemas.microsoft.com/office/drawing/2014/main" id="{7FC457EE-7B05-4D32-B509-B0F248CE64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6" y="2016"/>
              <a:ext cx="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59" name="Rectangle 205">
              <a:extLst>
                <a:ext uri="{FF2B5EF4-FFF2-40B4-BE49-F238E27FC236}">
                  <a16:creationId xmlns:a16="http://schemas.microsoft.com/office/drawing/2014/main" id="{006A3078-5F3D-41D5-AFBC-11D7056B2F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8" y="1646"/>
              <a:ext cx="197" cy="1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zh-CN">
                  <a:ea typeface="宋体" panose="02010600030101010101" pitchFamily="2" charset="-122"/>
                </a:rPr>
                <a:t>B</a:t>
              </a:r>
            </a:p>
          </p:txBody>
        </p:sp>
      </p:grpSp>
      <p:sp>
        <p:nvSpPr>
          <p:cNvPr id="662" name="Line 208">
            <a:extLst>
              <a:ext uri="{FF2B5EF4-FFF2-40B4-BE49-F238E27FC236}">
                <a16:creationId xmlns:a16="http://schemas.microsoft.com/office/drawing/2014/main" id="{C31826DF-7509-49C8-ABCC-DD93B7AE6E11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7825677" y="2120004"/>
            <a:ext cx="152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3" name="Line 209">
            <a:extLst>
              <a:ext uri="{FF2B5EF4-FFF2-40B4-BE49-F238E27FC236}">
                <a16:creationId xmlns:a16="http://schemas.microsoft.com/office/drawing/2014/main" id="{175763C8-2F15-4767-B16A-659BD1FF72B4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8359077" y="1662804"/>
            <a:ext cx="0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4" name="Line 210">
            <a:extLst>
              <a:ext uri="{FF2B5EF4-FFF2-40B4-BE49-F238E27FC236}">
                <a16:creationId xmlns:a16="http://schemas.microsoft.com/office/drawing/2014/main" id="{53846172-0426-441D-9327-436FC141D68C}"/>
              </a:ext>
            </a:extLst>
          </p:cNvPr>
          <p:cNvSpPr>
            <a:spLocks noChangeShapeType="1"/>
          </p:cNvSpPr>
          <p:nvPr/>
        </p:nvSpPr>
        <p:spPr bwMode="auto">
          <a:xfrm rot="16200000">
            <a:off x="8740077" y="2120004"/>
            <a:ext cx="152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6" name="AutoShape 213">
            <a:extLst>
              <a:ext uri="{FF2B5EF4-FFF2-40B4-BE49-F238E27FC236}">
                <a16:creationId xmlns:a16="http://schemas.microsoft.com/office/drawing/2014/main" id="{41888EB1-5ECB-43FA-8856-8A4F7FDFAD56}"/>
              </a:ext>
            </a:extLst>
          </p:cNvPr>
          <p:cNvSpPr>
            <a:spLocks/>
          </p:cNvSpPr>
          <p:nvPr/>
        </p:nvSpPr>
        <p:spPr bwMode="auto">
          <a:xfrm>
            <a:off x="2493264" y="2356541"/>
            <a:ext cx="152400" cy="1828800"/>
          </a:xfrm>
          <a:prstGeom prst="leftBrace">
            <a:avLst>
              <a:gd name="adj1" fmla="val 100000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69" name="Oval 216">
            <a:extLst>
              <a:ext uri="{FF2B5EF4-FFF2-40B4-BE49-F238E27FC236}">
                <a16:creationId xmlns:a16="http://schemas.microsoft.com/office/drawing/2014/main" id="{38B42F1C-369B-4F92-A8E5-983186E5B9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3464" y="2432741"/>
            <a:ext cx="152400" cy="152400"/>
          </a:xfrm>
          <a:prstGeom prst="ellipse">
            <a:avLst/>
          </a:prstGeom>
          <a:solidFill>
            <a:srgbClr val="66FF33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sm" len="sm"/>
              </a14:hiddenLine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70" name="Text Box 217">
            <a:extLst>
              <a:ext uri="{FF2B5EF4-FFF2-40B4-BE49-F238E27FC236}">
                <a16:creationId xmlns:a16="http://schemas.microsoft.com/office/drawing/2014/main" id="{3B6424E5-5C7A-4661-8354-BF69FADAE3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2264" y="5252141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k = </a:t>
            </a:r>
          </a:p>
        </p:txBody>
      </p:sp>
      <p:sp>
        <p:nvSpPr>
          <p:cNvPr id="671" name="Text Box 218">
            <a:extLst>
              <a:ext uri="{FF2B5EF4-FFF2-40B4-BE49-F238E27FC236}">
                <a16:creationId xmlns:a16="http://schemas.microsoft.com/office/drawing/2014/main" id="{E6540519-1ECF-4F4E-8AF4-8FD18E372B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7064" y="5252141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672" name="Text Box 219">
            <a:extLst>
              <a:ext uri="{FF2B5EF4-FFF2-40B4-BE49-F238E27FC236}">
                <a16:creationId xmlns:a16="http://schemas.microsoft.com/office/drawing/2014/main" id="{39C1026C-2998-4024-96D9-F0C434676F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2264" y="4794941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ii = </a:t>
            </a:r>
          </a:p>
        </p:txBody>
      </p:sp>
      <p:sp>
        <p:nvSpPr>
          <p:cNvPr id="673" name="Text Box 220">
            <a:extLst>
              <a:ext uri="{FF2B5EF4-FFF2-40B4-BE49-F238E27FC236}">
                <a16:creationId xmlns:a16="http://schemas.microsoft.com/office/drawing/2014/main" id="{3AA86803-E924-45C3-B7E3-C155D700C0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7064" y="4794941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0</a:t>
            </a:r>
          </a:p>
        </p:txBody>
      </p:sp>
      <p:sp>
        <p:nvSpPr>
          <p:cNvPr id="674" name="Text Box 221">
            <a:extLst>
              <a:ext uri="{FF2B5EF4-FFF2-40B4-BE49-F238E27FC236}">
                <a16:creationId xmlns:a16="http://schemas.microsoft.com/office/drawing/2014/main" id="{DEA08EAD-3E74-4DA6-AC84-9AD40A9B76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2264" y="5023541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jj = </a:t>
            </a:r>
          </a:p>
        </p:txBody>
      </p:sp>
      <p:sp>
        <p:nvSpPr>
          <p:cNvPr id="675" name="Text Box 222">
            <a:extLst>
              <a:ext uri="{FF2B5EF4-FFF2-40B4-BE49-F238E27FC236}">
                <a16:creationId xmlns:a16="http://schemas.microsoft.com/office/drawing/2014/main" id="{E8BBAE43-2BCB-4F69-B4F4-829FA47B2A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7064" y="5023541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B</a:t>
            </a:r>
          </a:p>
        </p:txBody>
      </p:sp>
      <p:sp>
        <p:nvSpPr>
          <p:cNvPr id="676" name="Text Box 223">
            <a:extLst>
              <a:ext uri="{FF2B5EF4-FFF2-40B4-BE49-F238E27FC236}">
                <a16:creationId xmlns:a16="http://schemas.microsoft.com/office/drawing/2014/main" id="{BE79E87A-8D21-4117-95B2-59B15CFD59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2264" y="5480741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i = </a:t>
            </a:r>
          </a:p>
        </p:txBody>
      </p:sp>
      <p:sp>
        <p:nvSpPr>
          <p:cNvPr id="677" name="Text Box 224">
            <a:extLst>
              <a:ext uri="{FF2B5EF4-FFF2-40B4-BE49-F238E27FC236}">
                <a16:creationId xmlns:a16="http://schemas.microsoft.com/office/drawing/2014/main" id="{CBF8E5AC-5054-47D7-B09E-417797FB88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7064" y="5480741"/>
            <a:ext cx="60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0…B</a:t>
            </a:r>
          </a:p>
        </p:txBody>
      </p:sp>
      <p:sp>
        <p:nvSpPr>
          <p:cNvPr id="678" name="Text Box 225">
            <a:extLst>
              <a:ext uri="{FF2B5EF4-FFF2-40B4-BE49-F238E27FC236}">
                <a16:creationId xmlns:a16="http://schemas.microsoft.com/office/drawing/2014/main" id="{7BC57622-DDEC-4D35-BA2D-0FBB61548F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2264" y="5709341"/>
            <a:ext cx="45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j = </a:t>
            </a:r>
          </a:p>
        </p:txBody>
      </p:sp>
      <p:sp>
        <p:nvSpPr>
          <p:cNvPr id="679" name="Text Box 226">
            <a:extLst>
              <a:ext uri="{FF2B5EF4-FFF2-40B4-BE49-F238E27FC236}">
                <a16:creationId xmlns:a16="http://schemas.microsoft.com/office/drawing/2014/main" id="{E071569A-30C4-447E-8652-3E1430FBCF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7064" y="5709341"/>
            <a:ext cx="762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>
                <a:ea typeface="宋体" panose="02010600030101010101" pitchFamily="2" charset="-122"/>
              </a:rPr>
              <a:t>B…2B</a:t>
            </a:r>
          </a:p>
        </p:txBody>
      </p:sp>
      <p:sp>
        <p:nvSpPr>
          <p:cNvPr id="680" name="Oval 227">
            <a:extLst>
              <a:ext uri="{FF2B5EF4-FFF2-40B4-BE49-F238E27FC236}">
                <a16:creationId xmlns:a16="http://schemas.microsoft.com/office/drawing/2014/main" id="{075F4FFD-A53D-44B0-AF7E-2F1B4FE732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6064" y="5023541"/>
            <a:ext cx="685800" cy="3048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81" name="Oval 229">
            <a:extLst>
              <a:ext uri="{FF2B5EF4-FFF2-40B4-BE49-F238E27FC236}">
                <a16:creationId xmlns:a16="http://schemas.microsoft.com/office/drawing/2014/main" id="{27FD5818-5458-4A24-8AFA-CB925487C5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6064" y="5709341"/>
            <a:ext cx="1143000" cy="3048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82" name="Oval 230">
            <a:extLst>
              <a:ext uri="{FF2B5EF4-FFF2-40B4-BE49-F238E27FC236}">
                <a16:creationId xmlns:a16="http://schemas.microsoft.com/office/drawing/2014/main" id="{5E0098CB-F039-4C5B-A1B1-165740A55F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6064" y="5252141"/>
            <a:ext cx="685800" cy="304800"/>
          </a:xfrm>
          <a:prstGeom prst="ellips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83" name="Rectangle 116">
            <a:extLst>
              <a:ext uri="{FF2B5EF4-FFF2-40B4-BE49-F238E27FC236}">
                <a16:creationId xmlns:a16="http://schemas.microsoft.com/office/drawing/2014/main" id="{866D6678-12D4-4B12-8494-C72856E98D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7947" y="2019803"/>
            <a:ext cx="2832507" cy="339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每次迭代</a:t>
            </a: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扫描整个数组</a:t>
            </a: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x[ ][ ]</a:t>
            </a:r>
          </a:p>
        </p:txBody>
      </p:sp>
      <p:sp>
        <p:nvSpPr>
          <p:cNvPr id="684" name="Text Box 230">
            <a:extLst>
              <a:ext uri="{FF2B5EF4-FFF2-40B4-BE49-F238E27FC236}">
                <a16:creationId xmlns:a16="http://schemas.microsoft.com/office/drawing/2014/main" id="{05FB8BC2-7823-4E51-A896-60E351B50D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7493" y="2875154"/>
            <a:ext cx="126294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数组</a:t>
            </a:r>
            <a:r>
              <a:rPr lang="en-US" altLang="zh-CN" sz="1600" b="0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x[][]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在主存中的分布（</a:t>
            </a:r>
            <a:r>
              <a:rPr lang="en-US" altLang="zh-CN" sz="1600" b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2D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形式）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85" name="Rectangle 195">
            <a:extLst>
              <a:ext uri="{FF2B5EF4-FFF2-40B4-BE49-F238E27FC236}">
                <a16:creationId xmlns:a16="http://schemas.microsoft.com/office/drawing/2014/main" id="{0B6488FE-EC2E-4CFB-82D3-561A9B3393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8058" y="4869466"/>
            <a:ext cx="2701060" cy="1077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for (k = 0; k &lt; N; k++)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for (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0; 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&lt; N; 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++)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for (j = 0; j &lt; N; 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j++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z[k] = z[k]+x[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][j]*y[k];</a:t>
            </a:r>
          </a:p>
        </p:txBody>
      </p:sp>
      <p:sp>
        <p:nvSpPr>
          <p:cNvPr id="686" name="Rectangle 216">
            <a:extLst>
              <a:ext uri="{FF2B5EF4-FFF2-40B4-BE49-F238E27FC236}">
                <a16:creationId xmlns:a16="http://schemas.microsoft.com/office/drawing/2014/main" id="{6D112D53-696C-4E42-AB80-162B7FC9E2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5376" y="6030819"/>
            <a:ext cx="3127459" cy="339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问题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 Cache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无法放下整个数组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687" name="Rectangle 232">
            <a:extLst>
              <a:ext uri="{FF2B5EF4-FFF2-40B4-BE49-F238E27FC236}">
                <a16:creationId xmlns:a16="http://schemas.microsoft.com/office/drawing/2014/main" id="{FDDACA33-564C-4593-B9BC-ED7FA3B72E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4270" y="4416455"/>
            <a:ext cx="444858" cy="2294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88" name="Rectangle 215">
            <a:extLst>
              <a:ext uri="{FF2B5EF4-FFF2-40B4-BE49-F238E27FC236}">
                <a16:creationId xmlns:a16="http://schemas.microsoft.com/office/drawing/2014/main" id="{6F45FD1B-107F-43C0-B1DC-D649D4485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5113" y="3880700"/>
            <a:ext cx="1833562" cy="1077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分块因子</a:t>
            </a: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“B”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选取的原则是使得数组中的一块</a:t>
            </a: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x[</a:t>
            </a:r>
            <a:r>
              <a:rPr lang="en-US" altLang="zh-CN" sz="1600" b="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][j]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可以驻留在</a:t>
            </a:r>
            <a:r>
              <a:rPr lang="en-US" altLang="zh-CN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16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</a:t>
            </a:r>
            <a:endParaRPr lang="en-US" altLang="zh-CN" sz="1600" b="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89" name="Text Box 235">
            <a:extLst>
              <a:ext uri="{FF2B5EF4-FFF2-40B4-BE49-F238E27FC236}">
                <a16:creationId xmlns:a16="http://schemas.microsoft.com/office/drawing/2014/main" id="{19321BE4-FFE4-4732-BD65-25C581E82F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68524" y="5638563"/>
            <a:ext cx="17416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zh-CN" altLang="en-US" sz="1200" dirty="0">
                <a:ea typeface="宋体" panose="02010600030101010101" pitchFamily="2" charset="-122"/>
              </a:rPr>
              <a:t>这里的一块指编译器的</a:t>
            </a:r>
            <a:r>
              <a:rPr lang="zh-CN" altLang="en-US" sz="1200" u="sng" dirty="0">
                <a:ea typeface="宋体" panose="02010600030101010101" pitchFamily="2" charset="-122"/>
              </a:rPr>
              <a:t>分块（</a:t>
            </a:r>
            <a:r>
              <a:rPr lang="en-US" altLang="zh-CN" sz="1200" u="sng" dirty="0">
                <a:ea typeface="宋体" panose="02010600030101010101" pitchFamily="2" charset="-122"/>
              </a:rPr>
              <a:t>chunk</a:t>
            </a:r>
            <a:r>
              <a:rPr lang="zh-CN" altLang="en-US" sz="1200" u="sng" dirty="0">
                <a:ea typeface="宋体" panose="02010600030101010101" pitchFamily="2" charset="-122"/>
              </a:rPr>
              <a:t>）</a:t>
            </a:r>
            <a:r>
              <a:rPr lang="zh-CN" altLang="en-US" sz="1200" dirty="0">
                <a:ea typeface="宋体" panose="02010600030101010101" pitchFamily="2" charset="-122"/>
              </a:rPr>
              <a:t>，不是</a:t>
            </a:r>
            <a:r>
              <a:rPr lang="en-US" altLang="zh-CN" sz="1200" dirty="0">
                <a:ea typeface="宋体" panose="02010600030101010101" pitchFamily="2" charset="-122"/>
              </a:rPr>
              <a:t>Cache</a:t>
            </a:r>
            <a:r>
              <a:rPr lang="zh-CN" altLang="en-US" sz="1200" dirty="0">
                <a:ea typeface="宋体" panose="02010600030101010101" pitchFamily="2" charset="-122"/>
              </a:rPr>
              <a:t>中的一块</a:t>
            </a:r>
            <a:endParaRPr lang="en-US" altLang="zh-CN" sz="1200" dirty="0">
              <a:ea typeface="宋体" panose="02010600030101010101" pitchFamily="2" charset="-122"/>
            </a:endParaRPr>
          </a:p>
        </p:txBody>
      </p:sp>
      <p:cxnSp>
        <p:nvCxnSpPr>
          <p:cNvPr id="690" name="直接箭头连接符 689">
            <a:extLst>
              <a:ext uri="{FF2B5EF4-FFF2-40B4-BE49-F238E27FC236}">
                <a16:creationId xmlns:a16="http://schemas.microsoft.com/office/drawing/2014/main" id="{E81CACBD-DAD2-49D7-9C87-E6AB1B2FC726}"/>
              </a:ext>
            </a:extLst>
          </p:cNvPr>
          <p:cNvCxnSpPr>
            <a:stCxn id="688" idx="2"/>
            <a:endCxn id="689" idx="0"/>
          </p:cNvCxnSpPr>
          <p:nvPr/>
        </p:nvCxnSpPr>
        <p:spPr>
          <a:xfrm>
            <a:off x="10071894" y="4958560"/>
            <a:ext cx="767478" cy="6800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2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4.07407E-6 L 0.07383 0.0041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85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693 -7.40741E-7 L 0.06341 -7.40741E-7 L -0.01589 0.02847 L 0.06341 0.02847 L -0.01589 0.06296 L 0.06432 0.06296 L -0.01328 0.09398 L 0.06432 0.09514 " pathEditMode="relative" rAng="0" ptsTypes="AAAAAAAA">
                                      <p:cBhvr>
                                        <p:cTn id="12" dur="2000" fill="hold"/>
                                        <p:tgtEl>
                                          <p:spTgt spid="6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62" y="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9" grpId="0" animBg="1"/>
      <p:bldP spid="669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E63137F-1545-4A23-8985-F45AD0E643AA}"/>
              </a:ext>
            </a:extLst>
          </p:cNvPr>
          <p:cNvSpPr txBox="1"/>
          <p:nvPr/>
        </p:nvSpPr>
        <p:spPr>
          <a:xfrm>
            <a:off x="904459" y="1287946"/>
            <a:ext cx="8941157" cy="414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存储层次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/>
              <a:t>高速缓冲存储器（</a:t>
            </a:r>
            <a:r>
              <a:rPr lang="en-US" altLang="zh-CN" sz="3200" dirty="0"/>
              <a:t>Cache</a:t>
            </a:r>
            <a:r>
              <a:rPr lang="zh-CN" altLang="en-US" sz="3200" dirty="0"/>
              <a:t>）</a:t>
            </a:r>
            <a:endParaRPr lang="en-US" altLang="zh-CN" sz="3200" dirty="0"/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虚拟存储器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其它存储器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E97838B-C666-4FF3-AB50-8BCC39D2D6CE}"/>
              </a:ext>
            </a:extLst>
          </p:cNvPr>
          <p:cNvGrpSpPr/>
          <p:nvPr/>
        </p:nvGrpSpPr>
        <p:grpSpPr>
          <a:xfrm>
            <a:off x="908366" y="278225"/>
            <a:ext cx="4636592" cy="830998"/>
            <a:chOff x="908364" y="278221"/>
            <a:chExt cx="4636592" cy="83099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C2A05078-9393-4A56-B4A0-40E0462BC455}"/>
                </a:ext>
              </a:extLst>
            </p:cNvPr>
            <p:cNvSpPr/>
            <p:nvPr/>
          </p:nvSpPr>
          <p:spPr>
            <a:xfrm>
              <a:off x="908364" y="801441"/>
              <a:ext cx="360425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Chapter 4: Memory Hierarchy 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313CE6E-0260-41DC-B741-6644E41D0F86}"/>
                </a:ext>
              </a:extLst>
            </p:cNvPr>
            <p:cNvSpPr/>
            <p:nvPr/>
          </p:nvSpPr>
          <p:spPr>
            <a:xfrm>
              <a:off x="1197484" y="278221"/>
              <a:ext cx="4347472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第四章：存储器层次结构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74383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1984139C-BE33-44DD-A32F-D53BFC05FDCD}"/>
              </a:ext>
            </a:extLst>
          </p:cNvPr>
          <p:cNvSpPr/>
          <p:nvPr/>
        </p:nvSpPr>
        <p:spPr>
          <a:xfrm>
            <a:off x="3430050" y="2716758"/>
            <a:ext cx="53339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预取机制</a:t>
            </a:r>
            <a:endParaRPr lang="en-US" altLang="zh-CN" sz="4800" b="1" dirty="0">
              <a:solidFill>
                <a:schemeClr val="tx1">
                  <a:lumMod val="85000"/>
                  <a:lumOff val="15000"/>
                </a:schemeClr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381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2054792" cy="752565"/>
            <a:chOff x="635243" y="278221"/>
            <a:chExt cx="2054792" cy="752564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723008"/>
              <a:ext cx="205479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Prefetch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90281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预取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23D5993D-E45A-48E8-B4CC-05A62F3ED9F1}"/>
              </a:ext>
            </a:extLst>
          </p:cNvPr>
          <p:cNvSpPr/>
          <p:nvPr/>
        </p:nvSpPr>
        <p:spPr>
          <a:xfrm>
            <a:off x="1058224" y="1147329"/>
            <a:ext cx="1023202" cy="1461718"/>
          </a:xfrm>
          <a:custGeom>
            <a:avLst/>
            <a:gdLst>
              <a:gd name="connsiteX0" fmla="*/ 0 w 1461717"/>
              <a:gd name="connsiteY0" fmla="*/ 0 h 1023201"/>
              <a:gd name="connsiteX1" fmla="*/ 950117 w 1461717"/>
              <a:gd name="connsiteY1" fmla="*/ 0 h 1023201"/>
              <a:gd name="connsiteX2" fmla="*/ 1461717 w 1461717"/>
              <a:gd name="connsiteY2" fmla="*/ 511601 h 1023201"/>
              <a:gd name="connsiteX3" fmla="*/ 950117 w 1461717"/>
              <a:gd name="connsiteY3" fmla="*/ 1023201 h 1023201"/>
              <a:gd name="connsiteX4" fmla="*/ 0 w 1461717"/>
              <a:gd name="connsiteY4" fmla="*/ 1023201 h 1023201"/>
              <a:gd name="connsiteX5" fmla="*/ 511601 w 1461717"/>
              <a:gd name="connsiteY5" fmla="*/ 511601 h 1023201"/>
              <a:gd name="connsiteX6" fmla="*/ 0 w 1461717"/>
              <a:gd name="connsiteY6" fmla="*/ 0 h 1023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717" h="1023201">
                <a:moveTo>
                  <a:pt x="1461717" y="0"/>
                </a:moveTo>
                <a:lnTo>
                  <a:pt x="1461717" y="665081"/>
                </a:lnTo>
                <a:lnTo>
                  <a:pt x="730858" y="1023201"/>
                </a:lnTo>
                <a:lnTo>
                  <a:pt x="0" y="665081"/>
                </a:lnTo>
                <a:lnTo>
                  <a:pt x="0" y="0"/>
                </a:lnTo>
                <a:lnTo>
                  <a:pt x="730858" y="358120"/>
                </a:lnTo>
                <a:lnTo>
                  <a:pt x="1461717" y="0"/>
                </a:lnTo>
                <a:close/>
              </a:path>
            </a:pathLst>
          </a:custGeom>
          <a:scene3d>
            <a:camera prst="orthographicFront"/>
            <a:lightRig rig="chilly" dir="t"/>
          </a:scene3d>
          <a:sp3d prstMaterial="translucentPowder">
            <a:bevelT w="127000" h="25400" prst="softRound"/>
          </a:sp3d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1" tIns="526842" rIns="15240" bIns="526840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4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endParaRPr lang="zh-CN" alt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DD9DFDBF-F792-416F-8ECC-A68652ED7E04}"/>
              </a:ext>
            </a:extLst>
          </p:cNvPr>
          <p:cNvSpPr/>
          <p:nvPr/>
        </p:nvSpPr>
        <p:spPr>
          <a:xfrm>
            <a:off x="2081424" y="1147331"/>
            <a:ext cx="9081380" cy="950116"/>
          </a:xfrm>
          <a:custGeom>
            <a:avLst/>
            <a:gdLst>
              <a:gd name="connsiteX0" fmla="*/ 158356 w 950116"/>
              <a:gd name="connsiteY0" fmla="*/ 0 h 9081380"/>
              <a:gd name="connsiteX1" fmla="*/ 791760 w 950116"/>
              <a:gd name="connsiteY1" fmla="*/ 0 h 9081380"/>
              <a:gd name="connsiteX2" fmla="*/ 950116 w 950116"/>
              <a:gd name="connsiteY2" fmla="*/ 158356 h 9081380"/>
              <a:gd name="connsiteX3" fmla="*/ 950116 w 950116"/>
              <a:gd name="connsiteY3" fmla="*/ 9081380 h 9081380"/>
              <a:gd name="connsiteX4" fmla="*/ 950116 w 950116"/>
              <a:gd name="connsiteY4" fmla="*/ 9081380 h 9081380"/>
              <a:gd name="connsiteX5" fmla="*/ 0 w 950116"/>
              <a:gd name="connsiteY5" fmla="*/ 9081380 h 9081380"/>
              <a:gd name="connsiteX6" fmla="*/ 0 w 950116"/>
              <a:gd name="connsiteY6" fmla="*/ 9081380 h 9081380"/>
              <a:gd name="connsiteX7" fmla="*/ 0 w 950116"/>
              <a:gd name="connsiteY7" fmla="*/ 158356 h 9081380"/>
              <a:gd name="connsiteX8" fmla="*/ 158356 w 950116"/>
              <a:gd name="connsiteY8" fmla="*/ 0 h 9081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0116" h="9081380">
                <a:moveTo>
                  <a:pt x="950116" y="1513598"/>
                </a:moveTo>
                <a:lnTo>
                  <a:pt x="950116" y="7567782"/>
                </a:lnTo>
                <a:cubicBezTo>
                  <a:pt x="950116" y="8403720"/>
                  <a:pt x="942698" y="9081375"/>
                  <a:pt x="933548" y="9081375"/>
                </a:cubicBezTo>
                <a:lnTo>
                  <a:pt x="0" y="9081375"/>
                </a:lnTo>
                <a:lnTo>
                  <a:pt x="0" y="9081375"/>
                </a:lnTo>
                <a:lnTo>
                  <a:pt x="0" y="5"/>
                </a:lnTo>
                <a:lnTo>
                  <a:pt x="0" y="5"/>
                </a:lnTo>
                <a:lnTo>
                  <a:pt x="933548" y="5"/>
                </a:lnTo>
                <a:cubicBezTo>
                  <a:pt x="942698" y="5"/>
                  <a:pt x="950116" y="677660"/>
                  <a:pt x="950116" y="1513598"/>
                </a:cubicBezTo>
                <a:close/>
              </a:path>
            </a:pathLst>
          </a:custGeom>
          <a:scene3d>
            <a:camera prst="orthographicFront"/>
            <a:lightRig rig="chilly" dir="t"/>
          </a:scene3d>
          <a:sp3d prstMaterial="dkEdge">
            <a:bevelT w="25400" h="6350" prst="softRound"/>
            <a:bevelB w="0" h="0" prst="convex"/>
          </a:sp3d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0689" tIns="61620" rIns="61620" bIns="61622" numCol="1" spcCol="1270" anchor="ctr" anchorCtr="0">
            <a:noAutofit/>
          </a:bodyPr>
          <a:lstStyle/>
          <a:p>
            <a:pPr marL="228600" lvl="1" indent="-228600" algn="l" defTabSz="10223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zh-CN" altLang="en-US" sz="24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提前将主存块装入</a:t>
            </a:r>
            <a:r>
              <a:rPr lang="en-US" altLang="zh-CN" sz="24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，非按需缓存（</a:t>
            </a:r>
            <a:r>
              <a:rPr lang="en-US" altLang="zh-CN" sz="24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on-demand Caching</a:t>
            </a:r>
            <a:r>
              <a:rPr lang="zh-CN" altLang="en-US" sz="24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kern="1200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8459172A-56AE-4052-845F-12D37C152150}"/>
              </a:ext>
            </a:extLst>
          </p:cNvPr>
          <p:cNvSpPr/>
          <p:nvPr/>
        </p:nvSpPr>
        <p:spPr>
          <a:xfrm>
            <a:off x="1058224" y="2464544"/>
            <a:ext cx="1023201" cy="1461717"/>
          </a:xfrm>
          <a:custGeom>
            <a:avLst/>
            <a:gdLst>
              <a:gd name="connsiteX0" fmla="*/ 0 w 1461717"/>
              <a:gd name="connsiteY0" fmla="*/ 0 h 1023201"/>
              <a:gd name="connsiteX1" fmla="*/ 950117 w 1461717"/>
              <a:gd name="connsiteY1" fmla="*/ 0 h 1023201"/>
              <a:gd name="connsiteX2" fmla="*/ 1461717 w 1461717"/>
              <a:gd name="connsiteY2" fmla="*/ 511601 h 1023201"/>
              <a:gd name="connsiteX3" fmla="*/ 950117 w 1461717"/>
              <a:gd name="connsiteY3" fmla="*/ 1023201 h 1023201"/>
              <a:gd name="connsiteX4" fmla="*/ 0 w 1461717"/>
              <a:gd name="connsiteY4" fmla="*/ 1023201 h 1023201"/>
              <a:gd name="connsiteX5" fmla="*/ 511601 w 1461717"/>
              <a:gd name="connsiteY5" fmla="*/ 511601 h 1023201"/>
              <a:gd name="connsiteX6" fmla="*/ 0 w 1461717"/>
              <a:gd name="connsiteY6" fmla="*/ 0 h 1023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717" h="1023201">
                <a:moveTo>
                  <a:pt x="1461717" y="0"/>
                </a:moveTo>
                <a:lnTo>
                  <a:pt x="1461717" y="665081"/>
                </a:lnTo>
                <a:lnTo>
                  <a:pt x="730858" y="1023201"/>
                </a:lnTo>
                <a:lnTo>
                  <a:pt x="0" y="665081"/>
                </a:lnTo>
                <a:lnTo>
                  <a:pt x="0" y="0"/>
                </a:lnTo>
                <a:lnTo>
                  <a:pt x="730858" y="358120"/>
                </a:lnTo>
                <a:lnTo>
                  <a:pt x="1461717" y="0"/>
                </a:lnTo>
                <a:close/>
              </a:path>
            </a:pathLst>
          </a:custGeom>
          <a:scene3d>
            <a:camera prst="orthographicFront"/>
            <a:lightRig rig="chilly" dir="t"/>
          </a:scene3d>
          <a:sp3d prstMaterial="translucentPowder">
            <a:bevelT w="127000" h="25400" prst="softRound"/>
          </a:sp3d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1" tIns="526841" rIns="15239" bIns="526840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400" kern="1200" dirty="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Why</a:t>
            </a:r>
            <a:endParaRPr lang="zh-CN" altLang="en-US" sz="2400" kern="120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D7538859-5177-46A9-BDD2-32D8F6CA0ADA}"/>
              </a:ext>
            </a:extLst>
          </p:cNvPr>
          <p:cNvSpPr/>
          <p:nvPr/>
        </p:nvSpPr>
        <p:spPr>
          <a:xfrm>
            <a:off x="2081424" y="2464545"/>
            <a:ext cx="9081380" cy="950116"/>
          </a:xfrm>
          <a:custGeom>
            <a:avLst/>
            <a:gdLst>
              <a:gd name="connsiteX0" fmla="*/ 158356 w 950116"/>
              <a:gd name="connsiteY0" fmla="*/ 0 h 9081380"/>
              <a:gd name="connsiteX1" fmla="*/ 791760 w 950116"/>
              <a:gd name="connsiteY1" fmla="*/ 0 h 9081380"/>
              <a:gd name="connsiteX2" fmla="*/ 950116 w 950116"/>
              <a:gd name="connsiteY2" fmla="*/ 158356 h 9081380"/>
              <a:gd name="connsiteX3" fmla="*/ 950116 w 950116"/>
              <a:gd name="connsiteY3" fmla="*/ 9081380 h 9081380"/>
              <a:gd name="connsiteX4" fmla="*/ 950116 w 950116"/>
              <a:gd name="connsiteY4" fmla="*/ 9081380 h 9081380"/>
              <a:gd name="connsiteX5" fmla="*/ 0 w 950116"/>
              <a:gd name="connsiteY5" fmla="*/ 9081380 h 9081380"/>
              <a:gd name="connsiteX6" fmla="*/ 0 w 950116"/>
              <a:gd name="connsiteY6" fmla="*/ 9081380 h 9081380"/>
              <a:gd name="connsiteX7" fmla="*/ 0 w 950116"/>
              <a:gd name="connsiteY7" fmla="*/ 158356 h 9081380"/>
              <a:gd name="connsiteX8" fmla="*/ 158356 w 950116"/>
              <a:gd name="connsiteY8" fmla="*/ 0 h 9081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0116" h="9081380">
                <a:moveTo>
                  <a:pt x="950116" y="1513598"/>
                </a:moveTo>
                <a:lnTo>
                  <a:pt x="950116" y="7567782"/>
                </a:lnTo>
                <a:cubicBezTo>
                  <a:pt x="950116" y="8403720"/>
                  <a:pt x="942698" y="9081375"/>
                  <a:pt x="933548" y="9081375"/>
                </a:cubicBezTo>
                <a:lnTo>
                  <a:pt x="0" y="9081375"/>
                </a:lnTo>
                <a:lnTo>
                  <a:pt x="0" y="9081375"/>
                </a:lnTo>
                <a:lnTo>
                  <a:pt x="0" y="5"/>
                </a:lnTo>
                <a:lnTo>
                  <a:pt x="0" y="5"/>
                </a:lnTo>
                <a:lnTo>
                  <a:pt x="933548" y="5"/>
                </a:lnTo>
                <a:cubicBezTo>
                  <a:pt x="942698" y="5"/>
                  <a:pt x="950116" y="677660"/>
                  <a:pt x="950116" y="1513598"/>
                </a:cubicBezTo>
                <a:close/>
              </a:path>
            </a:pathLst>
          </a:custGeom>
          <a:scene3d>
            <a:camera prst="orthographicFront"/>
            <a:lightRig rig="chilly" dir="t"/>
          </a:scene3d>
          <a:sp3d prstMaterial="dkEdge">
            <a:bevelT w="25400" h="6350" prst="softRound"/>
            <a:bevelB w="0" h="0" prst="convex"/>
          </a:sp3d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0689" tIns="61620" rIns="61620" bIns="61622" numCol="1" spcCol="1270" anchor="ctr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zh-CN" altLang="en-US" sz="24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通过提升未来访问</a:t>
            </a:r>
            <a:r>
              <a:rPr lang="en-US" altLang="zh-CN" sz="24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Cache</a:t>
            </a:r>
            <a:r>
              <a:rPr lang="zh-CN" altLang="en-US" sz="2400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的命中率来隐藏访存延迟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259ECD2F-F39A-465A-8ED7-AA66C5BCB3BF}"/>
              </a:ext>
            </a:extLst>
          </p:cNvPr>
          <p:cNvSpPr/>
          <p:nvPr/>
        </p:nvSpPr>
        <p:spPr>
          <a:xfrm>
            <a:off x="1058224" y="3781758"/>
            <a:ext cx="1023201" cy="1461717"/>
          </a:xfrm>
          <a:custGeom>
            <a:avLst/>
            <a:gdLst>
              <a:gd name="connsiteX0" fmla="*/ 0 w 1461717"/>
              <a:gd name="connsiteY0" fmla="*/ 0 h 1023201"/>
              <a:gd name="connsiteX1" fmla="*/ 950117 w 1461717"/>
              <a:gd name="connsiteY1" fmla="*/ 0 h 1023201"/>
              <a:gd name="connsiteX2" fmla="*/ 1461717 w 1461717"/>
              <a:gd name="connsiteY2" fmla="*/ 511601 h 1023201"/>
              <a:gd name="connsiteX3" fmla="*/ 950117 w 1461717"/>
              <a:gd name="connsiteY3" fmla="*/ 1023201 h 1023201"/>
              <a:gd name="connsiteX4" fmla="*/ 0 w 1461717"/>
              <a:gd name="connsiteY4" fmla="*/ 1023201 h 1023201"/>
              <a:gd name="connsiteX5" fmla="*/ 511601 w 1461717"/>
              <a:gd name="connsiteY5" fmla="*/ 511601 h 1023201"/>
              <a:gd name="connsiteX6" fmla="*/ 0 w 1461717"/>
              <a:gd name="connsiteY6" fmla="*/ 0 h 1023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717" h="1023201">
                <a:moveTo>
                  <a:pt x="1461717" y="0"/>
                </a:moveTo>
                <a:lnTo>
                  <a:pt x="1461717" y="665081"/>
                </a:lnTo>
                <a:lnTo>
                  <a:pt x="730858" y="1023201"/>
                </a:lnTo>
                <a:lnTo>
                  <a:pt x="0" y="665081"/>
                </a:lnTo>
                <a:lnTo>
                  <a:pt x="0" y="0"/>
                </a:lnTo>
                <a:lnTo>
                  <a:pt x="730858" y="358120"/>
                </a:lnTo>
                <a:lnTo>
                  <a:pt x="1461717" y="0"/>
                </a:lnTo>
                <a:close/>
              </a:path>
            </a:pathLst>
          </a:custGeom>
          <a:scene3d>
            <a:camera prst="orthographicFront"/>
            <a:lightRig rig="chilly" dir="t"/>
          </a:scene3d>
          <a:sp3d prstMaterial="translucentPowder">
            <a:bevelT w="127000" h="25400" prst="softRound"/>
          </a:sp3d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1" tIns="526841" rIns="15239" bIns="526840" numCol="1" spcCol="1270" anchor="ctr" anchorCtr="0">
            <a:noAutofit/>
          </a:bodyPr>
          <a:lstStyle/>
          <a:p>
            <a:pPr marL="0" lvl="0" indent="0" algn="ctr" defTabSz="1111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400" kern="1200"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When</a:t>
            </a:r>
            <a:endParaRPr lang="zh-CN" altLang="en-US" sz="2400" kern="120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7F17A66F-4D4B-4C85-9957-14C32218D17F}"/>
              </a:ext>
            </a:extLst>
          </p:cNvPr>
          <p:cNvSpPr/>
          <p:nvPr/>
        </p:nvSpPr>
        <p:spPr>
          <a:xfrm>
            <a:off x="2081424" y="3781760"/>
            <a:ext cx="9081380" cy="950117"/>
          </a:xfrm>
          <a:custGeom>
            <a:avLst/>
            <a:gdLst>
              <a:gd name="connsiteX0" fmla="*/ 158356 w 950116"/>
              <a:gd name="connsiteY0" fmla="*/ 0 h 9081380"/>
              <a:gd name="connsiteX1" fmla="*/ 791760 w 950116"/>
              <a:gd name="connsiteY1" fmla="*/ 0 h 9081380"/>
              <a:gd name="connsiteX2" fmla="*/ 950116 w 950116"/>
              <a:gd name="connsiteY2" fmla="*/ 158356 h 9081380"/>
              <a:gd name="connsiteX3" fmla="*/ 950116 w 950116"/>
              <a:gd name="connsiteY3" fmla="*/ 9081380 h 9081380"/>
              <a:gd name="connsiteX4" fmla="*/ 950116 w 950116"/>
              <a:gd name="connsiteY4" fmla="*/ 9081380 h 9081380"/>
              <a:gd name="connsiteX5" fmla="*/ 0 w 950116"/>
              <a:gd name="connsiteY5" fmla="*/ 9081380 h 9081380"/>
              <a:gd name="connsiteX6" fmla="*/ 0 w 950116"/>
              <a:gd name="connsiteY6" fmla="*/ 9081380 h 9081380"/>
              <a:gd name="connsiteX7" fmla="*/ 0 w 950116"/>
              <a:gd name="connsiteY7" fmla="*/ 158356 h 9081380"/>
              <a:gd name="connsiteX8" fmla="*/ 158356 w 950116"/>
              <a:gd name="connsiteY8" fmla="*/ 0 h 9081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0116" h="9081380">
                <a:moveTo>
                  <a:pt x="950116" y="1513598"/>
                </a:moveTo>
                <a:lnTo>
                  <a:pt x="950116" y="7567782"/>
                </a:lnTo>
                <a:cubicBezTo>
                  <a:pt x="950116" y="8403720"/>
                  <a:pt x="942698" y="9081375"/>
                  <a:pt x="933548" y="9081375"/>
                </a:cubicBezTo>
                <a:lnTo>
                  <a:pt x="0" y="9081375"/>
                </a:lnTo>
                <a:lnTo>
                  <a:pt x="0" y="9081375"/>
                </a:lnTo>
                <a:lnTo>
                  <a:pt x="0" y="5"/>
                </a:lnTo>
                <a:lnTo>
                  <a:pt x="0" y="5"/>
                </a:lnTo>
                <a:lnTo>
                  <a:pt x="933548" y="5"/>
                </a:lnTo>
                <a:cubicBezTo>
                  <a:pt x="942698" y="5"/>
                  <a:pt x="950116" y="677660"/>
                  <a:pt x="950116" y="1513598"/>
                </a:cubicBezTo>
                <a:close/>
              </a:path>
            </a:pathLst>
          </a:custGeom>
          <a:scene3d>
            <a:camera prst="orthographicFront"/>
            <a:lightRig rig="chilly" dir="t"/>
          </a:scene3d>
          <a:sp3d prstMaterial="dkEdge">
            <a:bevelT w="25400" h="6350" prst="softRound"/>
            <a:bevelB w="0" h="0" prst="convex"/>
          </a:sp3d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0689" tIns="61620" rIns="61620" bIns="61623" numCol="1" spcCol="1270" anchor="ctr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zh-CN" altLang="en-US" sz="24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时效性：被预取的主存块正好在被访问前装入</a:t>
            </a:r>
            <a:r>
              <a:rPr lang="en-US" altLang="zh-CN" sz="24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endParaRPr lang="zh-CN" altLang="en-US" sz="24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zh-CN" altLang="en-US" sz="24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触发性：何时触发预取操作（</a:t>
            </a:r>
            <a:r>
              <a:rPr lang="en-US" altLang="zh-CN" sz="24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r>
              <a:rPr lang="zh-CN" altLang="en-US" sz="24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缺失、特殊预取指令等）</a:t>
            </a: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3B42F3D6-4E7C-46A1-ADAD-F0236C9EAA36}"/>
              </a:ext>
            </a:extLst>
          </p:cNvPr>
          <p:cNvSpPr/>
          <p:nvPr/>
        </p:nvSpPr>
        <p:spPr>
          <a:xfrm>
            <a:off x="1058224" y="5098972"/>
            <a:ext cx="1023201" cy="1461717"/>
          </a:xfrm>
          <a:custGeom>
            <a:avLst/>
            <a:gdLst>
              <a:gd name="connsiteX0" fmla="*/ 0 w 1461717"/>
              <a:gd name="connsiteY0" fmla="*/ 0 h 1023201"/>
              <a:gd name="connsiteX1" fmla="*/ 950117 w 1461717"/>
              <a:gd name="connsiteY1" fmla="*/ 0 h 1023201"/>
              <a:gd name="connsiteX2" fmla="*/ 1461717 w 1461717"/>
              <a:gd name="connsiteY2" fmla="*/ 511601 h 1023201"/>
              <a:gd name="connsiteX3" fmla="*/ 950117 w 1461717"/>
              <a:gd name="connsiteY3" fmla="*/ 1023201 h 1023201"/>
              <a:gd name="connsiteX4" fmla="*/ 0 w 1461717"/>
              <a:gd name="connsiteY4" fmla="*/ 1023201 h 1023201"/>
              <a:gd name="connsiteX5" fmla="*/ 511601 w 1461717"/>
              <a:gd name="connsiteY5" fmla="*/ 511601 h 1023201"/>
              <a:gd name="connsiteX6" fmla="*/ 0 w 1461717"/>
              <a:gd name="connsiteY6" fmla="*/ 0 h 1023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717" h="1023201">
                <a:moveTo>
                  <a:pt x="1461717" y="0"/>
                </a:moveTo>
                <a:lnTo>
                  <a:pt x="1461717" y="665081"/>
                </a:lnTo>
                <a:lnTo>
                  <a:pt x="730858" y="1023201"/>
                </a:lnTo>
                <a:lnTo>
                  <a:pt x="0" y="665081"/>
                </a:lnTo>
                <a:lnTo>
                  <a:pt x="0" y="0"/>
                </a:lnTo>
                <a:lnTo>
                  <a:pt x="730858" y="358120"/>
                </a:lnTo>
                <a:lnTo>
                  <a:pt x="1461717" y="0"/>
                </a:lnTo>
                <a:close/>
              </a:path>
            </a:pathLst>
          </a:custGeom>
          <a:scene3d>
            <a:camera prst="orthographicFront"/>
            <a:lightRig rig="chilly" dir="t"/>
          </a:scene3d>
          <a:sp3d prstMaterial="translucentPowder">
            <a:bevelT w="127000" h="25400" prst="softRound"/>
          </a:sp3d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241" tIns="526841" rIns="15239" bIns="526840" numCol="1" spcCol="1270" anchor="ctr" anchorCtr="0">
            <a:noAutofit/>
          </a:bodyPr>
          <a:lstStyle/>
          <a:p>
            <a:pPr marL="0" lvl="0" indent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zh-CN" sz="2400" kern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endParaRPr lang="zh-CN" alt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EE219B80-4AA5-4142-BEB0-C52E0060AC78}"/>
              </a:ext>
            </a:extLst>
          </p:cNvPr>
          <p:cNvSpPr/>
          <p:nvPr/>
        </p:nvSpPr>
        <p:spPr>
          <a:xfrm>
            <a:off x="2081424" y="5098974"/>
            <a:ext cx="9081380" cy="950117"/>
          </a:xfrm>
          <a:custGeom>
            <a:avLst/>
            <a:gdLst>
              <a:gd name="connsiteX0" fmla="*/ 158356 w 950116"/>
              <a:gd name="connsiteY0" fmla="*/ 0 h 9081380"/>
              <a:gd name="connsiteX1" fmla="*/ 791760 w 950116"/>
              <a:gd name="connsiteY1" fmla="*/ 0 h 9081380"/>
              <a:gd name="connsiteX2" fmla="*/ 950116 w 950116"/>
              <a:gd name="connsiteY2" fmla="*/ 158356 h 9081380"/>
              <a:gd name="connsiteX3" fmla="*/ 950116 w 950116"/>
              <a:gd name="connsiteY3" fmla="*/ 9081380 h 9081380"/>
              <a:gd name="connsiteX4" fmla="*/ 950116 w 950116"/>
              <a:gd name="connsiteY4" fmla="*/ 9081380 h 9081380"/>
              <a:gd name="connsiteX5" fmla="*/ 0 w 950116"/>
              <a:gd name="connsiteY5" fmla="*/ 9081380 h 9081380"/>
              <a:gd name="connsiteX6" fmla="*/ 0 w 950116"/>
              <a:gd name="connsiteY6" fmla="*/ 9081380 h 9081380"/>
              <a:gd name="connsiteX7" fmla="*/ 0 w 950116"/>
              <a:gd name="connsiteY7" fmla="*/ 158356 h 9081380"/>
              <a:gd name="connsiteX8" fmla="*/ 158356 w 950116"/>
              <a:gd name="connsiteY8" fmla="*/ 0 h 9081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0116" h="9081380">
                <a:moveTo>
                  <a:pt x="950116" y="1513598"/>
                </a:moveTo>
                <a:lnTo>
                  <a:pt x="950116" y="7567782"/>
                </a:lnTo>
                <a:cubicBezTo>
                  <a:pt x="950116" y="8403720"/>
                  <a:pt x="942698" y="9081375"/>
                  <a:pt x="933548" y="9081375"/>
                </a:cubicBezTo>
                <a:lnTo>
                  <a:pt x="0" y="9081375"/>
                </a:lnTo>
                <a:lnTo>
                  <a:pt x="0" y="9081375"/>
                </a:lnTo>
                <a:lnTo>
                  <a:pt x="0" y="5"/>
                </a:lnTo>
                <a:lnTo>
                  <a:pt x="0" y="5"/>
                </a:lnTo>
                <a:lnTo>
                  <a:pt x="933548" y="5"/>
                </a:lnTo>
                <a:cubicBezTo>
                  <a:pt x="942698" y="5"/>
                  <a:pt x="950116" y="677660"/>
                  <a:pt x="950116" y="1513598"/>
                </a:cubicBezTo>
                <a:close/>
              </a:path>
            </a:pathLst>
          </a:custGeom>
          <a:scene3d>
            <a:camera prst="orthographicFront"/>
            <a:lightRig rig="chilly" dir="t"/>
          </a:scene3d>
          <a:sp3d prstMaterial="dkEdge">
            <a:bevelT w="25400" h="6350" prst="softRound"/>
            <a:bevelB w="0" h="0" prst="convex"/>
          </a:sp3d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70689" tIns="61620" rIns="61620" bIns="61623" numCol="1" spcCol="1270" anchor="ctr" anchorCtr="0">
            <a:noAutofit/>
          </a:bodyPr>
          <a:lstStyle/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zh-CN" altLang="en-US" sz="2400" kern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存放在</a:t>
            </a:r>
            <a:r>
              <a:rPr lang="en-US" altLang="zh-CN" sz="2400" kern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400" kern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</a:t>
            </a:r>
          </a:p>
          <a:p>
            <a:pPr marL="228600" lvl="1" indent="-228600" algn="l" defTabSz="10668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"/>
            </a:pPr>
            <a:r>
              <a:rPr lang="zh-CN" altLang="en-US" sz="2400" kern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存放在专门的预取缓存（</a:t>
            </a:r>
            <a:r>
              <a:rPr lang="en-US" altLang="zh-CN" sz="2400" kern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prefetch buffers</a:t>
            </a:r>
            <a:r>
              <a:rPr lang="zh-CN" altLang="en-US" sz="2400" kern="1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）中</a:t>
            </a:r>
          </a:p>
        </p:txBody>
      </p:sp>
    </p:spTree>
    <p:extLst>
      <p:ext uri="{BB962C8B-B14F-4D97-AF65-F5344CB8AC3E}">
        <p14:creationId xmlns:p14="http://schemas.microsoft.com/office/powerpoint/2010/main" val="74893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1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3192476" cy="752566"/>
            <a:chOff x="635243" y="278221"/>
            <a:chExt cx="3192476" cy="752565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723009"/>
              <a:ext cx="31924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Hardware prefetching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1620957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硬件预取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F3B510E3-863C-4E32-9C18-77DD5389012D}"/>
              </a:ext>
            </a:extLst>
          </p:cNvPr>
          <p:cNvSpPr txBox="1"/>
          <p:nvPr/>
        </p:nvSpPr>
        <p:spPr>
          <a:xfrm>
            <a:off x="1068122" y="1284580"/>
            <a:ext cx="10069830" cy="4839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基本实现思路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位于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旁的自动硬件预取器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预测哪些主存块在将来会被访问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提前预取这些将来会被访问的主存块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endParaRPr lang="zh-CN" altLang="en-US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顺序预取器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，简称为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OBL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one-block lookahead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访问缺失时，除了读取缺失块，还预取与其相邻的下一块（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prefetch on miss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对于具有顺序性的数据流（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streams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）具有很好的预取效果，比如指令流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优势：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充分利用了两次缺失间的空闲存储带宽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缺陷：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不能很好满足时效性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35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3192476" cy="752566"/>
            <a:chOff x="635243" y="278221"/>
            <a:chExt cx="3192476" cy="752565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723009"/>
              <a:ext cx="31924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Hardware prefetching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1620957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硬件预取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F3B510E3-863C-4E32-9C18-77DD5389012D}"/>
              </a:ext>
            </a:extLst>
          </p:cNvPr>
          <p:cNvSpPr txBox="1"/>
          <p:nvPr/>
        </p:nvSpPr>
        <p:spPr>
          <a:xfrm>
            <a:off x="1068122" y="1284580"/>
            <a:ext cx="10069830" cy="1976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步幅预取器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stride prefetchers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观察数据访问的步幅规律，从而确定预取的主存块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例如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stride = n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，则说明访问步幅为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 blocks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，预取第“</a:t>
            </a:r>
            <a:r>
              <a:rPr lang="en-US" altLang="zh-CN" sz="20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block+n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”块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顺序预取器是步幅为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stride = 1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）的预取器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D7523E1-12CD-4371-97D0-3AD4AC191E01}"/>
              </a:ext>
            </a:extLst>
          </p:cNvPr>
          <p:cNvSpPr txBox="1"/>
          <p:nvPr/>
        </p:nvSpPr>
        <p:spPr>
          <a:xfrm>
            <a:off x="1197487" y="4037610"/>
            <a:ext cx="4217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 (i = 1; i &lt; MAX; i += 8)</a:t>
            </a:r>
          </a:p>
          <a:p>
            <a:r>
              <a:rPr lang="nn-NO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a[i] = b[i];</a:t>
            </a:r>
          </a:p>
        </p:txBody>
      </p:sp>
      <p:graphicFrame>
        <p:nvGraphicFramePr>
          <p:cNvPr id="8" name="Group 158">
            <a:extLst>
              <a:ext uri="{FF2B5EF4-FFF2-40B4-BE49-F238E27FC236}">
                <a16:creationId xmlns:a16="http://schemas.microsoft.com/office/drawing/2014/main" id="{BD1233D5-130F-468A-854E-B59B48A632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031396"/>
              </p:ext>
            </p:extLst>
          </p:nvPr>
        </p:nvGraphicFramePr>
        <p:xfrm>
          <a:off x="6187044" y="3880227"/>
          <a:ext cx="4605589" cy="1976760"/>
        </p:xfrm>
        <a:graphic>
          <a:graphicData uri="http://schemas.openxmlformats.org/drawingml/2006/table">
            <a:tbl>
              <a:tblPr/>
              <a:tblGrid>
                <a:gridCol w="11513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5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35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35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35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4190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block X</a:t>
                      </a:r>
                    </a:p>
                  </a:txBody>
                  <a:tcPr marL="45720" marR="45720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b[0]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b[1]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b[2]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b[3]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190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X+1</a:t>
                      </a:r>
                    </a:p>
                  </a:txBody>
                  <a:tcPr marL="45720" marR="45720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b[4]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b[5]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b[6]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b[7]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190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X+2</a:t>
                      </a:r>
                    </a:p>
                  </a:txBody>
                  <a:tcPr marL="45720" marR="45720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b[8]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b[9]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b[10]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b[11]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190">
                <a:tc>
                  <a:txBody>
                    <a:bodyPr/>
                    <a:lstStyle/>
                    <a:p>
                      <a:pPr marL="0" marR="0" lvl="0" indent="0" algn="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X+3</a:t>
                      </a:r>
                      <a:endParaRPr kumimoji="0" 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5720" marR="45720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b[12]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b[13]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b[14]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9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ZapfDingbats" pitchFamily="82" charset="2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b[15]</a:t>
                      </a:r>
                    </a:p>
                  </a:txBody>
                  <a:tcPr marL="45720" marR="4572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AutoShape 159">
            <a:extLst>
              <a:ext uri="{FF2B5EF4-FFF2-40B4-BE49-F238E27FC236}">
                <a16:creationId xmlns:a16="http://schemas.microsoft.com/office/drawing/2014/main" id="{9804851F-9F72-4ED9-86C7-D437136EFD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7743" y="4001984"/>
            <a:ext cx="423059" cy="1330037"/>
          </a:xfrm>
          <a:prstGeom prst="curvedRightArrow">
            <a:avLst>
              <a:gd name="adj1" fmla="val 53333"/>
              <a:gd name="adj2" fmla="val 106667"/>
              <a:gd name="adj3" fmla="val 33333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  <p:sp>
        <p:nvSpPr>
          <p:cNvPr id="11" name="AutoShape 159">
            <a:extLst>
              <a:ext uri="{FF2B5EF4-FFF2-40B4-BE49-F238E27FC236}">
                <a16:creationId xmlns:a16="http://schemas.microsoft.com/office/drawing/2014/main" id="{1AB256EA-C377-4FF0-8E5A-ED69D3B86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2346" y="4929486"/>
            <a:ext cx="423059" cy="1330037"/>
          </a:xfrm>
          <a:prstGeom prst="curvedRightArrow">
            <a:avLst>
              <a:gd name="adj1" fmla="val 53333"/>
              <a:gd name="adj2" fmla="val 106667"/>
              <a:gd name="adj3" fmla="val 33333"/>
            </a:avLst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999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4" y="278225"/>
            <a:ext cx="4506771" cy="752566"/>
            <a:chOff x="635242" y="278221"/>
            <a:chExt cx="4506771" cy="752565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2" y="723009"/>
              <a:ext cx="450677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Reference Prediction Table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（</a:t>
              </a:r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RPT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）</a:t>
              </a:r>
              <a:endParaRPr lang="en-US" altLang="zh-CN" sz="1400" spc="151" dirty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3329758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引用预测表（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RPT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）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4D2A6055-24FF-405A-AF3A-2EE979349B7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0238" y="1579418"/>
            <a:ext cx="5921702" cy="437743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69FB0E3-E32E-46AD-B77A-014F753512C4}"/>
              </a:ext>
            </a:extLst>
          </p:cNvPr>
          <p:cNvSpPr txBox="1"/>
          <p:nvPr/>
        </p:nvSpPr>
        <p:spPr>
          <a:xfrm>
            <a:off x="6357255" y="1431489"/>
            <a:ext cx="5494319" cy="4469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每个表项对应一条访存指令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en-US" altLang="zh-CN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Tag</a:t>
            </a:r>
            <a:r>
              <a:rPr lang="zh-CN" altLang="en-US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用于检索表项（通过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PC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检索）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en-US" altLang="zh-CN" b="1" dirty="0" err="1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Op.address</a:t>
            </a:r>
            <a:r>
              <a:rPr lang="zh-CN" altLang="en-US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记录上次访存地址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en-US" altLang="zh-CN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Stride</a:t>
            </a:r>
            <a:r>
              <a:rPr lang="zh-CN" altLang="en-US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前两次访存之间的步幅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742950" lvl="1" indent="-28575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en-US" altLang="zh-CN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St.</a:t>
            </a:r>
            <a:r>
              <a:rPr lang="zh-CN" altLang="en-US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预测状态机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每个表项记录了某条访存指令的访存规律，以此决定是否进行预取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RPT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缺失，则在某表项中记录访存地址，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Stride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设置为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St.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设置为</a:t>
            </a: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initial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状态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如果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RPT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命中，根据访存地址更新相应字段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85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4" y="278225"/>
            <a:ext cx="4506771" cy="752566"/>
            <a:chOff x="635242" y="278221"/>
            <a:chExt cx="4506771" cy="752565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2" y="723009"/>
              <a:ext cx="450677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Reference Prediction Table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（</a:t>
              </a:r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RPT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）</a:t>
              </a:r>
              <a:endParaRPr lang="en-US" altLang="zh-CN" sz="1400" spc="151" dirty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3329758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引用预测表（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RPT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）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369FB0E3-E32E-46AD-B77A-014F753512C4}"/>
              </a:ext>
            </a:extLst>
          </p:cNvPr>
          <p:cNvSpPr txBox="1"/>
          <p:nvPr/>
        </p:nvSpPr>
        <p:spPr>
          <a:xfrm>
            <a:off x="4655127" y="1158356"/>
            <a:ext cx="7196447" cy="5537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000" b="1" dirty="0" err="1">
                <a:solidFill>
                  <a:srgbClr val="FF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：自动跳转到下一个状态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，更新剩余三个字段。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FF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：如果当前访存的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stride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等于表项中的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stride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，则说明检测出流访问模式，</a:t>
            </a:r>
            <a:r>
              <a:rPr lang="zh-CN" altLang="en-US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状态变为</a:t>
            </a:r>
            <a:r>
              <a:rPr lang="en-US" altLang="zh-CN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，并</a:t>
            </a:r>
            <a:r>
              <a:rPr lang="zh-CN" altLang="en-US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启动预取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，预取地址等于“</a:t>
            </a:r>
            <a:r>
              <a:rPr lang="zh-CN" altLang="en-US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当前访存地址</a:t>
            </a:r>
            <a:r>
              <a:rPr lang="en-US" altLang="zh-CN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+stride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”（均为块地址），此外，还需判断预取的块是否已经在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中，如果是，则忽略预取；否则，说明没有检测出流访问模式，</a:t>
            </a:r>
            <a:r>
              <a:rPr lang="zh-CN" altLang="en-US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状态变为</a:t>
            </a:r>
            <a:r>
              <a:rPr lang="en-US" altLang="zh-CN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不进行预取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。在该状态还需要同时更新</a:t>
            </a:r>
            <a:r>
              <a:rPr lang="en-US" altLang="zh-CN" sz="2000" b="1" dirty="0" err="1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op.address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stride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字段。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FF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：如果访存的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stride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仍然等于表项中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stride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继续对</a:t>
            </a:r>
            <a:r>
              <a:rPr lang="en-US" altLang="zh-CN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中缺失的块进行预取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，只需更新</a:t>
            </a:r>
            <a:r>
              <a:rPr lang="en-US" altLang="zh-CN" sz="18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op.address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状态保持不变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；否则，说明流访问模式已结束，</a:t>
            </a:r>
            <a:r>
              <a:rPr lang="zh-CN" altLang="en-US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状态复位为</a:t>
            </a:r>
            <a:r>
              <a:rPr lang="en-US" altLang="zh-CN" sz="2000" b="1" dirty="0" err="1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en-US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</a:t>
            </a:r>
            <a:r>
              <a:rPr lang="en-US" altLang="zh-CN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stride</a:t>
            </a:r>
            <a:r>
              <a:rPr lang="zh-CN" altLang="en-US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字段置为</a:t>
            </a:r>
            <a:r>
              <a:rPr lang="en-US" altLang="zh-CN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1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FF0066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：该状态</a:t>
            </a:r>
            <a:r>
              <a:rPr lang="zh-CN" altLang="en-US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不触发预取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，但仍对每次访存计算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stride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。如果和表项中的</a:t>
            </a:r>
            <a:r>
              <a:rPr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stride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相等，则</a:t>
            </a:r>
            <a:r>
              <a:rPr lang="zh-CN" altLang="en-US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跳转至状态</a:t>
            </a:r>
            <a:r>
              <a:rPr lang="en-US" altLang="zh-CN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</a:t>
            </a:r>
            <a:r>
              <a:rPr lang="zh-CN" altLang="en-US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，说明一个新的流访问被检测到。</a:t>
            </a:r>
            <a:endParaRPr lang="en-US" altLang="zh-CN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DEE6574-41C2-4213-93BE-F1775E0DE10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1267" y="1276601"/>
            <a:ext cx="3571859" cy="286704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48EDCC6-7835-450C-98EA-FE8F2F8D7A60}"/>
              </a:ext>
            </a:extLst>
          </p:cNvPr>
          <p:cNvSpPr txBox="1"/>
          <p:nvPr/>
        </p:nvSpPr>
        <p:spPr>
          <a:xfrm>
            <a:off x="457006" y="4619506"/>
            <a:ext cx="22563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u="sng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nitial</a:t>
            </a:r>
          </a:p>
          <a:p>
            <a:r>
              <a:rPr lang="en-US" altLang="zh-CN" sz="2400" b="1" u="sng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ransient</a:t>
            </a:r>
          </a:p>
          <a:p>
            <a:r>
              <a:rPr lang="en-US" altLang="zh-CN" sz="2400" b="1" u="sng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teady</a:t>
            </a:r>
          </a:p>
          <a:p>
            <a:r>
              <a:rPr lang="en-US" altLang="zh-CN" sz="2400" b="1" u="sng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o-prediction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439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6418698" cy="752566"/>
            <a:chOff x="635243" y="278221"/>
            <a:chExt cx="6418698" cy="752565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723009"/>
              <a:ext cx="641869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Software Prefetching——Compiler Directed Prefetching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4493538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软件预取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——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编译制导预取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F3B510E3-863C-4E32-9C18-77DD5389012D}"/>
              </a:ext>
            </a:extLst>
          </p:cNvPr>
          <p:cNvSpPr txBox="1"/>
          <p:nvPr/>
        </p:nvSpPr>
        <p:spPr>
          <a:xfrm>
            <a:off x="1068122" y="1992502"/>
            <a:ext cx="10069830" cy="2796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编译器评估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预测哪些访存请求将发生缺失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zh-CN" altLang="en-US" sz="24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恰当的位置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插入“预取指令”来避免访存缺失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预取不会减少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缺失代价，只是将缺失前移，利用计算隐藏代价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631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6418698" cy="752566"/>
            <a:chOff x="635243" y="278221"/>
            <a:chExt cx="6418698" cy="752565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723009"/>
              <a:ext cx="641869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Software Prefetching——Compiler Directed Prefetching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4493538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软件预取</a:t>
              </a:r>
              <a:r>
                <a:rPr lang="en-US" altLang="zh-CN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——</a:t>
              </a:r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编译制导预取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7" name="Rectangle 4">
            <a:extLst>
              <a:ext uri="{FF2B5EF4-FFF2-40B4-BE49-F238E27FC236}">
                <a16:creationId xmlns:a16="http://schemas.microsoft.com/office/drawing/2014/main" id="{C665B5A5-4030-4D8E-B11C-DEF348519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8122" y="1754746"/>
            <a:ext cx="2599109" cy="923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(j = 0; j &lt; 100; </a:t>
            </a:r>
            <a:r>
              <a:rPr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j++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for (</a:t>
            </a:r>
            <a:r>
              <a:rPr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0; </a:t>
            </a:r>
            <a:r>
              <a:rPr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 100; </a:t>
            </a:r>
            <a:r>
              <a:rPr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++)</a:t>
            </a:r>
          </a:p>
          <a:p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x[</a:t>
            </a:r>
            <a:r>
              <a:rPr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][j] =</a:t>
            </a:r>
            <a:r>
              <a:rPr lang="en-US" alt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x[</a:t>
            </a:r>
            <a:r>
              <a:rPr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][j];</a:t>
            </a:r>
            <a:r>
              <a:rPr lang="en-US" alt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5">
            <a:extLst>
              <a:ext uri="{FF2B5EF4-FFF2-40B4-BE49-F238E27FC236}">
                <a16:creationId xmlns:a16="http://schemas.microsoft.com/office/drawing/2014/main" id="{3D5D070B-9BDD-49C5-9B34-67DABA37D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0769" y="2062337"/>
            <a:ext cx="596900" cy="368300"/>
          </a:xfrm>
          <a:prstGeom prst="rightArrow">
            <a:avLst>
              <a:gd name="adj1" fmla="val 50000"/>
              <a:gd name="adj2" fmla="val 81042"/>
            </a:avLst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en-US" altLang="en-US" dirty="0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D68EACCB-BBD4-40A3-9645-80860D5B46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1208" y="1276154"/>
            <a:ext cx="2889583" cy="2308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(j = 0; j &lt; 100; </a:t>
            </a:r>
            <a:r>
              <a:rPr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j++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prefetch(x[0][j]); </a:t>
            </a:r>
          </a:p>
          <a:p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…</a:t>
            </a:r>
          </a:p>
          <a:p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prefetch(x[k-1][j]);</a:t>
            </a:r>
          </a:p>
          <a:p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for (</a:t>
            </a:r>
            <a:r>
              <a:rPr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0; </a:t>
            </a:r>
            <a:r>
              <a:rPr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 100; </a:t>
            </a:r>
            <a:r>
              <a:rPr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++) {</a:t>
            </a:r>
          </a:p>
          <a:p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prefetch(x[</a:t>
            </a:r>
            <a:r>
              <a:rPr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i+</a:t>
            </a:r>
            <a:r>
              <a:rPr lang="en-US" altLang="en-US" sz="18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][j]);</a:t>
            </a:r>
          </a:p>
          <a:p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x[</a:t>
            </a:r>
            <a:r>
              <a:rPr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][j] =</a:t>
            </a:r>
            <a:r>
              <a:rPr lang="en-US" alt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* x[</a:t>
            </a:r>
            <a:r>
              <a:rPr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][j];</a:t>
            </a:r>
            <a:endParaRPr lang="en-US" altLang="en-US" sz="1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3A4B685-3945-40CE-99B8-34065CB08438}"/>
              </a:ext>
            </a:extLst>
          </p:cNvPr>
          <p:cNvSpPr txBox="1"/>
          <p:nvPr/>
        </p:nvSpPr>
        <p:spPr>
          <a:xfrm>
            <a:off x="7734330" y="1198390"/>
            <a:ext cx="3966057" cy="1422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000" i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取决于两个因素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缺失代价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内部循环运行时间（命中）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5" name="Line 50">
            <a:extLst>
              <a:ext uri="{FF2B5EF4-FFF2-40B4-BE49-F238E27FC236}">
                <a16:creationId xmlns:a16="http://schemas.microsoft.com/office/drawing/2014/main" id="{B15368E2-5503-4447-B741-AA86EC0DB923}"/>
              </a:ext>
            </a:extLst>
          </p:cNvPr>
          <p:cNvSpPr>
            <a:spLocks noChangeShapeType="1"/>
          </p:cNvSpPr>
          <p:nvPr/>
        </p:nvSpPr>
        <p:spPr bwMode="auto">
          <a:xfrm>
            <a:off x="1452718" y="5582262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" name="Text Box 51">
            <a:extLst>
              <a:ext uri="{FF2B5EF4-FFF2-40B4-BE49-F238E27FC236}">
                <a16:creationId xmlns:a16="http://schemas.microsoft.com/office/drawing/2014/main" id="{02315151-788B-40A7-94F4-1F6C73CFF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348" y="5658461"/>
            <a:ext cx="20574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内部循环执行一次的时间，假设内部循环访存命中</a:t>
            </a:r>
            <a:endParaRPr lang="en-US" altLang="en-US" sz="18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7039D75-7A5A-436C-98AB-E5DD1CBAB1D2}"/>
              </a:ext>
            </a:extLst>
          </p:cNvPr>
          <p:cNvGrpSpPr/>
          <p:nvPr/>
        </p:nvGrpSpPr>
        <p:grpSpPr>
          <a:xfrm>
            <a:off x="2976718" y="5582262"/>
            <a:ext cx="4191000" cy="536481"/>
            <a:chOff x="2976718" y="5582262"/>
            <a:chExt cx="4191000" cy="536481"/>
          </a:xfrm>
        </p:grpSpPr>
        <p:sp>
          <p:nvSpPr>
            <p:cNvPr id="61" name="Line 57">
              <a:extLst>
                <a:ext uri="{FF2B5EF4-FFF2-40B4-BE49-F238E27FC236}">
                  <a16:creationId xmlns:a16="http://schemas.microsoft.com/office/drawing/2014/main" id="{423D0F17-161E-4E24-A8A0-728BC9D556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6718" y="5582262"/>
              <a:ext cx="41910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Text Box 58">
              <a:extLst>
                <a:ext uri="{FF2B5EF4-FFF2-40B4-BE49-F238E27FC236}">
                  <a16:creationId xmlns:a16="http://schemas.microsoft.com/office/drawing/2014/main" id="{2CFD93AF-1D1B-4CCC-9B45-1782C2487B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3572" y="5749411"/>
              <a:ext cx="110799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zh-CN" altLang="en-US" sz="1800" dirty="0"/>
                <a:t>缺失代价</a:t>
              </a:r>
              <a:endParaRPr lang="en-US" altLang="en-US" sz="1800" dirty="0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4FA7B800-A02D-4D21-A5B4-9DA3472B4ED4}"/>
              </a:ext>
            </a:extLst>
          </p:cNvPr>
          <p:cNvGrpSpPr/>
          <p:nvPr/>
        </p:nvGrpSpPr>
        <p:grpSpPr>
          <a:xfrm>
            <a:off x="919318" y="4972662"/>
            <a:ext cx="7974013" cy="457200"/>
            <a:chOff x="919318" y="4972662"/>
            <a:chExt cx="7974013" cy="457200"/>
          </a:xfrm>
        </p:grpSpPr>
        <p:sp>
          <p:nvSpPr>
            <p:cNvPr id="12" name="Line 9">
              <a:extLst>
                <a:ext uri="{FF2B5EF4-FFF2-40B4-BE49-F238E27FC236}">
                  <a16:creationId xmlns:a16="http://schemas.microsoft.com/office/drawing/2014/main" id="{F3EBE726-CE0A-44B5-93EC-8B5543AEFC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2718" y="5277462"/>
              <a:ext cx="3810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Line 10">
              <a:extLst>
                <a:ext uri="{FF2B5EF4-FFF2-40B4-BE49-F238E27FC236}">
                  <a16:creationId xmlns:a16="http://schemas.microsoft.com/office/drawing/2014/main" id="{DE4F6AEB-18D7-4AEE-AA60-99A5697E6A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2718" y="5125062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Line 11">
              <a:extLst>
                <a:ext uri="{FF2B5EF4-FFF2-40B4-BE49-F238E27FC236}">
                  <a16:creationId xmlns:a16="http://schemas.microsoft.com/office/drawing/2014/main" id="{8F4EDA10-6BE0-449C-8CE1-D3733A1E0D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3718" y="5125062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Line 12">
              <a:extLst>
                <a:ext uri="{FF2B5EF4-FFF2-40B4-BE49-F238E27FC236}">
                  <a16:creationId xmlns:a16="http://schemas.microsoft.com/office/drawing/2014/main" id="{FE04925A-1295-43CC-8B83-EBDA45293E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3718" y="5277462"/>
              <a:ext cx="3810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Line 13">
              <a:extLst>
                <a:ext uri="{FF2B5EF4-FFF2-40B4-BE49-F238E27FC236}">
                  <a16:creationId xmlns:a16="http://schemas.microsoft.com/office/drawing/2014/main" id="{583C31A3-2A54-403C-BAE7-54860AF73B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4718" y="5125062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14">
              <a:extLst>
                <a:ext uri="{FF2B5EF4-FFF2-40B4-BE49-F238E27FC236}">
                  <a16:creationId xmlns:a16="http://schemas.microsoft.com/office/drawing/2014/main" id="{A46F2507-C2EE-4B4E-8757-97046D3663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4718" y="5277462"/>
              <a:ext cx="3810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Line 15">
              <a:extLst>
                <a:ext uri="{FF2B5EF4-FFF2-40B4-BE49-F238E27FC236}">
                  <a16:creationId xmlns:a16="http://schemas.microsoft.com/office/drawing/2014/main" id="{76795700-F88A-46F5-A37F-49E07724D8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5718" y="5125062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Line 16">
              <a:extLst>
                <a:ext uri="{FF2B5EF4-FFF2-40B4-BE49-F238E27FC236}">
                  <a16:creationId xmlns:a16="http://schemas.microsoft.com/office/drawing/2014/main" id="{0D4AAE84-5E92-478B-BA85-AE452131A9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5718" y="5277462"/>
              <a:ext cx="3810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Line 17">
              <a:extLst>
                <a:ext uri="{FF2B5EF4-FFF2-40B4-BE49-F238E27FC236}">
                  <a16:creationId xmlns:a16="http://schemas.microsoft.com/office/drawing/2014/main" id="{7600CD0E-344C-4D2F-B3CA-221B490B89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6718" y="5125062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Line 18">
              <a:extLst>
                <a:ext uri="{FF2B5EF4-FFF2-40B4-BE49-F238E27FC236}">
                  <a16:creationId xmlns:a16="http://schemas.microsoft.com/office/drawing/2014/main" id="{9E9B326F-5058-4031-8F8D-901DDDAAAF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6718" y="5277462"/>
              <a:ext cx="3810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Line 19">
              <a:extLst>
                <a:ext uri="{FF2B5EF4-FFF2-40B4-BE49-F238E27FC236}">
                  <a16:creationId xmlns:a16="http://schemas.microsoft.com/office/drawing/2014/main" id="{A05CC387-635E-45A7-AC78-99338C0BAA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7718" y="5125062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Line 20">
              <a:extLst>
                <a:ext uri="{FF2B5EF4-FFF2-40B4-BE49-F238E27FC236}">
                  <a16:creationId xmlns:a16="http://schemas.microsoft.com/office/drawing/2014/main" id="{DEE70B4B-FD7C-4F48-B90C-E330002E2B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57718" y="5277462"/>
              <a:ext cx="3810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Line 21">
              <a:extLst>
                <a:ext uri="{FF2B5EF4-FFF2-40B4-BE49-F238E27FC236}">
                  <a16:creationId xmlns:a16="http://schemas.microsoft.com/office/drawing/2014/main" id="{679B4EB9-23A4-48E6-897C-0624EF0D9D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8718" y="5125062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Line 24">
              <a:extLst>
                <a:ext uri="{FF2B5EF4-FFF2-40B4-BE49-F238E27FC236}">
                  <a16:creationId xmlns:a16="http://schemas.microsoft.com/office/drawing/2014/main" id="{1513C0FE-2D55-4E6E-AAF8-046C58DC29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8718" y="5277462"/>
              <a:ext cx="3810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Line 25">
              <a:extLst>
                <a:ext uri="{FF2B5EF4-FFF2-40B4-BE49-F238E27FC236}">
                  <a16:creationId xmlns:a16="http://schemas.microsoft.com/office/drawing/2014/main" id="{90AF7279-6B05-4FCE-9F60-7622F6D43A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9718" y="5125062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Line 26">
              <a:extLst>
                <a:ext uri="{FF2B5EF4-FFF2-40B4-BE49-F238E27FC236}">
                  <a16:creationId xmlns:a16="http://schemas.microsoft.com/office/drawing/2014/main" id="{EE9C4F15-BD40-46B2-897F-0D5EC8B333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9718" y="5277462"/>
              <a:ext cx="3810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Line 27">
              <a:extLst>
                <a:ext uri="{FF2B5EF4-FFF2-40B4-BE49-F238E27FC236}">
                  <a16:creationId xmlns:a16="http://schemas.microsoft.com/office/drawing/2014/main" id="{F3AC4B5A-6990-4673-8DA7-784E554922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00718" y="5125062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Line 28">
              <a:extLst>
                <a:ext uri="{FF2B5EF4-FFF2-40B4-BE49-F238E27FC236}">
                  <a16:creationId xmlns:a16="http://schemas.microsoft.com/office/drawing/2014/main" id="{3EC77E68-7878-456F-9B04-E7DD6048F9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00718" y="5277462"/>
              <a:ext cx="3810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Line 29">
              <a:extLst>
                <a:ext uri="{FF2B5EF4-FFF2-40B4-BE49-F238E27FC236}">
                  <a16:creationId xmlns:a16="http://schemas.microsoft.com/office/drawing/2014/main" id="{E02F8C01-C6E3-4BBC-9F85-25E651585F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81718" y="5125062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Line 30">
              <a:extLst>
                <a:ext uri="{FF2B5EF4-FFF2-40B4-BE49-F238E27FC236}">
                  <a16:creationId xmlns:a16="http://schemas.microsoft.com/office/drawing/2014/main" id="{435811B8-B2DB-4B1E-A131-A2A3BDA2E1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81718" y="5277462"/>
              <a:ext cx="3810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Line 31">
              <a:extLst>
                <a:ext uri="{FF2B5EF4-FFF2-40B4-BE49-F238E27FC236}">
                  <a16:creationId xmlns:a16="http://schemas.microsoft.com/office/drawing/2014/main" id="{3C652947-05C3-402E-97CF-D723253FA7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2718" y="5125062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Line 32">
              <a:extLst>
                <a:ext uri="{FF2B5EF4-FFF2-40B4-BE49-F238E27FC236}">
                  <a16:creationId xmlns:a16="http://schemas.microsoft.com/office/drawing/2014/main" id="{EAB3551F-CBC5-4068-BC61-92A5FC2499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62718" y="5277462"/>
              <a:ext cx="3810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Line 33">
              <a:extLst>
                <a:ext uri="{FF2B5EF4-FFF2-40B4-BE49-F238E27FC236}">
                  <a16:creationId xmlns:a16="http://schemas.microsoft.com/office/drawing/2014/main" id="{3919AFF1-9EEF-437F-B0D1-9DDF6E075F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43718" y="5125062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Line 34">
              <a:extLst>
                <a:ext uri="{FF2B5EF4-FFF2-40B4-BE49-F238E27FC236}">
                  <a16:creationId xmlns:a16="http://schemas.microsoft.com/office/drawing/2014/main" id="{9DF1AF87-1C4D-44D5-B834-F0D49569C4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43718" y="5277462"/>
              <a:ext cx="3810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Line 35">
              <a:extLst>
                <a:ext uri="{FF2B5EF4-FFF2-40B4-BE49-F238E27FC236}">
                  <a16:creationId xmlns:a16="http://schemas.microsoft.com/office/drawing/2014/main" id="{21DA6C9C-7D56-48B8-B3AE-20AD5E033E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24718" y="5125062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Line 36">
              <a:extLst>
                <a:ext uri="{FF2B5EF4-FFF2-40B4-BE49-F238E27FC236}">
                  <a16:creationId xmlns:a16="http://schemas.microsoft.com/office/drawing/2014/main" id="{87806A82-D57E-4BFF-AA19-3604EF9460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24718" y="5277462"/>
              <a:ext cx="3810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Line 37">
              <a:extLst>
                <a:ext uri="{FF2B5EF4-FFF2-40B4-BE49-F238E27FC236}">
                  <a16:creationId xmlns:a16="http://schemas.microsoft.com/office/drawing/2014/main" id="{1F690DDE-536B-4918-B1EC-1F769DD885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5718" y="5125062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Line 38">
              <a:extLst>
                <a:ext uri="{FF2B5EF4-FFF2-40B4-BE49-F238E27FC236}">
                  <a16:creationId xmlns:a16="http://schemas.microsoft.com/office/drawing/2014/main" id="{81928E41-F381-4D15-A260-B5D3E322F1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05718" y="5277462"/>
              <a:ext cx="3810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" name="Line 39">
              <a:extLst>
                <a:ext uri="{FF2B5EF4-FFF2-40B4-BE49-F238E27FC236}">
                  <a16:creationId xmlns:a16="http://schemas.microsoft.com/office/drawing/2014/main" id="{54496E8F-34E5-4653-AF2D-F37B74C009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6718" y="5125062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Line 40">
              <a:extLst>
                <a:ext uri="{FF2B5EF4-FFF2-40B4-BE49-F238E27FC236}">
                  <a16:creationId xmlns:a16="http://schemas.microsoft.com/office/drawing/2014/main" id="{4DAF8204-0E8C-4F29-AD6B-E77B4662D1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86718" y="5277462"/>
              <a:ext cx="3810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Line 41">
              <a:extLst>
                <a:ext uri="{FF2B5EF4-FFF2-40B4-BE49-F238E27FC236}">
                  <a16:creationId xmlns:a16="http://schemas.microsoft.com/office/drawing/2014/main" id="{232CC576-AEAF-44E5-8C07-5DEA5B40BE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7718" y="5125062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Line 42">
              <a:extLst>
                <a:ext uri="{FF2B5EF4-FFF2-40B4-BE49-F238E27FC236}">
                  <a16:creationId xmlns:a16="http://schemas.microsoft.com/office/drawing/2014/main" id="{5DF7F75A-7BCA-494F-A2BA-E1DC50AEC2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67718" y="5277462"/>
              <a:ext cx="3810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Line 43">
              <a:extLst>
                <a:ext uri="{FF2B5EF4-FFF2-40B4-BE49-F238E27FC236}">
                  <a16:creationId xmlns:a16="http://schemas.microsoft.com/office/drawing/2014/main" id="{F61DFED1-A5E8-481F-A48D-6240A91295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8718" y="5125062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Line 44">
              <a:extLst>
                <a:ext uri="{FF2B5EF4-FFF2-40B4-BE49-F238E27FC236}">
                  <a16:creationId xmlns:a16="http://schemas.microsoft.com/office/drawing/2014/main" id="{59C02A43-D30C-43DC-9CA9-A4BDA810FB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48718" y="5277462"/>
              <a:ext cx="3810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Line 45">
              <a:extLst>
                <a:ext uri="{FF2B5EF4-FFF2-40B4-BE49-F238E27FC236}">
                  <a16:creationId xmlns:a16="http://schemas.microsoft.com/office/drawing/2014/main" id="{DDE6AF6C-B1BE-4A2E-81BA-BDF6CBD1E69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9718" y="5125062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Line 46">
              <a:extLst>
                <a:ext uri="{FF2B5EF4-FFF2-40B4-BE49-F238E27FC236}">
                  <a16:creationId xmlns:a16="http://schemas.microsoft.com/office/drawing/2014/main" id="{5F5E3E36-81E9-451B-BFF7-184977363A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9718" y="5277462"/>
              <a:ext cx="3810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Line 47">
              <a:extLst>
                <a:ext uri="{FF2B5EF4-FFF2-40B4-BE49-F238E27FC236}">
                  <a16:creationId xmlns:a16="http://schemas.microsoft.com/office/drawing/2014/main" id="{AFA46DAD-293F-4293-9E77-A94AF5C0BD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10718" y="5125062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Text Box 48">
              <a:extLst>
                <a:ext uri="{FF2B5EF4-FFF2-40B4-BE49-F238E27FC236}">
                  <a16:creationId xmlns:a16="http://schemas.microsoft.com/office/drawing/2014/main" id="{1AC8737D-F52C-478F-ACBD-942BE6C8FE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63118" y="5048862"/>
              <a:ext cx="430213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. . .</a:t>
              </a:r>
            </a:p>
          </p:txBody>
        </p:sp>
        <p:sp>
          <p:nvSpPr>
            <p:cNvPr id="57" name="Text Box 53">
              <a:extLst>
                <a:ext uri="{FF2B5EF4-FFF2-40B4-BE49-F238E27FC236}">
                  <a16:creationId xmlns:a16="http://schemas.microsoft.com/office/drawing/2014/main" id="{9636CD3E-71F6-4648-AF31-87BC55CD08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19318" y="5048862"/>
              <a:ext cx="430213" cy="3048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. . .</a:t>
              </a:r>
            </a:p>
          </p:txBody>
        </p:sp>
        <p:sp>
          <p:nvSpPr>
            <p:cNvPr id="63" name="Text Box 62">
              <a:extLst>
                <a:ext uri="{FF2B5EF4-FFF2-40B4-BE49-F238E27FC236}">
                  <a16:creationId xmlns:a16="http://schemas.microsoft.com/office/drawing/2014/main" id="{B34980AE-6588-445C-85B3-61B1B1223D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52918" y="4972662"/>
              <a:ext cx="233363" cy="3048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/>
                <a:t>i</a:t>
              </a:r>
            </a:p>
          </p:txBody>
        </p:sp>
        <p:sp>
          <p:nvSpPr>
            <p:cNvPr id="64" name="Text Box 63">
              <a:extLst>
                <a:ext uri="{FF2B5EF4-FFF2-40B4-BE49-F238E27FC236}">
                  <a16:creationId xmlns:a16="http://schemas.microsoft.com/office/drawing/2014/main" id="{AD7BE592-7A06-4BE0-8D4D-5A735DFE07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7718" y="4972662"/>
              <a:ext cx="434975" cy="304800"/>
            </a:xfrm>
            <a:prstGeom prst="rect">
              <a:avLst/>
            </a:prstGeom>
            <a:noFill/>
            <a:ln w="12700">
              <a:noFill/>
              <a:miter lim="800000"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dirty="0" err="1"/>
                <a:t>i+k</a:t>
              </a:r>
              <a:endParaRPr lang="en-US" altLang="en-US" dirty="0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FE4549A1-6FA4-4E67-A738-AE2287879717}"/>
              </a:ext>
            </a:extLst>
          </p:cNvPr>
          <p:cNvGrpSpPr/>
          <p:nvPr/>
        </p:nvGrpSpPr>
        <p:grpSpPr>
          <a:xfrm>
            <a:off x="2322873" y="3542067"/>
            <a:ext cx="1452513" cy="1506795"/>
            <a:chOff x="2322873" y="3542067"/>
            <a:chExt cx="1452513" cy="1506795"/>
          </a:xfrm>
        </p:grpSpPr>
        <p:sp>
          <p:nvSpPr>
            <p:cNvPr id="58" name="Line 54">
              <a:extLst>
                <a:ext uri="{FF2B5EF4-FFF2-40B4-BE49-F238E27FC236}">
                  <a16:creationId xmlns:a16="http://schemas.microsoft.com/office/drawing/2014/main" id="{1869C222-B80B-4461-BA5B-1ADC52B70A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52918" y="4744062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Text Box 55">
              <a:extLst>
                <a:ext uri="{FF2B5EF4-FFF2-40B4-BE49-F238E27FC236}">
                  <a16:creationId xmlns:a16="http://schemas.microsoft.com/office/drawing/2014/main" id="{30093864-ADB9-427B-A9C7-BD8C58E88F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22873" y="3542067"/>
              <a:ext cx="145251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zh-CN" altLang="en-US" sz="1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第</a:t>
              </a:r>
              <a:r>
                <a:rPr lang="en-US" altLang="zh-CN" sz="1800" dirty="0" err="1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</a:t>
              </a:r>
              <a:r>
                <a:rPr lang="zh-CN" altLang="en-US" sz="1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次迭代</a:t>
              </a:r>
              <a:endParaRPr lang="en-US" altLang="en-US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Rectangle 56">
              <a:extLst>
                <a:ext uri="{FF2B5EF4-FFF2-40B4-BE49-F238E27FC236}">
                  <a16:creationId xmlns:a16="http://schemas.microsoft.com/office/drawing/2014/main" id="{831BDC94-6C5F-47F6-ADB9-2E2EA95D9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32794" y="4122174"/>
              <a:ext cx="1058944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prefetch </a:t>
              </a:r>
            </a:p>
            <a:p>
              <a:pPr algn="ctr"/>
              <a:r>
                <a:rPr lang="en-US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x[</a:t>
              </a:r>
              <a:r>
                <a:rPr lang="en-US" alt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i+</a:t>
              </a:r>
              <a:r>
                <a:rPr lang="en-US" altLang="en-US" sz="1800" i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</a:t>
              </a:r>
              <a:r>
                <a:rPr lang="en-US" alt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][j]</a:t>
              </a:r>
            </a:p>
          </p:txBody>
        </p:sp>
        <p:sp>
          <p:nvSpPr>
            <p:cNvPr id="65" name="Line 65">
              <a:extLst>
                <a:ext uri="{FF2B5EF4-FFF2-40B4-BE49-F238E27FC236}">
                  <a16:creationId xmlns:a16="http://schemas.microsoft.com/office/drawing/2014/main" id="{4D79EF2D-B098-4969-9974-0DB8967CCD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52918" y="3905862"/>
              <a:ext cx="0" cy="3048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66" name="Text Box 66">
            <a:extLst>
              <a:ext uri="{FF2B5EF4-FFF2-40B4-BE49-F238E27FC236}">
                <a16:creationId xmlns:a16="http://schemas.microsoft.com/office/drawing/2014/main" id="{29DE1D7F-581E-417E-BDF4-BE0CB7F346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9918" y="4058262"/>
            <a:ext cx="206665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在该示例中</a:t>
            </a:r>
            <a:r>
              <a:rPr lang="en-US" altLang="en-US" sz="1800" b="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en-US" altLang="en-US" sz="1800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 = 11</a:t>
            </a:r>
          </a:p>
        </p:txBody>
      </p:sp>
      <p:graphicFrame>
        <p:nvGraphicFramePr>
          <p:cNvPr id="67" name="Object 60">
            <a:extLst>
              <a:ext uri="{FF2B5EF4-FFF2-40B4-BE49-F238E27FC236}">
                <a16:creationId xmlns:a16="http://schemas.microsoft.com/office/drawing/2014/main" id="{7AF0E6CC-3319-4EFC-8B46-4BAD215B164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1229583"/>
              </p:ext>
            </p:extLst>
          </p:nvPr>
        </p:nvGraphicFramePr>
        <p:xfrm>
          <a:off x="8224688" y="3957551"/>
          <a:ext cx="2895600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981200" imgH="419100" progId="Equation.3">
                  <p:embed/>
                </p:oleObj>
              </mc:Choice>
              <mc:Fallback>
                <p:oleObj name="Equation" r:id="rId3" imgW="1981200" imgH="419100" progId="Equation.3">
                  <p:embed/>
                  <p:pic>
                    <p:nvPicPr>
                      <p:cNvPr id="6146" name="Object 60">
                        <a:extLst>
                          <a:ext uri="{FF2B5EF4-FFF2-40B4-BE49-F238E27FC236}">
                            <a16:creationId xmlns:a16="http://schemas.microsoft.com/office/drawing/2014/main" id="{201AD2A2-092D-4A2D-898E-8361682AA25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24688" y="3957551"/>
                        <a:ext cx="2895600" cy="611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52237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5" grpId="0" animBg="1"/>
      <p:bldP spid="56" grpId="0"/>
      <p:bldP spid="66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4067384" cy="752567"/>
            <a:chOff x="635243" y="278221"/>
            <a:chExt cx="4067384" cy="752566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712515"/>
              <a:ext cx="4067384" cy="3182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Quantified Assessment Criteria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3416320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预取的量化评价标准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F609732-AB6A-4866-A9B4-A6728423B8E8}"/>
                  </a:ext>
                </a:extLst>
              </p:cNvPr>
              <p:cNvSpPr txBox="1"/>
              <p:nvPr/>
            </p:nvSpPr>
            <p:spPr>
              <a:xfrm>
                <a:off x="2517570" y="1282540"/>
                <a:ext cx="7160820" cy="7956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Clr>
                    <a:srgbClr val="FF9900"/>
                  </a:buClr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zh-CN" altLang="en-US" sz="2400" b="1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准确率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（</m:t>
                    </m:r>
                    <m:r>
                      <m:rPr>
                        <m:sty m:val="p"/>
                      </m:rPr>
                      <a:rPr lang="en-US" altLang="zh-CN" sz="2400" i="1" dirty="0">
                        <a:latin typeface="Cambria Math" panose="02040503050406030204" pitchFamily="18" charset="0"/>
                      </a:rPr>
                      <m:t>Accuracy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）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有效</m:t>
                        </m:r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的</m:t>
                        </m:r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预取</m:t>
                        </m:r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次数</m:t>
                        </m:r>
                      </m:num>
                      <m:den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发起</m:t>
                        </m:r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的</m:t>
                        </m:r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预取</m:t>
                        </m:r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次数</m:t>
                        </m:r>
                      </m:den>
                    </m:f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1F609732-AB6A-4866-A9B4-A6728423B8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570" y="1282540"/>
                <a:ext cx="7160820" cy="79560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378C874-555C-4FE7-9D07-1955E99D585A}"/>
                  </a:ext>
                </a:extLst>
              </p:cNvPr>
              <p:cNvSpPr txBox="1"/>
              <p:nvPr/>
            </p:nvSpPr>
            <p:spPr>
              <a:xfrm>
                <a:off x="2515591" y="2634350"/>
                <a:ext cx="7160820" cy="7956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Clr>
                    <a:srgbClr val="FF9900"/>
                  </a:buClr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zh-CN" altLang="en-US" sz="2400" b="1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覆盖率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（</m:t>
                    </m:r>
                    <m:r>
                      <m:rPr>
                        <m:sty m:val="p"/>
                      </m:rPr>
                      <a:rPr lang="en-US" altLang="zh-CN" sz="2400" i="1" dirty="0">
                        <a:latin typeface="Cambria Math" panose="02040503050406030204" pitchFamily="18" charset="0"/>
                      </a:rPr>
                      <m:t>Coverage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）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有效</m:t>
                        </m:r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的</m:t>
                        </m:r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预取</m:t>
                        </m:r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次数</m:t>
                        </m:r>
                      </m:num>
                      <m:den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关闭</m:t>
                        </m:r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预</m:t>
                        </m:r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取导致</m:t>
                        </m:r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的</m:t>
                        </m:r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缺失</m:t>
                        </m:r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次数</m:t>
                        </m:r>
                      </m:den>
                    </m:f>
                  </m:oMath>
                </a14:m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378C874-555C-4FE7-9D07-1955E99D5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591" y="2634350"/>
                <a:ext cx="7160820" cy="7956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A4BB8EC8-0A3D-4E2C-8123-F49120CCBE88}"/>
              </a:ext>
            </a:extLst>
          </p:cNvPr>
          <p:cNvSpPr txBox="1"/>
          <p:nvPr/>
        </p:nvSpPr>
        <p:spPr>
          <a:xfrm>
            <a:off x="2513612" y="4211791"/>
            <a:ext cx="9421089" cy="1520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时效性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Timeliness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）：用于判断预取发生的是否太早或太晚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太早将造成一些有用的数据从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Cache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中被替换，导致这些数据需要重新加载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太晚将造成当需要访问这些预取数据的时候，它们还未被预取完毕</a:t>
            </a:r>
          </a:p>
        </p:txBody>
      </p:sp>
    </p:spTree>
    <p:extLst>
      <p:ext uri="{BB962C8B-B14F-4D97-AF65-F5344CB8AC3E}">
        <p14:creationId xmlns:p14="http://schemas.microsoft.com/office/powerpoint/2010/main" val="192530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0E77CBF-6314-436A-BCAA-E9B1079ED7FA}"/>
              </a:ext>
            </a:extLst>
          </p:cNvPr>
          <p:cNvGrpSpPr/>
          <p:nvPr/>
        </p:nvGrpSpPr>
        <p:grpSpPr>
          <a:xfrm>
            <a:off x="635245" y="278225"/>
            <a:ext cx="4172729" cy="752567"/>
            <a:chOff x="635243" y="278221"/>
            <a:chExt cx="4172729" cy="752566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B68AD113-BD0F-4825-9304-6B881527E4C2}"/>
                </a:ext>
              </a:extLst>
            </p:cNvPr>
            <p:cNvSpPr/>
            <p:nvPr/>
          </p:nvSpPr>
          <p:spPr>
            <a:xfrm>
              <a:off x="635243" y="723010"/>
              <a:ext cx="417272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Potential Issues with Prefetching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984139C-BE33-44DD-A32F-D53BFC05FDCD}"/>
                </a:ext>
              </a:extLst>
            </p:cNvPr>
            <p:cNvSpPr/>
            <p:nvPr/>
          </p:nvSpPr>
          <p:spPr>
            <a:xfrm>
              <a:off x="1197484" y="278221"/>
              <a:ext cx="2698175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预取存在的问题</a:t>
              </a:r>
              <a:endPara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F3B510E3-863C-4E32-9C18-77DD5389012D}"/>
              </a:ext>
            </a:extLst>
          </p:cNvPr>
          <p:cNvSpPr txBox="1"/>
          <p:nvPr/>
        </p:nvSpPr>
        <p:spPr>
          <a:xfrm>
            <a:off x="1068122" y="1274744"/>
            <a:ext cx="10069830" cy="4377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污染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不准确的预取将带入无用块，从而替换了有用的块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预取的前提是不能增加缺失率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解决方案：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将预取块送入一个“缓存”，当程序访问时，再将其调入主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Cache</a:t>
            </a: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带宽占用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不准确的预取会造成访存带宽的浪费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预取访存流（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prefetch miss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）不能造成正常访存流（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demand miss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）的延迟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99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rgbClr val="0066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解决方案：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相比预取访存流，要给予正常访存流更高的优先级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57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100000">
              <a:schemeClr val="tx1"/>
            </a:gs>
            <a:gs pos="57000">
              <a:srgbClr val="000000">
                <a:alpha val="92000"/>
              </a:srgbClr>
            </a:gs>
            <a:gs pos="0">
              <a:schemeClr val="tx1">
                <a:alpha val="23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提纲页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tju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1_tju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ju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ju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ju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ju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ju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ju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ju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ju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ju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ju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ju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48827</TotalTime>
  <Words>11719</Words>
  <Application>Microsoft Office PowerPoint</Application>
  <PresentationFormat>宽屏</PresentationFormat>
  <Paragraphs>1879</Paragraphs>
  <Slides>142</Slides>
  <Notes>142</Notes>
  <HiddenSlides>2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142</vt:i4>
      </vt:variant>
    </vt:vector>
  </HeadingPairs>
  <TitlesOfParts>
    <vt:vector size="159" baseType="lpstr">
      <vt:lpstr>HiddenHorzOCR</vt:lpstr>
      <vt:lpstr>ZapfDingbats</vt:lpstr>
      <vt:lpstr>等线</vt:lpstr>
      <vt:lpstr>等线 Light</vt:lpstr>
      <vt:lpstr>黑体</vt:lpstr>
      <vt:lpstr>宋体</vt:lpstr>
      <vt:lpstr>微软雅黑</vt:lpstr>
      <vt:lpstr>Arial</vt:lpstr>
      <vt:lpstr>Cambria Math</vt:lpstr>
      <vt:lpstr>Helvetica</vt:lpstr>
      <vt:lpstr>Tahoma</vt:lpstr>
      <vt:lpstr>Times New Roman</vt:lpstr>
      <vt:lpstr>Wingdings</vt:lpstr>
      <vt:lpstr>Office 主题​​</vt:lpstr>
      <vt:lpstr>提纲页</vt:lpstr>
      <vt:lpstr>Visio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陈冠宏</dc:creator>
  <cp:lastModifiedBy>Jizeng Wei</cp:lastModifiedBy>
  <cp:revision>2961</cp:revision>
  <dcterms:created xsi:type="dcterms:W3CDTF">2016-08-12T08:20:00Z</dcterms:created>
  <dcterms:modified xsi:type="dcterms:W3CDTF">2024-11-13T00:51:37Z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